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54" r:id="rId1"/>
    <p:sldMasterId id="2147483667" r:id="rId2"/>
    <p:sldMasterId id="2147483680" r:id="rId3"/>
  </p:sldMasterIdLst>
  <p:notesMasterIdLst>
    <p:notesMasterId r:id="rId38"/>
  </p:notesMasterIdLst>
  <p:handoutMasterIdLst>
    <p:handoutMasterId r:id="rId39"/>
  </p:handoutMasterIdLst>
  <p:sldIdLst>
    <p:sldId id="822" r:id="rId4"/>
    <p:sldId id="778" r:id="rId5"/>
    <p:sldId id="726" r:id="rId6"/>
    <p:sldId id="816" r:id="rId7"/>
    <p:sldId id="764" r:id="rId8"/>
    <p:sldId id="671" r:id="rId9"/>
    <p:sldId id="780" r:id="rId10"/>
    <p:sldId id="744" r:id="rId11"/>
    <p:sldId id="801" r:id="rId12"/>
    <p:sldId id="823" r:id="rId13"/>
    <p:sldId id="843" r:id="rId14"/>
    <p:sldId id="824" r:id="rId15"/>
    <p:sldId id="836" r:id="rId16"/>
    <p:sldId id="845" r:id="rId17"/>
    <p:sldId id="815" r:id="rId18"/>
    <p:sldId id="819" r:id="rId19"/>
    <p:sldId id="825" r:id="rId20"/>
    <p:sldId id="827" r:id="rId21"/>
    <p:sldId id="828" r:id="rId22"/>
    <p:sldId id="860" r:id="rId23"/>
    <p:sldId id="840" r:id="rId24"/>
    <p:sldId id="855" r:id="rId25"/>
    <p:sldId id="847" r:id="rId26"/>
    <p:sldId id="852" r:id="rId27"/>
    <p:sldId id="853" r:id="rId28"/>
    <p:sldId id="834" r:id="rId29"/>
    <p:sldId id="848" r:id="rId30"/>
    <p:sldId id="850" r:id="rId31"/>
    <p:sldId id="849" r:id="rId32"/>
    <p:sldId id="829" r:id="rId33"/>
    <p:sldId id="830" r:id="rId34"/>
    <p:sldId id="831" r:id="rId35"/>
    <p:sldId id="832" r:id="rId36"/>
    <p:sldId id="833" r:id="rId37"/>
  </p:sldIdLst>
  <p:sldSz cx="9144000" cy="6858000" type="screen4x3"/>
  <p:notesSz cx="9931400" cy="6794500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558B008-EC6B-431F-BCEE-2A7D1A47FDA1}">
          <p14:sldIdLst>
            <p14:sldId id="822"/>
            <p14:sldId id="778"/>
            <p14:sldId id="726"/>
            <p14:sldId id="816"/>
            <p14:sldId id="764"/>
            <p14:sldId id="671"/>
            <p14:sldId id="780"/>
            <p14:sldId id="744"/>
            <p14:sldId id="801"/>
            <p14:sldId id="823"/>
            <p14:sldId id="843"/>
            <p14:sldId id="824"/>
            <p14:sldId id="836"/>
            <p14:sldId id="845"/>
            <p14:sldId id="815"/>
            <p14:sldId id="819"/>
            <p14:sldId id="825"/>
            <p14:sldId id="827"/>
            <p14:sldId id="828"/>
            <p14:sldId id="860"/>
            <p14:sldId id="840"/>
            <p14:sldId id="855"/>
            <p14:sldId id="847"/>
            <p14:sldId id="852"/>
            <p14:sldId id="853"/>
            <p14:sldId id="834"/>
            <p14:sldId id="848"/>
            <p14:sldId id="850"/>
            <p14:sldId id="849"/>
            <p14:sldId id="829"/>
            <p14:sldId id="830"/>
            <p14:sldId id="831"/>
            <p14:sldId id="832"/>
            <p14:sldId id="8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190">
          <p15:clr>
            <a:srgbClr val="A4A3A4"/>
          </p15:clr>
        </p15:guide>
        <p15:guide id="2" pos="39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3366"/>
    <a:srgbClr val="FF3300"/>
    <a:srgbClr val="CCE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404" autoAdjust="0"/>
  </p:normalViewPr>
  <p:slideViewPr>
    <p:cSldViewPr>
      <p:cViewPr>
        <p:scale>
          <a:sx n="66" d="100"/>
          <a:sy n="66" d="100"/>
        </p:scale>
        <p:origin x="2328" y="1056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50" d="100"/>
          <a:sy n="50" d="100"/>
        </p:scale>
        <p:origin x="-2310" y="-774"/>
      </p:cViewPr>
      <p:guideLst>
        <p:guide orient="horz" pos="1190"/>
        <p:guide pos="39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2946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12276" cy="317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48" tIns="46374" rIns="92748" bIns="46374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nn-NO" altLang="nn-NO"/>
          </a:p>
        </p:txBody>
      </p:sp>
      <p:sp>
        <p:nvSpPr>
          <p:cNvPr id="12595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5673710" y="0"/>
            <a:ext cx="4312276" cy="317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48" tIns="46374" rIns="92748" bIns="46374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nn-NO" altLang="nn-NO"/>
          </a:p>
        </p:txBody>
      </p:sp>
      <p:sp>
        <p:nvSpPr>
          <p:cNvPr id="4915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06763" y="527050"/>
            <a:ext cx="3373437" cy="25320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595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1433" y="3215298"/>
            <a:ext cx="7263119" cy="305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48" tIns="46374" rIns="92748" bIns="463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n-NO" altLang="nn-NO" noProof="0"/>
              <a:t>Click to edit Master text styles</a:t>
            </a:r>
          </a:p>
          <a:p>
            <a:pPr lvl="1"/>
            <a:r>
              <a:rPr lang="nn-NO" altLang="nn-NO" noProof="0"/>
              <a:t>Second level</a:t>
            </a:r>
          </a:p>
          <a:p>
            <a:pPr lvl="2"/>
            <a:r>
              <a:rPr lang="nn-NO" altLang="nn-NO" noProof="0"/>
              <a:t>Third level</a:t>
            </a:r>
          </a:p>
          <a:p>
            <a:pPr lvl="3"/>
            <a:r>
              <a:rPr lang="nn-NO" altLang="nn-NO" noProof="0"/>
              <a:t>Fourth level</a:t>
            </a:r>
          </a:p>
          <a:p>
            <a:pPr lvl="4"/>
            <a:r>
              <a:rPr lang="nn-NO" altLang="nn-NO" noProof="0"/>
              <a:t>Fifth level</a:t>
            </a:r>
          </a:p>
        </p:txBody>
      </p:sp>
      <p:sp>
        <p:nvSpPr>
          <p:cNvPr id="12595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32213"/>
            <a:ext cx="4312276" cy="368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48" tIns="46374" rIns="92748" bIns="46374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nn-NO" altLang="nn-NO"/>
          </a:p>
        </p:txBody>
      </p:sp>
      <p:sp>
        <p:nvSpPr>
          <p:cNvPr id="12595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73710" y="6432213"/>
            <a:ext cx="4312276" cy="368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48" tIns="46374" rIns="92748" bIns="46374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2D27B1E1-CEFE-4AC3-A646-C94F969D7E33}" type="slidenum">
              <a:rPr lang="nn-NO" altLang="nn-NO"/>
              <a:pPr>
                <a:defRPr/>
              </a:pPr>
              <a:t>‹#›</a:t>
            </a:fld>
            <a:endParaRPr lang="nn-NO" altLang="nn-NO"/>
          </a:p>
        </p:txBody>
      </p:sp>
    </p:spTree>
    <p:extLst>
      <p:ext uri="{BB962C8B-B14F-4D97-AF65-F5344CB8AC3E}">
        <p14:creationId xmlns:p14="http://schemas.microsoft.com/office/powerpoint/2010/main" val="2802253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18" charset="0"/>
              </a:defRPr>
            </a:lvl1pPr>
            <a:lvl2pPr marL="753574" indent="-289836">
              <a:defRPr sz="2400" b="1">
                <a:solidFill>
                  <a:schemeClr val="tx1"/>
                </a:solidFill>
                <a:latin typeface="Times" pitchFamily="18" charset="0"/>
              </a:defRPr>
            </a:lvl2pPr>
            <a:lvl3pPr marL="1159345" indent="-231869">
              <a:defRPr sz="2400" b="1">
                <a:solidFill>
                  <a:schemeClr val="tx1"/>
                </a:solidFill>
                <a:latin typeface="Times" pitchFamily="18" charset="0"/>
              </a:defRPr>
            </a:lvl3pPr>
            <a:lvl4pPr marL="1623083" indent="-231869">
              <a:defRPr sz="2400" b="1">
                <a:solidFill>
                  <a:schemeClr val="tx1"/>
                </a:solidFill>
                <a:latin typeface="Times" pitchFamily="18" charset="0"/>
              </a:defRPr>
            </a:lvl4pPr>
            <a:lvl5pPr marL="2086821" indent="-231869">
              <a:defRPr sz="2400" b="1">
                <a:solidFill>
                  <a:schemeClr val="tx1"/>
                </a:solidFill>
                <a:latin typeface="Times" pitchFamily="18" charset="0"/>
              </a:defRPr>
            </a:lvl5pPr>
            <a:lvl6pPr marL="2550559" indent="-23186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18" charset="0"/>
              </a:defRPr>
            </a:lvl6pPr>
            <a:lvl7pPr marL="3014297" indent="-23186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18" charset="0"/>
              </a:defRPr>
            </a:lvl7pPr>
            <a:lvl8pPr marL="3478035" indent="-23186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18" charset="0"/>
              </a:defRPr>
            </a:lvl8pPr>
            <a:lvl9pPr marL="3941773" indent="-23186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A809C8CE-9A67-47A2-BA73-F94B0EC0808B}" type="slidenum">
              <a:rPr lang="nn-NO" altLang="nn-NO" sz="1200" b="0"/>
              <a:pPr/>
              <a:t>1</a:t>
            </a:fld>
            <a:endParaRPr lang="nn-NO" altLang="nn-NO" sz="1200" b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70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400" baseline="0" dirty="0"/>
              <a:t>Det vi ser er også at det går ganske dårlig med dem</a:t>
            </a:r>
          </a:p>
          <a:p>
            <a:endParaRPr lang="nb-NO" sz="1400" baseline="0" dirty="0"/>
          </a:p>
          <a:p>
            <a:r>
              <a:rPr lang="nb-NO" sz="1400" baseline="0" dirty="0"/>
              <a:t>Økt dødelig sammenlignet med eldre på samme alder, med samme </a:t>
            </a:r>
            <a:r>
              <a:rPr lang="nb-NO" sz="1400" baseline="0" dirty="0" err="1"/>
              <a:t>funskjonsnivå</a:t>
            </a:r>
            <a:endParaRPr lang="nb-NO" sz="1400" baseline="0" dirty="0"/>
          </a:p>
          <a:p>
            <a:r>
              <a:rPr lang="nb-NO" sz="1400" baseline="0" dirty="0"/>
              <a:t>Ofte er hoftebruddet det som utløser en sykehjemsplass</a:t>
            </a:r>
          </a:p>
          <a:p>
            <a:r>
              <a:rPr lang="nb-NO" sz="1400" baseline="0" dirty="0"/>
              <a:t>..og de faller ofte på nytt</a:t>
            </a:r>
          </a:p>
          <a:p>
            <a:endParaRPr lang="nb-NO" sz="1400" baseline="0" dirty="0"/>
          </a:p>
          <a:p>
            <a:r>
              <a:rPr lang="nb-NO" sz="1400" baseline="0" dirty="0"/>
              <a:t>I </a:t>
            </a:r>
            <a:r>
              <a:rPr lang="nb-NO" sz="1400" baseline="0" dirty="0" err="1"/>
              <a:t>ortogeriatristudien</a:t>
            </a:r>
            <a:r>
              <a:rPr lang="nb-NO" sz="1400" baseline="0" dirty="0"/>
              <a:t> var det nesten ingen som 1 år etter bruddet opplevde å ha gjenvunnet samme gangfunksjon som før</a:t>
            </a:r>
          </a:p>
          <a:p>
            <a:endParaRPr lang="nb-NO" sz="1400" baseline="0" dirty="0"/>
          </a:p>
          <a:p>
            <a:r>
              <a:rPr lang="nb-NO" sz="1400" baseline="0" dirty="0"/>
              <a:t>Halvparten gikk ikke ut uten å ha noen med seg</a:t>
            </a:r>
          </a:p>
          <a:p>
            <a:r>
              <a:rPr lang="nb-NO" sz="1400" baseline="0" dirty="0"/>
              <a:t>Og 2/3 hadde ikke gjenvunnet samme i-ADL, </a:t>
            </a:r>
            <a:r>
              <a:rPr lang="nb-NO" sz="1400" baseline="0" dirty="0" err="1"/>
              <a:t>hverdgasaktiviteter</a:t>
            </a:r>
            <a:r>
              <a:rPr lang="nb-NO" sz="1400" baseline="0" dirty="0"/>
              <a:t> som før bruddet.</a:t>
            </a:r>
          </a:p>
          <a:p>
            <a:endParaRPr lang="nb-NO" sz="1400" baseline="0" dirty="0"/>
          </a:p>
          <a:p>
            <a:r>
              <a:rPr lang="nb-NO" sz="1400" baseline="0" dirty="0"/>
              <a:t>Spørsmålet er om dette er et unødvendig stort funksjonstap, som handler mer om at dette er en sårbar gruppe enn om skaden i seg selv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D17EA2-A791-4651-A5B8-259F3BFF8FFF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609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17EA2-A791-4651-A5B8-259F3BFF8FFF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5932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27B1E1-CEFE-4AC3-A646-C94F969D7E33}" type="slidenum">
              <a:rPr lang="nn-NO" altLang="nn-NO" smtClean="0"/>
              <a:pPr>
                <a:defRPr/>
              </a:pPr>
              <a:t>6</a:t>
            </a:fld>
            <a:endParaRPr lang="nn-NO" altLang="nn-NO"/>
          </a:p>
        </p:txBody>
      </p:sp>
    </p:spTree>
    <p:extLst>
      <p:ext uri="{BB962C8B-B14F-4D97-AF65-F5344CB8AC3E}">
        <p14:creationId xmlns:p14="http://schemas.microsoft.com/office/powerpoint/2010/main" val="57342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err="1"/>
              <a:t>Dette</a:t>
            </a:r>
            <a:r>
              <a:rPr lang="en-US" sz="1400" dirty="0"/>
              <a:t> </a:t>
            </a:r>
            <a:r>
              <a:rPr lang="en-US" sz="1400" dirty="0" err="1"/>
              <a:t>var</a:t>
            </a:r>
            <a:r>
              <a:rPr lang="en-US" sz="1400" dirty="0"/>
              <a:t> </a:t>
            </a:r>
            <a:r>
              <a:rPr lang="en-US" sz="1400" dirty="0" err="1"/>
              <a:t>også</a:t>
            </a:r>
            <a:r>
              <a:rPr lang="en-US" sz="1400" dirty="0"/>
              <a:t> </a:t>
            </a:r>
            <a:r>
              <a:rPr lang="en-US" sz="1400" dirty="0" err="1"/>
              <a:t>utgangspunktet</a:t>
            </a:r>
            <a:r>
              <a:rPr lang="en-US" sz="1400" dirty="0"/>
              <a:t> for </a:t>
            </a:r>
            <a:r>
              <a:rPr lang="en-US" sz="1400" dirty="0" err="1"/>
              <a:t>Trondheimsstudien</a:t>
            </a:r>
            <a:r>
              <a:rPr lang="en-US" sz="1400" dirty="0"/>
              <a:t>. </a:t>
            </a:r>
          </a:p>
          <a:p>
            <a:endParaRPr lang="en-US" sz="1400" dirty="0"/>
          </a:p>
          <a:p>
            <a:r>
              <a:rPr lang="en-US" sz="1400" dirty="0"/>
              <a:t>Vi </a:t>
            </a:r>
            <a:r>
              <a:rPr lang="en-US" sz="1400" dirty="0" err="1"/>
              <a:t>ønsket</a:t>
            </a:r>
            <a:r>
              <a:rPr lang="en-US" sz="1400" dirty="0"/>
              <a:t> å </a:t>
            </a:r>
            <a:r>
              <a:rPr lang="en-US" sz="1400" dirty="0" err="1"/>
              <a:t>gjennomføre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studie</a:t>
            </a:r>
            <a:r>
              <a:rPr lang="en-US" sz="1400" dirty="0"/>
              <a:t> </a:t>
            </a:r>
            <a:r>
              <a:rPr lang="en-US" sz="1400" dirty="0" err="1"/>
              <a:t>av</a:t>
            </a:r>
            <a:r>
              <a:rPr lang="en-US" sz="1400" dirty="0"/>
              <a:t> </a:t>
            </a:r>
            <a:r>
              <a:rPr lang="en-US" sz="1400" dirty="0" err="1"/>
              <a:t>høy</a:t>
            </a:r>
            <a:r>
              <a:rPr lang="en-US" sz="1400" dirty="0"/>
              <a:t> </a:t>
            </a:r>
            <a:r>
              <a:rPr lang="en-US" sz="1400" dirty="0" err="1"/>
              <a:t>kvalitet</a:t>
            </a:r>
            <a:r>
              <a:rPr lang="en-US" sz="1400" dirty="0"/>
              <a:t> der vi </a:t>
            </a:r>
            <a:r>
              <a:rPr lang="en-US" sz="1400" dirty="0" err="1"/>
              <a:t>så</a:t>
            </a:r>
            <a:r>
              <a:rPr lang="en-US" sz="1400" dirty="0"/>
              <a:t> </a:t>
            </a:r>
            <a:r>
              <a:rPr lang="en-US" sz="1400" dirty="0" err="1"/>
              <a:t>på</a:t>
            </a:r>
            <a:r>
              <a:rPr lang="en-US" sz="1400" dirty="0"/>
              <a:t> </a:t>
            </a:r>
            <a:r>
              <a:rPr lang="en-US" sz="1400" dirty="0" err="1"/>
              <a:t>effekten</a:t>
            </a:r>
            <a:r>
              <a:rPr lang="en-US" sz="1400" dirty="0"/>
              <a:t> </a:t>
            </a:r>
            <a:r>
              <a:rPr lang="en-US" sz="1400" dirty="0" err="1"/>
              <a:t>av</a:t>
            </a:r>
            <a:r>
              <a:rPr lang="en-US" sz="1400" dirty="0"/>
              <a:t> å </a:t>
            </a:r>
            <a:r>
              <a:rPr lang="en-US" sz="1400" dirty="0" err="1"/>
              <a:t>behandle</a:t>
            </a:r>
            <a:r>
              <a:rPr lang="en-US" sz="1400" dirty="0"/>
              <a:t> </a:t>
            </a:r>
            <a:r>
              <a:rPr lang="en-US" sz="1400" dirty="0" err="1"/>
              <a:t>eldre</a:t>
            </a:r>
            <a:r>
              <a:rPr lang="en-US" sz="1400" dirty="0"/>
              <a:t> </a:t>
            </a:r>
            <a:r>
              <a:rPr lang="en-US" sz="1400" dirty="0" err="1"/>
              <a:t>hoftebruddspasienter</a:t>
            </a:r>
            <a:r>
              <a:rPr lang="en-US" sz="1400" dirty="0"/>
              <a:t> </a:t>
            </a:r>
            <a:r>
              <a:rPr lang="en-US" sz="1400" dirty="0" err="1"/>
              <a:t>på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geriatrisk</a:t>
            </a:r>
            <a:r>
              <a:rPr lang="en-US" sz="1400" dirty="0"/>
              <a:t> </a:t>
            </a:r>
            <a:r>
              <a:rPr lang="en-US" sz="1400" dirty="0" err="1"/>
              <a:t>avdeling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pre- </a:t>
            </a:r>
            <a:r>
              <a:rPr lang="en-US" sz="1400" dirty="0" err="1"/>
              <a:t>og</a:t>
            </a:r>
            <a:r>
              <a:rPr lang="en-US" sz="1400" dirty="0"/>
              <a:t> </a:t>
            </a:r>
            <a:r>
              <a:rPr lang="en-US" sz="1400" dirty="0" err="1"/>
              <a:t>postoperativ</a:t>
            </a:r>
            <a:r>
              <a:rPr lang="en-US" sz="1400" dirty="0"/>
              <a:t> </a:t>
            </a:r>
            <a:r>
              <a:rPr lang="en-US" sz="1400" dirty="0" err="1"/>
              <a:t>fase</a:t>
            </a:r>
            <a:r>
              <a:rPr lang="en-US" sz="1400" dirty="0"/>
              <a:t>, </a:t>
            </a:r>
            <a:r>
              <a:rPr lang="en-US" sz="1400" dirty="0" err="1"/>
              <a:t>sammenlignet</a:t>
            </a:r>
            <a:r>
              <a:rPr lang="en-US" sz="1400" dirty="0"/>
              <a:t> med </a:t>
            </a:r>
            <a:r>
              <a:rPr lang="en-US" sz="1400" dirty="0" err="1"/>
              <a:t>ordinær</a:t>
            </a:r>
            <a:r>
              <a:rPr lang="en-US" sz="1400" dirty="0"/>
              <a:t> </a:t>
            </a:r>
            <a:r>
              <a:rPr lang="en-US" sz="1400" dirty="0" err="1"/>
              <a:t>oppfølging</a:t>
            </a:r>
            <a:r>
              <a:rPr lang="en-US" sz="1400" dirty="0"/>
              <a:t> </a:t>
            </a:r>
            <a:r>
              <a:rPr lang="en-US" sz="1400" dirty="0" err="1"/>
              <a:t>på</a:t>
            </a:r>
            <a:r>
              <a:rPr lang="en-US" sz="1400" dirty="0"/>
              <a:t> </a:t>
            </a:r>
            <a:r>
              <a:rPr lang="en-US" sz="1400" dirty="0" err="1"/>
              <a:t>ortopedisk</a:t>
            </a:r>
            <a:r>
              <a:rPr lang="en-US" sz="1400" dirty="0"/>
              <a:t> </a:t>
            </a:r>
            <a:r>
              <a:rPr lang="en-US" sz="1400" dirty="0" err="1"/>
              <a:t>avdeling</a:t>
            </a:r>
            <a:r>
              <a:rPr lang="en-US" sz="1400" dirty="0"/>
              <a:t>.</a:t>
            </a:r>
          </a:p>
          <a:p>
            <a:endParaRPr lang="en-US" sz="1400" dirty="0"/>
          </a:p>
          <a:p>
            <a:r>
              <a:rPr lang="en-US" sz="1400" dirty="0" err="1"/>
              <a:t>Resultatene</a:t>
            </a:r>
            <a:r>
              <a:rPr lang="en-US" sz="1400" dirty="0"/>
              <a:t> </a:t>
            </a:r>
            <a:r>
              <a:rPr lang="en-US" sz="1400" dirty="0" err="1"/>
              <a:t>fra</a:t>
            </a:r>
            <a:r>
              <a:rPr lang="en-US" sz="1400" dirty="0"/>
              <a:t> </a:t>
            </a:r>
            <a:r>
              <a:rPr lang="en-US" sz="1400" dirty="0" err="1"/>
              <a:t>hovedstudien</a:t>
            </a:r>
            <a:r>
              <a:rPr lang="en-US" sz="1400" dirty="0"/>
              <a:t> </a:t>
            </a:r>
            <a:r>
              <a:rPr lang="en-US" sz="1400" dirty="0" err="1"/>
              <a:t>er</a:t>
            </a:r>
            <a:r>
              <a:rPr lang="en-US" sz="1400" dirty="0"/>
              <a:t> </a:t>
            </a:r>
            <a:r>
              <a:rPr lang="en-US" sz="1400" dirty="0" err="1"/>
              <a:t>nylig</a:t>
            </a:r>
            <a:r>
              <a:rPr lang="en-US" sz="1400" dirty="0"/>
              <a:t> </a:t>
            </a:r>
            <a:r>
              <a:rPr lang="en-US" sz="1400" dirty="0" err="1"/>
              <a:t>publisert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The Lancet, </a:t>
            </a:r>
            <a:r>
              <a:rPr lang="en-US" sz="1400" dirty="0" err="1"/>
              <a:t>og</a:t>
            </a:r>
            <a:r>
              <a:rPr lang="en-US" sz="1400" dirty="0"/>
              <a:t> </a:t>
            </a:r>
            <a:r>
              <a:rPr lang="en-US" sz="1400" dirty="0" err="1"/>
              <a:t>konklusjonen</a:t>
            </a:r>
            <a:r>
              <a:rPr lang="en-US" sz="1400" dirty="0"/>
              <a:t> </a:t>
            </a:r>
            <a:r>
              <a:rPr lang="en-US" sz="1400" dirty="0" err="1"/>
              <a:t>er</a:t>
            </a:r>
            <a:r>
              <a:rPr lang="en-US" sz="1400" dirty="0"/>
              <a:t> </a:t>
            </a:r>
            <a:r>
              <a:rPr lang="en-US" sz="1400" dirty="0" err="1"/>
              <a:t>kort</a:t>
            </a:r>
            <a:r>
              <a:rPr lang="en-US" sz="1400" dirty="0"/>
              <a:t> </a:t>
            </a:r>
            <a:r>
              <a:rPr lang="en-US" sz="1400" dirty="0" err="1"/>
              <a:t>oppsummert</a:t>
            </a:r>
            <a:r>
              <a:rPr lang="en-US" sz="1400" dirty="0"/>
              <a:t> at </a:t>
            </a:r>
            <a:r>
              <a:rPr lang="en-US" sz="1400" dirty="0" err="1"/>
              <a:t>behandling</a:t>
            </a:r>
            <a:r>
              <a:rPr lang="en-US" sz="1400" dirty="0"/>
              <a:t> </a:t>
            </a:r>
            <a:r>
              <a:rPr lang="en-US" sz="1400" dirty="0" err="1"/>
              <a:t>på</a:t>
            </a:r>
            <a:r>
              <a:rPr lang="en-US" sz="1400" dirty="0"/>
              <a:t> </a:t>
            </a:r>
            <a:r>
              <a:rPr lang="en-US" sz="1400" dirty="0" err="1"/>
              <a:t>geriatrisk</a:t>
            </a:r>
            <a:r>
              <a:rPr lang="en-US" sz="1400" dirty="0"/>
              <a:t> </a:t>
            </a:r>
            <a:r>
              <a:rPr lang="en-US" sz="1400" dirty="0" err="1"/>
              <a:t>avdeling</a:t>
            </a:r>
            <a:r>
              <a:rPr lang="en-US" sz="1400" dirty="0"/>
              <a:t> </a:t>
            </a:r>
            <a:r>
              <a:rPr lang="en-US" sz="1400" dirty="0" err="1"/>
              <a:t>gir</a:t>
            </a:r>
            <a:r>
              <a:rPr lang="en-US" sz="1400" dirty="0"/>
              <a:t> </a:t>
            </a:r>
            <a:r>
              <a:rPr lang="en-US" sz="1400" dirty="0" err="1"/>
              <a:t>bedre</a:t>
            </a:r>
            <a:r>
              <a:rPr lang="en-US" sz="1400" dirty="0"/>
              <a:t> </a:t>
            </a:r>
            <a:r>
              <a:rPr lang="en-US" sz="1400" dirty="0" err="1"/>
              <a:t>helse</a:t>
            </a:r>
            <a:r>
              <a:rPr lang="en-US" sz="1400" dirty="0"/>
              <a:t> </a:t>
            </a:r>
            <a:r>
              <a:rPr lang="en-US" sz="1400" dirty="0" err="1"/>
              <a:t>og</a:t>
            </a:r>
            <a:r>
              <a:rPr lang="en-US" sz="1400" dirty="0"/>
              <a:t> </a:t>
            </a:r>
            <a:r>
              <a:rPr lang="en-US" sz="1400" dirty="0" err="1"/>
              <a:t>funksjon</a:t>
            </a:r>
            <a:r>
              <a:rPr lang="en-US" sz="1400" dirty="0"/>
              <a:t>  4 </a:t>
            </a:r>
            <a:r>
              <a:rPr lang="en-US" sz="1400" dirty="0" err="1"/>
              <a:t>og</a:t>
            </a:r>
            <a:r>
              <a:rPr lang="en-US" sz="1400" dirty="0"/>
              <a:t> 12 </a:t>
            </a:r>
            <a:r>
              <a:rPr lang="en-US" sz="1400" dirty="0" err="1"/>
              <a:t>månedere</a:t>
            </a:r>
            <a:r>
              <a:rPr lang="en-US" sz="1400" dirty="0"/>
              <a:t> </a:t>
            </a:r>
            <a:r>
              <a:rPr lang="en-US" sz="1400" dirty="0" err="1"/>
              <a:t>etter</a:t>
            </a:r>
            <a:r>
              <a:rPr lang="en-US" sz="1400" dirty="0"/>
              <a:t> </a:t>
            </a:r>
            <a:r>
              <a:rPr lang="en-US" sz="1400" dirty="0" err="1"/>
              <a:t>bruddet</a:t>
            </a:r>
            <a:r>
              <a:rPr lang="en-US" sz="1400" dirty="0"/>
              <a:t>, </a:t>
            </a:r>
            <a:r>
              <a:rPr lang="en-US" sz="1400" dirty="0" err="1"/>
              <a:t>og</a:t>
            </a:r>
            <a:r>
              <a:rPr lang="en-US" sz="1400" dirty="0"/>
              <a:t> </a:t>
            </a:r>
            <a:r>
              <a:rPr lang="en-US" sz="1400" dirty="0" err="1"/>
              <a:t>kostnadene</a:t>
            </a:r>
            <a:r>
              <a:rPr lang="en-US" sz="1400" dirty="0"/>
              <a:t> </a:t>
            </a:r>
            <a:r>
              <a:rPr lang="en-US" sz="1400" dirty="0" err="1"/>
              <a:t>totalt</a:t>
            </a:r>
            <a:r>
              <a:rPr lang="en-US" sz="1400" dirty="0"/>
              <a:t> </a:t>
            </a:r>
            <a:r>
              <a:rPr lang="en-US" sz="1400" dirty="0" err="1"/>
              <a:t>er</a:t>
            </a:r>
            <a:r>
              <a:rPr lang="en-US" sz="1400" dirty="0"/>
              <a:t> </a:t>
            </a:r>
            <a:r>
              <a:rPr lang="en-US" sz="1400" dirty="0" err="1"/>
              <a:t>lavere</a:t>
            </a:r>
            <a:r>
              <a:rPr lang="en-US" sz="1400" dirty="0"/>
              <a:t> </a:t>
            </a:r>
            <a:r>
              <a:rPr lang="en-US" sz="1400" dirty="0" err="1"/>
              <a:t>første</a:t>
            </a:r>
            <a:r>
              <a:rPr lang="en-US" sz="1400" dirty="0"/>
              <a:t> </a:t>
            </a:r>
            <a:r>
              <a:rPr lang="en-US" sz="1400" dirty="0" err="1"/>
              <a:t>året</a:t>
            </a:r>
            <a:r>
              <a:rPr lang="en-US" sz="1400" dirty="0"/>
              <a:t>. </a:t>
            </a:r>
            <a:r>
              <a:rPr lang="en-US" sz="1400" dirty="0" err="1"/>
              <a:t>Så</a:t>
            </a:r>
            <a:r>
              <a:rPr lang="en-US" sz="1400" dirty="0"/>
              <a:t> </a:t>
            </a:r>
            <a:r>
              <a:rPr lang="en-US" sz="1400" dirty="0" err="1"/>
              <a:t>behandling</a:t>
            </a:r>
            <a:r>
              <a:rPr lang="en-US" sz="1400" dirty="0"/>
              <a:t> </a:t>
            </a:r>
            <a:r>
              <a:rPr lang="en-US" sz="1400" dirty="0" err="1"/>
              <a:t>på</a:t>
            </a:r>
            <a:r>
              <a:rPr lang="en-US" sz="1400" dirty="0"/>
              <a:t> </a:t>
            </a:r>
            <a:r>
              <a:rPr lang="en-US" sz="1400" dirty="0" err="1"/>
              <a:t>geraitri</a:t>
            </a:r>
            <a:r>
              <a:rPr lang="en-US" sz="1400" dirty="0"/>
              <a:t> </a:t>
            </a:r>
            <a:r>
              <a:rPr lang="en-US" sz="1400" dirty="0" err="1"/>
              <a:t>er</a:t>
            </a:r>
            <a:r>
              <a:rPr lang="en-US" sz="1400" dirty="0"/>
              <a:t> </a:t>
            </a:r>
            <a:r>
              <a:rPr lang="en-US" sz="1400" dirty="0" err="1"/>
              <a:t>ikek</a:t>
            </a:r>
            <a:r>
              <a:rPr lang="en-US" sz="1400" dirty="0"/>
              <a:t> bare </a:t>
            </a:r>
            <a:r>
              <a:rPr lang="en-US" sz="1400" dirty="0" err="1"/>
              <a:t>bedre</a:t>
            </a:r>
            <a:r>
              <a:rPr lang="en-US" sz="1400" dirty="0"/>
              <a:t> men </a:t>
            </a:r>
            <a:r>
              <a:rPr lang="en-US" sz="1400" dirty="0" err="1"/>
              <a:t>også</a:t>
            </a:r>
            <a:r>
              <a:rPr lang="en-US" sz="1400" dirty="0"/>
              <a:t> </a:t>
            </a:r>
            <a:r>
              <a:rPr lang="en-US" sz="1400" dirty="0" err="1"/>
              <a:t>billigere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17EA2-A791-4651-A5B8-259F3BFF8FFF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8994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b-NO" dirty="0"/>
              <a:t>Publikasjoner</a:t>
            </a:r>
            <a:r>
              <a:rPr lang="nb-NO" baseline="0" dirty="0"/>
              <a:t> medfører ikke endring i praksis, implementering av forskning viktig</a:t>
            </a:r>
            <a:endParaRPr lang="nb-NO" dirty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37BDA9-F6D6-45DD-8FDA-1C8CEF0CBA40}" type="slidenum">
              <a:rPr lang="en-US" smtClean="0"/>
              <a:pPr eaLnBrk="1" hangingPunct="1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37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Hva er </a:t>
            </a:r>
            <a:r>
              <a:rPr lang="nb-NO" dirty="0" err="1"/>
              <a:t>ortogeriatri</a:t>
            </a:r>
            <a:r>
              <a:rPr lang="nb-NO" dirty="0"/>
              <a:t>, ikke en beskyttet tittel, hva skal til for å si at man har </a:t>
            </a:r>
            <a:r>
              <a:rPr lang="nb-NO" dirty="0" err="1"/>
              <a:t>ortogeriatri</a:t>
            </a:r>
            <a:r>
              <a:rPr lang="nb-NO" dirty="0"/>
              <a:t>?</a:t>
            </a:r>
          </a:p>
          <a:p>
            <a:r>
              <a:rPr lang="nb-NO" dirty="0"/>
              <a:t>Selvrapportert </a:t>
            </a:r>
            <a:r>
              <a:rPr lang="nb-NO" dirty="0" err="1"/>
              <a:t>ortogriatri</a:t>
            </a:r>
            <a:r>
              <a:rPr lang="nb-NO" dirty="0"/>
              <a:t>…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BA97A4-F0D9-4BD8-8C6A-B20CFE9099C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926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Indikatorene skal ta utgangspunkt i de norske retningslinjene for tverrfaglig behandling av hoftebrudd og må gjøres i samarbeid med ortopeder og anestesileger. Dette skal være utgangspunkt og en standard for at en enhet kan sies å drive med </a:t>
            </a:r>
            <a:r>
              <a:rPr lang="nb-NO" dirty="0" err="1"/>
              <a:t>ortogeriatri</a:t>
            </a:r>
            <a:r>
              <a:rPr lang="nb-NO" dirty="0"/>
              <a:t>. 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BA97A4-F0D9-4BD8-8C6A-B20CFE9099C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2755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8089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9964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3225" y="304800"/>
            <a:ext cx="2109788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2275" y="304800"/>
            <a:ext cx="617855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912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75" y="304800"/>
            <a:ext cx="8440738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22275" y="1524000"/>
            <a:ext cx="4143375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18050" y="1524000"/>
            <a:ext cx="4144963" cy="4419600"/>
          </a:xfrm>
        </p:spPr>
        <p:txBody>
          <a:bodyPr/>
          <a:lstStyle/>
          <a:p>
            <a:pPr lvl="0"/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406914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677415"/>
            <a:ext cx="7772400" cy="901094"/>
          </a:xfrm>
        </p:spPr>
        <p:txBody>
          <a:bodyPr anchor="t" anchorCtr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3645154"/>
            <a:ext cx="7772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961068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6421249"/>
            <a:ext cx="342081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75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750" b="0" i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1953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6421249"/>
            <a:ext cx="426966" cy="365125"/>
          </a:xfrm>
          <a:prstGeom prst="rect">
            <a:avLst/>
          </a:prstGeom>
        </p:spPr>
        <p:txBody>
          <a:bodyPr/>
          <a:lstStyle>
            <a:lvl1pPr>
              <a:defRPr sz="75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869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17890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8041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007972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9957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3670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160645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730025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545347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7427781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45EB-5B19-4ED7-90E1-80FC9E3A050E}" type="datetimeFigureOut">
              <a:rPr lang="nb-NO" smtClean="0"/>
              <a:t>18.02.2019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A7AD-0FB6-4386-A367-4EBC08D723C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24398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45EB-5B19-4ED7-90E1-80FC9E3A050E}" type="datetimeFigureOut">
              <a:rPr lang="nb-NO" smtClean="0"/>
              <a:t>18.02.2019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A7AD-0FB6-4386-A367-4EBC08D723C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56899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45EB-5B19-4ED7-90E1-80FC9E3A050E}" type="datetimeFigureOut">
              <a:rPr lang="nb-NO" smtClean="0"/>
              <a:t>18.02.2019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A7AD-0FB6-4386-A367-4EBC08D723C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22890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45EB-5B19-4ED7-90E1-80FC9E3A050E}" type="datetimeFigureOut">
              <a:rPr lang="nb-NO" smtClean="0"/>
              <a:t>18.02.2019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A7AD-0FB6-4386-A367-4EBC08D723C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04761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45EB-5B19-4ED7-90E1-80FC9E3A050E}" type="datetimeFigureOut">
              <a:rPr lang="nb-NO" smtClean="0"/>
              <a:t>18.02.2019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A7AD-0FB6-4386-A367-4EBC08D723C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65003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45EB-5B19-4ED7-90E1-80FC9E3A050E}" type="datetimeFigureOut">
              <a:rPr lang="nb-NO" smtClean="0"/>
              <a:t>18.02.2019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A7AD-0FB6-4386-A367-4EBC08D723C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4336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04331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45EB-5B19-4ED7-90E1-80FC9E3A050E}" type="datetimeFigureOut">
              <a:rPr lang="nb-NO" smtClean="0"/>
              <a:t>18.02.2019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A7AD-0FB6-4386-A367-4EBC08D723C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18630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45EB-5B19-4ED7-90E1-80FC9E3A050E}" type="datetimeFigureOut">
              <a:rPr lang="nb-NO" smtClean="0"/>
              <a:t>18.02.2019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A7AD-0FB6-4386-A367-4EBC08D723C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17354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45EB-5B19-4ED7-90E1-80FC9E3A050E}" type="datetimeFigureOut">
              <a:rPr lang="nb-NO" smtClean="0"/>
              <a:t>18.02.2019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A7AD-0FB6-4386-A367-4EBC08D723C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90438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45EB-5B19-4ED7-90E1-80FC9E3A050E}" type="datetimeFigureOut">
              <a:rPr lang="nb-NO" smtClean="0"/>
              <a:t>18.02.2019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A7AD-0FB6-4386-A367-4EBC08D723C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55303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45EB-5B19-4ED7-90E1-80FC9E3A050E}" type="datetimeFigureOut">
              <a:rPr lang="nb-NO" smtClean="0"/>
              <a:t>18.02.2019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A7AD-0FB6-4386-A367-4EBC08D723C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2439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275" y="1524000"/>
            <a:ext cx="4143375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8050" y="1524000"/>
            <a:ext cx="4144963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641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5477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4442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0966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2138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3555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4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9838"/>
            <a:ext cx="914876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041"/>
          <p:cNvSpPr>
            <a:spLocks noChangeArrowheads="1"/>
          </p:cNvSpPr>
          <p:nvPr/>
        </p:nvSpPr>
        <p:spPr bwMode="auto">
          <a:xfrm>
            <a:off x="4343400" y="6477000"/>
            <a:ext cx="42068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fld id="{4E23F580-3512-421B-9337-CCBFBCF0C6A9}" type="slidenum">
              <a:rPr lang="nn-NO" altLang="nn-NO" sz="1400">
                <a:solidFill>
                  <a:srgbClr val="003366"/>
                </a:solidFill>
                <a:latin typeface="Arial" charset="0"/>
              </a:rPr>
              <a:pPr algn="ctr"/>
              <a:t>‹#›</a:t>
            </a:fld>
            <a:endParaRPr lang="nn-NO" altLang="nn-NO" sz="140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1028" name="Rectangle 1044"/>
          <p:cNvSpPr>
            <a:spLocks noGrp="1" noChangeArrowheads="1"/>
          </p:cNvSpPr>
          <p:nvPr>
            <p:ph type="title"/>
          </p:nvPr>
        </p:nvSpPr>
        <p:spPr bwMode="auto">
          <a:xfrm>
            <a:off x="422275" y="304800"/>
            <a:ext cx="84407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n-NO"/>
              <a:t>Click to edit Master title style</a:t>
            </a:r>
          </a:p>
        </p:txBody>
      </p:sp>
      <p:sp>
        <p:nvSpPr>
          <p:cNvPr id="1029" name="Rectangle 10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2275" y="1524000"/>
            <a:ext cx="8440738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n-NO"/>
              <a:t>Click to edit Master text styles</a:t>
            </a:r>
          </a:p>
          <a:p>
            <a:pPr lvl="1"/>
            <a:r>
              <a:rPr lang="nb-NO" altLang="nn-NO"/>
              <a:t>Second level</a:t>
            </a:r>
          </a:p>
          <a:p>
            <a:pPr lvl="2"/>
            <a:r>
              <a:rPr lang="nb-NO" altLang="nn-NO"/>
              <a:t>Third level</a:t>
            </a:r>
          </a:p>
          <a:p>
            <a:pPr lvl="3"/>
            <a:r>
              <a:rPr lang="nb-NO" altLang="nn-NO"/>
              <a:t>Fourth level</a:t>
            </a:r>
          </a:p>
          <a:p>
            <a:pPr lvl="4"/>
            <a:r>
              <a:rPr lang="nb-NO" altLang="nn-NO"/>
              <a:t>Fifth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3366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366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3366"/>
          </a:solidFill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3366"/>
          </a:solidFill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3366"/>
          </a:solidFill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3366"/>
          </a:solidFill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3366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1627360" y="6398816"/>
            <a:ext cx="38098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effectLst/>
                <a:latin typeface="Arial"/>
                <a:cs typeface="Arial"/>
              </a:rPr>
              <a:t>Kunnskap for en </a:t>
            </a:r>
            <a:r>
              <a:rPr lang="nb-NO" sz="900" dirty="0">
                <a:solidFill>
                  <a:srgbClr val="0D3475"/>
                </a:solidFill>
                <a:effectLst/>
                <a:latin typeface="Arial"/>
                <a:cs typeface="Arial"/>
              </a:rPr>
              <a:t>bedre </a:t>
            </a:r>
            <a:r>
              <a:rPr lang="nb-NO" sz="900" dirty="0">
                <a:solidFill>
                  <a:schemeClr val="tx1"/>
                </a:solidFill>
                <a:effectLst/>
                <a:latin typeface="Arial"/>
                <a:cs typeface="Arial"/>
              </a:rPr>
              <a:t>verden</a:t>
            </a:r>
          </a:p>
        </p:txBody>
      </p:sp>
      <p:pic>
        <p:nvPicPr>
          <p:cNvPr id="6" name="Bilde 5" descr="logo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97" y="6425083"/>
            <a:ext cx="976089" cy="18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68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342900" rtl="0" eaLnBrk="1" latinLnBrk="0" hangingPunct="1">
        <a:spcBef>
          <a:spcPct val="0"/>
        </a:spcBef>
        <a:buNone/>
        <a:defRPr sz="27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35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05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345EB-5B19-4ED7-90E1-80FC9E3A050E}" type="datetimeFigureOut">
              <a:rPr lang="nb-NO" smtClean="0"/>
              <a:t>18.02.2019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EA7AD-0FB6-4386-A367-4EBC08D723C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088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lsebiblioteket.no/muskel-og-skjelett/retningslinjer/hoftebrudd-norske-retningslinjer-for-tverrfaglig-behandling-av-hoftebrudd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1433075"/>
            <a:ext cx="8412088" cy="2438499"/>
          </a:xfrm>
        </p:spPr>
        <p:txBody>
          <a:bodyPr>
            <a:normAutofit/>
          </a:bodyPr>
          <a:lstStyle/>
          <a:p>
            <a:pPr algn="ctr"/>
            <a:r>
              <a:rPr lang="nb-NO" sz="3200" b="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Ortogeriatri</a:t>
            </a:r>
            <a:br>
              <a:rPr lang="nb-NO" sz="3200" b="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br>
              <a:rPr lang="en-GB" dirty="0">
                <a:latin typeface="Comic Sans MS" pitchFamily="66" charset="0"/>
              </a:rPr>
            </a:br>
            <a:r>
              <a:rPr lang="en-GB" sz="2000" b="0" dirty="0">
                <a:latin typeface="Comic Sans MS" pitchFamily="66" charset="0"/>
              </a:rPr>
              <a:t>Ingvild Saltvedt </a:t>
            </a:r>
            <a:r>
              <a:rPr lang="en-GB" sz="2000" b="0" dirty="0" err="1">
                <a:latin typeface="Comic Sans MS" pitchFamily="66" charset="0"/>
              </a:rPr>
              <a:t>og</a:t>
            </a:r>
            <a:r>
              <a:rPr lang="en-GB" sz="2000" b="0" dirty="0">
                <a:latin typeface="Comic Sans MS" pitchFamily="66" charset="0"/>
              </a:rPr>
              <a:t> Marte Mellingsæter</a:t>
            </a:r>
            <a:br>
              <a:rPr lang="en-GB" sz="2000" b="0" dirty="0">
                <a:latin typeface="Comic Sans MS" pitchFamily="66" charset="0"/>
              </a:rPr>
            </a:br>
            <a:br>
              <a:rPr lang="en-GB" sz="2000" b="0" dirty="0">
                <a:latin typeface="Comic Sans MS" pitchFamily="66" charset="0"/>
              </a:rPr>
            </a:br>
            <a:r>
              <a:rPr lang="en-GB" sz="2000" b="0" dirty="0">
                <a:latin typeface="Comic Sans MS" pitchFamily="66" charset="0"/>
              </a:rPr>
              <a:t>St. </a:t>
            </a:r>
            <a:r>
              <a:rPr lang="en-GB" sz="2000" b="0" dirty="0" err="1">
                <a:latin typeface="Comic Sans MS" pitchFamily="66" charset="0"/>
              </a:rPr>
              <a:t>Olavs</a:t>
            </a:r>
            <a:r>
              <a:rPr lang="en-GB" sz="2000" b="0" dirty="0">
                <a:latin typeface="Comic Sans MS" pitchFamily="66" charset="0"/>
              </a:rPr>
              <a:t> hospital  </a:t>
            </a:r>
            <a:r>
              <a:rPr lang="en-GB" sz="2000" b="0" dirty="0" err="1">
                <a:latin typeface="Comic Sans MS" pitchFamily="66" charset="0"/>
              </a:rPr>
              <a:t>og</a:t>
            </a:r>
            <a:r>
              <a:rPr lang="en-GB" sz="2000" b="0" dirty="0">
                <a:latin typeface="Comic Sans MS" pitchFamily="66" charset="0"/>
              </a:rPr>
              <a:t> </a:t>
            </a:r>
            <a:r>
              <a:rPr lang="en-GB" sz="2000" b="0" dirty="0" err="1">
                <a:latin typeface="Comic Sans MS" pitchFamily="66" charset="0"/>
              </a:rPr>
              <a:t>Akershus</a:t>
            </a:r>
            <a:r>
              <a:rPr lang="en-GB" sz="2000" b="0" dirty="0">
                <a:latin typeface="Comic Sans MS" pitchFamily="66" charset="0"/>
              </a:rPr>
              <a:t> </a:t>
            </a:r>
            <a:r>
              <a:rPr lang="en-GB" sz="2000" b="0" dirty="0" err="1">
                <a:latin typeface="Comic Sans MS" pitchFamily="66" charset="0"/>
              </a:rPr>
              <a:t>universitetssykehus</a:t>
            </a:r>
            <a:endParaRPr lang="en-GB" sz="2000" b="0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2" r="15636"/>
          <a:stretch/>
        </p:blipFill>
        <p:spPr>
          <a:xfrm>
            <a:off x="1547664" y="6421098"/>
            <a:ext cx="817927" cy="38157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41" y="4149080"/>
            <a:ext cx="29337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ip fracture — Copyright: Science Photo Libr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97152"/>
            <a:ext cx="3979581" cy="127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763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E90409-8036-4DC3-9357-99348F77F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09" y="0"/>
            <a:ext cx="4973418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66509" y="692697"/>
            <a:ext cx="40699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800" dirty="0">
                <a:hlinkClick r:id="rId3"/>
              </a:rPr>
              <a:t>https://www.helsebiblioteket.no/muskel-og-skjelett/retningslinjer/hoftebrudd-norske-retningslinjer-for-tverrfaglig-behandling-av-hoftebrudd</a:t>
            </a:r>
            <a:endParaRPr lang="nb-NO" sz="1800" dirty="0"/>
          </a:p>
          <a:p>
            <a:endParaRPr lang="nb-NO" sz="1800" dirty="0"/>
          </a:p>
          <a:p>
            <a:endParaRPr lang="nb-NO" sz="1800" dirty="0"/>
          </a:p>
          <a:p>
            <a:r>
              <a:rPr lang="nb-NO" sz="1800" dirty="0">
                <a:latin typeface="Comic Sans MS" panose="030F0702030302020204" pitchFamily="66" charset="0"/>
              </a:rPr>
              <a:t>+ Legeforeningens nettsider </a:t>
            </a:r>
          </a:p>
        </p:txBody>
      </p:sp>
    </p:spTree>
    <p:extLst>
      <p:ext uri="{BB962C8B-B14F-4D97-AF65-F5344CB8AC3E}">
        <p14:creationId xmlns:p14="http://schemas.microsoft.com/office/powerpoint/2010/main" val="3293969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5BF3F-C99A-4D38-AA5E-933E370F5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31" y="152400"/>
            <a:ext cx="8440738" cy="914400"/>
          </a:xfrm>
        </p:spPr>
        <p:txBody>
          <a:bodyPr/>
          <a:lstStyle/>
          <a:p>
            <a:r>
              <a:rPr lang="nb-NO" dirty="0">
                <a:latin typeface="Comic Sans MS" panose="030F0702030302020204" pitchFamily="66" charset="0"/>
              </a:rPr>
              <a:t>Arbeidsgruppa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1E3A86-3128-44CF-92BD-A8895101E0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3073" y="1505819"/>
            <a:ext cx="4143375" cy="4876800"/>
          </a:xfrm>
        </p:spPr>
        <p:txBody>
          <a:bodyPr/>
          <a:lstStyle/>
          <a:p>
            <a:pPr marL="0" indent="0">
              <a:buNone/>
            </a:pPr>
            <a:r>
              <a:rPr lang="nb-NO" sz="2000" b="1" dirty="0">
                <a:latin typeface="Comic Sans MS" panose="030F0702030302020204" pitchFamily="66" charset="0"/>
              </a:rPr>
              <a:t>Norsk forening for geriatri</a:t>
            </a:r>
          </a:p>
          <a:p>
            <a:pPr marL="0" indent="0">
              <a:buNone/>
            </a:pPr>
            <a:r>
              <a:rPr lang="nb-NO" sz="1400" b="1" dirty="0">
                <a:latin typeface="Comic Sans MS" panose="030F0702030302020204" pitchFamily="66" charset="0"/>
              </a:rPr>
              <a:t>Dag Ole Aanderbakk</a:t>
            </a:r>
            <a:r>
              <a:rPr lang="nb-NO" sz="1400" dirty="0">
                <a:latin typeface="Comic Sans MS" panose="030F0702030302020204" pitchFamily="66" charset="0"/>
              </a:rPr>
              <a:t>, Helgelandssykehuset, Mo i Rana</a:t>
            </a:r>
          </a:p>
          <a:p>
            <a:pPr marL="0" indent="0">
              <a:buNone/>
            </a:pPr>
            <a:r>
              <a:rPr lang="nb-NO" sz="1400" b="1" dirty="0">
                <a:latin typeface="Comic Sans MS" panose="030F0702030302020204" pitchFamily="66" charset="0"/>
              </a:rPr>
              <a:t>Astrid Eri-Montsma</a:t>
            </a:r>
            <a:r>
              <a:rPr lang="nb-NO" sz="1400" dirty="0">
                <a:latin typeface="Comic Sans MS" panose="030F0702030302020204" pitchFamily="66" charset="0"/>
              </a:rPr>
              <a:t>, Sykehuset Østfold HF, </a:t>
            </a:r>
            <a:r>
              <a:rPr lang="nb-NO" sz="1400" dirty="0" err="1">
                <a:latin typeface="Comic Sans MS" panose="030F0702030302020204" pitchFamily="66" charset="0"/>
              </a:rPr>
              <a:t>Kalnes</a:t>
            </a:r>
            <a:endParaRPr lang="nb-NO" sz="1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nb-NO" sz="1400" b="1" dirty="0">
                <a:latin typeface="Comic Sans MS" panose="030F0702030302020204" pitchFamily="66" charset="0"/>
              </a:rPr>
              <a:t>Paal Naalsund</a:t>
            </a:r>
            <a:r>
              <a:rPr lang="nb-NO" sz="1400" dirty="0">
                <a:latin typeface="Comic Sans MS" panose="030F0702030302020204" pitchFamily="66" charset="0"/>
              </a:rPr>
              <a:t>, Haraldsplass Diakonale sykehus</a:t>
            </a:r>
          </a:p>
          <a:p>
            <a:pPr marL="0" indent="0">
              <a:buNone/>
            </a:pPr>
            <a:r>
              <a:rPr lang="nb-NO" sz="1400" b="1" dirty="0">
                <a:latin typeface="Comic Sans MS" panose="030F0702030302020204" pitchFamily="66" charset="0"/>
              </a:rPr>
              <a:t>Anette Hylen Ranhoff</a:t>
            </a:r>
            <a:r>
              <a:rPr lang="nb-NO" sz="1400" dirty="0">
                <a:latin typeface="Comic Sans MS" panose="030F0702030302020204" pitchFamily="66" charset="0"/>
              </a:rPr>
              <a:t>, Diakonhjemmet, Universitetet i Bergen</a:t>
            </a:r>
          </a:p>
          <a:p>
            <a:pPr marL="0" indent="0">
              <a:buNone/>
            </a:pPr>
            <a:r>
              <a:rPr lang="nb-NO" sz="1400" b="1" dirty="0">
                <a:latin typeface="Comic Sans MS" panose="030F0702030302020204" pitchFamily="66" charset="0"/>
              </a:rPr>
              <a:t>Ingvild Saltvedt</a:t>
            </a:r>
            <a:r>
              <a:rPr lang="nb-NO" sz="1400" dirty="0">
                <a:latin typeface="Comic Sans MS" panose="030F0702030302020204" pitchFamily="66" charset="0"/>
              </a:rPr>
              <a:t>, St Olav, NTNU (leder)</a:t>
            </a:r>
          </a:p>
          <a:p>
            <a:pPr marL="0" indent="0">
              <a:buNone/>
            </a:pPr>
            <a:r>
              <a:rPr lang="nb-NO" sz="1400" b="1" dirty="0">
                <a:latin typeface="Comic Sans MS" panose="030F0702030302020204" pitchFamily="66" charset="0"/>
              </a:rPr>
              <a:t>Sameer Maini</a:t>
            </a:r>
            <a:r>
              <a:rPr lang="nb-NO" sz="1400" dirty="0">
                <a:latin typeface="Comic Sans MS" panose="030F0702030302020204" pitchFamily="66" charset="0"/>
              </a:rPr>
              <a:t>, Ålesund sykehus</a:t>
            </a:r>
          </a:p>
          <a:p>
            <a:pPr marL="0" indent="0">
              <a:buNone/>
            </a:pPr>
            <a:r>
              <a:rPr lang="nb-NO" sz="1600" b="1" dirty="0">
                <a:latin typeface="Comic Sans MS" panose="030F0702030302020204" pitchFamily="66" charset="0"/>
              </a:rPr>
              <a:t>Olav Sletvold, St Olav, NTNU (sekretær)</a:t>
            </a:r>
          </a:p>
          <a:p>
            <a:pPr marL="0" indent="0">
              <a:buNone/>
            </a:pPr>
            <a:r>
              <a:rPr lang="nb-NO" sz="1400" b="1" dirty="0">
                <a:latin typeface="Comic Sans MS" panose="030F0702030302020204" pitchFamily="66" charset="0"/>
              </a:rPr>
              <a:t>Johan Bro Sundin</a:t>
            </a:r>
            <a:r>
              <a:rPr lang="nb-NO" sz="1400" dirty="0">
                <a:latin typeface="Comic Sans MS" panose="030F0702030302020204" pitchFamily="66" charset="0"/>
              </a:rPr>
              <a:t>, Vestre Viken, Bærum</a:t>
            </a:r>
          </a:p>
          <a:p>
            <a:pPr marL="0" indent="0">
              <a:buNone/>
            </a:pPr>
            <a:r>
              <a:rPr lang="nb-NO" sz="1400" b="1" dirty="0">
                <a:latin typeface="Comic Sans MS" panose="030F0702030302020204" pitchFamily="66" charset="0"/>
              </a:rPr>
              <a:t>Audhild Egeland Torp</a:t>
            </a:r>
            <a:r>
              <a:rPr lang="nb-NO" sz="1400" dirty="0">
                <a:latin typeface="Comic Sans MS" panose="030F0702030302020204" pitchFamily="66" charset="0"/>
              </a:rPr>
              <a:t>, Sørlandet sykehus, Arendal</a:t>
            </a:r>
          </a:p>
          <a:p>
            <a:pPr marL="0" indent="0">
              <a:buNone/>
            </a:pPr>
            <a:r>
              <a:rPr lang="nb-NO" sz="1400" b="1" dirty="0">
                <a:latin typeface="Comic Sans MS" panose="030F0702030302020204" pitchFamily="66" charset="0"/>
              </a:rPr>
              <a:t>Leiv Otto Watne</a:t>
            </a:r>
            <a:r>
              <a:rPr lang="nb-NO" sz="1400" dirty="0">
                <a:latin typeface="Comic Sans MS" panose="030F0702030302020204" pitchFamily="66" charset="0"/>
              </a:rPr>
              <a:t>, Oslo universitetssykehus, Ullevål, Universitetet i Oslo</a:t>
            </a:r>
          </a:p>
          <a:p>
            <a:pPr marL="0" indent="0">
              <a:buNone/>
            </a:pPr>
            <a:endParaRPr lang="nb-NO" sz="1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nb-NO" sz="2400" dirty="0">
              <a:latin typeface="Comic Sans MS" panose="030F0702030302020204" pitchFamily="66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D2F021-85A8-49ED-8506-31C57728D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26448" y="1529680"/>
            <a:ext cx="4144963" cy="4419600"/>
          </a:xfrm>
        </p:spPr>
        <p:txBody>
          <a:bodyPr/>
          <a:lstStyle/>
          <a:p>
            <a:pPr marL="0" indent="0">
              <a:buNone/>
            </a:pPr>
            <a:r>
              <a:rPr lang="nb-NO" sz="2000" b="1" dirty="0">
                <a:latin typeface="Comic Sans MS" panose="030F0702030302020204" pitchFamily="66" charset="0"/>
              </a:rPr>
              <a:t>Norsk ortopedisk forening</a:t>
            </a:r>
          </a:p>
          <a:p>
            <a:pPr marL="0" indent="0">
              <a:buNone/>
            </a:pPr>
            <a:r>
              <a:rPr lang="nb-NO" sz="1400" b="1" dirty="0">
                <a:latin typeface="Comic Sans MS" panose="030F0702030302020204" pitchFamily="66" charset="0"/>
              </a:rPr>
              <a:t>Wender Figved</a:t>
            </a:r>
            <a:r>
              <a:rPr lang="nb-NO" sz="1400" dirty="0">
                <a:latin typeface="Comic Sans MS" panose="030F0702030302020204" pitchFamily="66" charset="0"/>
              </a:rPr>
              <a:t>, Vestre Viken, Bærum</a:t>
            </a:r>
          </a:p>
          <a:p>
            <a:pPr marL="0" indent="0">
              <a:buNone/>
            </a:pPr>
            <a:r>
              <a:rPr lang="nb-NO" sz="1400" b="1" dirty="0">
                <a:latin typeface="Comic Sans MS" panose="030F0702030302020204" pitchFamily="66" charset="0"/>
              </a:rPr>
              <a:t>Frede Frihagen</a:t>
            </a:r>
            <a:r>
              <a:rPr lang="nb-NO" sz="1400" dirty="0">
                <a:latin typeface="Comic Sans MS" panose="030F0702030302020204" pitchFamily="66" charset="0"/>
              </a:rPr>
              <a:t>, Oslo universitetssykehus, Ullevål</a:t>
            </a:r>
          </a:p>
          <a:p>
            <a:pPr marL="0" indent="0">
              <a:buNone/>
            </a:pPr>
            <a:r>
              <a:rPr lang="nb-NO" sz="1400" b="1" dirty="0">
                <a:latin typeface="Comic Sans MS" panose="030F0702030302020204" pitchFamily="66" charset="0"/>
              </a:rPr>
              <a:t>Lars Gunnar Johnsen, </a:t>
            </a:r>
            <a:r>
              <a:rPr lang="nb-NO" sz="1400" dirty="0">
                <a:latin typeface="Comic Sans MS" panose="030F0702030302020204" pitchFamily="66" charset="0"/>
              </a:rPr>
              <a:t>St Olav</a:t>
            </a:r>
          </a:p>
          <a:p>
            <a:pPr marL="0" indent="0">
              <a:buNone/>
            </a:pPr>
            <a:r>
              <a:rPr lang="nb-NO" sz="1400" b="1" dirty="0">
                <a:latin typeface="Comic Sans MS" panose="030F0702030302020204" pitchFamily="66" charset="0"/>
              </a:rPr>
              <a:t>Inger Opheim</a:t>
            </a:r>
            <a:r>
              <a:rPr lang="nb-NO" sz="1400" dirty="0">
                <a:latin typeface="Comic Sans MS" panose="030F0702030302020204" pitchFamily="66" charset="0"/>
              </a:rPr>
              <a:t>, Sykehuset Innlandet, Gjøvik</a:t>
            </a:r>
          </a:p>
          <a:p>
            <a:pPr marL="0" indent="0">
              <a:buNone/>
            </a:pPr>
            <a:r>
              <a:rPr lang="nb-NO" sz="2000" b="1" dirty="0">
                <a:latin typeface="Comic Sans MS" panose="030F0702030302020204" pitchFamily="66" charset="0"/>
              </a:rPr>
              <a:t>Norsk anestesiologisk forening</a:t>
            </a:r>
          </a:p>
          <a:p>
            <a:pPr marL="0" indent="0">
              <a:buNone/>
            </a:pPr>
            <a:r>
              <a:rPr lang="nb-NO" sz="1400" b="1" dirty="0">
                <a:latin typeface="Comic Sans MS" panose="030F0702030302020204" pitchFamily="66" charset="0"/>
              </a:rPr>
              <a:t>Johan Ræder</a:t>
            </a:r>
            <a:r>
              <a:rPr lang="nb-NO" sz="1400" dirty="0">
                <a:latin typeface="Comic Sans MS" panose="030F0702030302020204" pitchFamily="66" charset="0"/>
              </a:rPr>
              <a:t>, Oslo universitetssykehus, Ullevål, Universitetet i Oslo</a:t>
            </a:r>
          </a:p>
          <a:p>
            <a:pPr marL="0" indent="0">
              <a:buNone/>
            </a:pPr>
            <a:r>
              <a:rPr lang="nb-NO" sz="1400" b="1" dirty="0">
                <a:latin typeface="Comic Sans MS" panose="030F0702030302020204" pitchFamily="66" charset="0"/>
              </a:rPr>
              <a:t>Karen Helene Sendstad</a:t>
            </a:r>
            <a:r>
              <a:rPr lang="nb-NO" sz="1400" dirty="0">
                <a:latin typeface="Comic Sans MS" panose="030F0702030302020204" pitchFamily="66" charset="0"/>
              </a:rPr>
              <a:t>, Oslo universitetssykehus, Ullevål,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F439F2-87B4-4891-ADF7-5822C0861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981" y="4797152"/>
            <a:ext cx="4752975" cy="1047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1630" y="5949280"/>
            <a:ext cx="8612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b="0" dirty="0">
                <a:latin typeface="Comic Sans MS" panose="030F0702030302020204" pitchFamily="66" charset="0"/>
              </a:rPr>
              <a:t>Økonomisk støtte NGF og </a:t>
            </a:r>
            <a:r>
              <a:rPr lang="nb-NO" sz="1800" b="0">
                <a:latin typeface="Comic Sans MS" panose="030F0702030302020204" pitchFamily="66" charset="0"/>
              </a:rPr>
              <a:t>legeforeningens kvalitetsikringsfonrd</a:t>
            </a:r>
            <a:endParaRPr lang="nb-NO" sz="1800" b="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079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err="1">
                <a:latin typeface="Comic Sans MS" panose="030F0702030302020204" pitchFamily="66" charset="0"/>
              </a:rPr>
              <a:t>Retningslinje</a:t>
            </a:r>
            <a:r>
              <a:rPr lang="en-GB" sz="3200" dirty="0">
                <a:latin typeface="Comic Sans MS" panose="030F0702030302020204" pitchFamily="66" charset="0"/>
              </a:rPr>
              <a:t> for </a:t>
            </a:r>
            <a:r>
              <a:rPr lang="en-GB" sz="3200" dirty="0" err="1">
                <a:latin typeface="Comic Sans MS" panose="030F0702030302020204" pitchFamily="66" charset="0"/>
              </a:rPr>
              <a:t>tverrfaglig</a:t>
            </a:r>
            <a:r>
              <a:rPr lang="en-GB" sz="3200" dirty="0">
                <a:latin typeface="Comic Sans MS" panose="030F0702030302020204" pitchFamily="66" charset="0"/>
              </a:rPr>
              <a:t> </a:t>
            </a:r>
            <a:r>
              <a:rPr lang="en-GB" sz="3200" dirty="0" err="1">
                <a:latin typeface="Comic Sans MS" panose="030F0702030302020204" pitchFamily="66" charset="0"/>
              </a:rPr>
              <a:t>behandling</a:t>
            </a:r>
            <a:r>
              <a:rPr lang="en-GB" sz="3200" dirty="0">
                <a:latin typeface="Comic Sans MS" panose="030F0702030302020204" pitchFamily="66" charset="0"/>
              </a:rPr>
              <a:t> </a:t>
            </a:r>
            <a:r>
              <a:rPr lang="en-GB" sz="3200" dirty="0" err="1">
                <a:latin typeface="Comic Sans MS" panose="030F0702030302020204" pitchFamily="66" charset="0"/>
              </a:rPr>
              <a:t>av</a:t>
            </a:r>
            <a:r>
              <a:rPr lang="en-GB" sz="3200" dirty="0">
                <a:latin typeface="Comic Sans MS" panose="030F0702030302020204" pitchFamily="66" charset="0"/>
              </a:rPr>
              <a:t> </a:t>
            </a:r>
            <a:r>
              <a:rPr lang="en-GB" sz="3200" dirty="0" err="1">
                <a:latin typeface="Comic Sans MS" panose="030F0702030302020204" pitchFamily="66" charset="0"/>
              </a:rPr>
              <a:t>hoftebrudd</a:t>
            </a:r>
            <a:r>
              <a:rPr lang="en-GB" sz="3200" dirty="0">
                <a:latin typeface="Comic Sans MS" panose="030F0702030302020204" pitchFamily="66" charset="0"/>
              </a:rPr>
              <a:t> </a:t>
            </a:r>
            <a:r>
              <a:rPr lang="en-GB" sz="3200" dirty="0" err="1">
                <a:latin typeface="Comic Sans MS" panose="030F0702030302020204" pitchFamily="66" charset="0"/>
              </a:rPr>
              <a:t>i</a:t>
            </a:r>
            <a:r>
              <a:rPr lang="en-GB" sz="3200" dirty="0">
                <a:latin typeface="Comic Sans MS" panose="030F0702030302020204" pitchFamily="66" charset="0"/>
              </a:rPr>
              <a:t> Norge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47467" y="1988840"/>
            <a:ext cx="8440738" cy="4419600"/>
          </a:xfrm>
        </p:spPr>
        <p:txBody>
          <a:bodyPr/>
          <a:lstStyle/>
          <a:p>
            <a:r>
              <a:rPr lang="en-GB" dirty="0" err="1">
                <a:latin typeface="Comic Sans MS" panose="030F0702030302020204" pitchFamily="66" charset="0"/>
              </a:rPr>
              <a:t>ikke</a:t>
            </a:r>
            <a:r>
              <a:rPr lang="en-GB" dirty="0">
                <a:latin typeface="Comic Sans MS" panose="030F0702030302020204" pitchFamily="66" charset="0"/>
              </a:rPr>
              <a:t>  “</a:t>
            </a:r>
            <a:r>
              <a:rPr lang="en-GB" dirty="0" err="1">
                <a:latin typeface="Comic Sans MS" panose="030F0702030302020204" pitchFamily="66" charset="0"/>
              </a:rPr>
              <a:t>nasjonal</a:t>
            </a:r>
            <a:r>
              <a:rPr lang="en-GB" dirty="0">
                <a:latin typeface="Comic Sans MS" panose="030F0702030302020204" pitchFamily="66" charset="0"/>
              </a:rPr>
              <a:t>” (</a:t>
            </a:r>
            <a:r>
              <a:rPr lang="en-GB" dirty="0" err="1">
                <a:latin typeface="Comic Sans MS" panose="030F0702030302020204" pitchFamily="66" charset="0"/>
              </a:rPr>
              <a:t>Helsedirektoratet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ikke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oppdragsgiver</a:t>
            </a:r>
            <a:r>
              <a:rPr lang="en-GB" dirty="0">
                <a:latin typeface="Comic Sans MS" panose="030F0702030302020204" pitchFamily="66" charset="0"/>
              </a:rPr>
              <a:t>)</a:t>
            </a:r>
          </a:p>
          <a:p>
            <a:r>
              <a:rPr lang="en-GB" dirty="0" err="1">
                <a:latin typeface="Comic Sans MS" panose="030F0702030302020204" pitchFamily="66" charset="0"/>
              </a:rPr>
              <a:t>basert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på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oppdatert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litteratur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og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kunnskap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i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gruppa</a:t>
            </a:r>
            <a:r>
              <a:rPr lang="en-GB" dirty="0">
                <a:latin typeface="Comic Sans MS" panose="030F0702030302020204" pitchFamily="66" charset="0"/>
              </a:rPr>
              <a:t>, </a:t>
            </a:r>
            <a:r>
              <a:rPr lang="en-GB" dirty="0" err="1">
                <a:latin typeface="Comic Sans MS" panose="030F0702030302020204" pitchFamily="66" charset="0"/>
              </a:rPr>
              <a:t>ikke</a:t>
            </a:r>
            <a:r>
              <a:rPr lang="en-GB" dirty="0">
                <a:latin typeface="Comic Sans MS" panose="030F0702030302020204" pitchFamily="66" charset="0"/>
              </a:rPr>
              <a:t> grad </a:t>
            </a:r>
            <a:r>
              <a:rPr lang="en-GB" dirty="0" err="1">
                <a:latin typeface="Comic Sans MS" panose="030F0702030302020204" pitchFamily="66" charset="0"/>
              </a:rPr>
              <a:t>av</a:t>
            </a:r>
            <a:r>
              <a:rPr lang="en-GB" dirty="0">
                <a:latin typeface="Comic Sans MS" panose="030F0702030302020204" pitchFamily="66" charset="0"/>
              </a:rPr>
              <a:t> evidence </a:t>
            </a:r>
            <a:r>
              <a:rPr lang="en-GB" dirty="0" err="1">
                <a:latin typeface="Comic Sans MS" panose="030F0702030302020204" pitchFamily="66" charset="0"/>
              </a:rPr>
              <a:t>eller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styrke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av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anbefalinger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err="1">
                <a:latin typeface="Comic Sans MS" panose="030F0702030302020204" pitchFamily="66" charset="0"/>
              </a:rPr>
              <a:t>laget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av</a:t>
            </a:r>
            <a:r>
              <a:rPr lang="en-GB" dirty="0">
                <a:latin typeface="Comic Sans MS" panose="030F0702030302020204" pitchFamily="66" charset="0"/>
              </a:rPr>
              <a:t> leger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err="1">
                <a:latin typeface="Comic Sans MS" panose="030F0702030302020204" pitchFamily="66" charset="0"/>
              </a:rPr>
              <a:t>Høring</a:t>
            </a:r>
            <a:endParaRPr lang="en-GB" dirty="0">
              <a:latin typeface="Comic Sans MS" panose="030F0702030302020204" pitchFamily="66" charset="0"/>
            </a:endParaRPr>
          </a:p>
          <a:p>
            <a:pPr lvl="1"/>
            <a:r>
              <a:rPr lang="en-GB" dirty="0">
                <a:latin typeface="Comic Sans MS" panose="030F0702030302020204" pitchFamily="66" charset="0"/>
              </a:rPr>
              <a:t>Andre </a:t>
            </a:r>
            <a:r>
              <a:rPr lang="en-GB" dirty="0" err="1">
                <a:latin typeface="Comic Sans MS" panose="030F0702030302020204" pitchFamily="66" charset="0"/>
              </a:rPr>
              <a:t>faggrupper</a:t>
            </a:r>
            <a:r>
              <a:rPr lang="en-GB" dirty="0">
                <a:latin typeface="Comic Sans MS" panose="030F0702030302020204" pitchFamily="66" charset="0"/>
              </a:rPr>
              <a:t> (</a:t>
            </a:r>
            <a:r>
              <a:rPr lang="en-GB" dirty="0" err="1">
                <a:latin typeface="Comic Sans MS" panose="030F0702030302020204" pitchFamily="66" charset="0"/>
              </a:rPr>
              <a:t>sykepleiere</a:t>
            </a:r>
            <a:r>
              <a:rPr lang="en-GB" dirty="0">
                <a:latin typeface="Comic Sans MS" panose="030F0702030302020204" pitchFamily="66" charset="0"/>
              </a:rPr>
              <a:t>, </a:t>
            </a:r>
            <a:r>
              <a:rPr lang="en-GB" dirty="0" err="1">
                <a:latin typeface="Comic Sans MS" panose="030F0702030302020204" pitchFamily="66" charset="0"/>
              </a:rPr>
              <a:t>ergoterapeuter</a:t>
            </a:r>
            <a:r>
              <a:rPr lang="en-GB" dirty="0">
                <a:latin typeface="Comic Sans MS" panose="030F0702030302020204" pitchFamily="66" charset="0"/>
              </a:rPr>
              <a:t>, </a:t>
            </a:r>
            <a:r>
              <a:rPr lang="en-GB" dirty="0" err="1">
                <a:latin typeface="Comic Sans MS" panose="030F0702030302020204" pitchFamily="66" charset="0"/>
              </a:rPr>
              <a:t>fysioterapeuter</a:t>
            </a:r>
            <a:r>
              <a:rPr lang="en-GB" dirty="0">
                <a:latin typeface="Comic Sans MS" panose="030F0702030302020204" pitchFamily="66" charset="0"/>
              </a:rPr>
              <a:t>)</a:t>
            </a:r>
          </a:p>
          <a:p>
            <a:pPr lvl="1"/>
            <a:r>
              <a:rPr lang="en-GB" dirty="0" err="1">
                <a:latin typeface="Comic Sans MS" panose="030F0702030302020204" pitchFamily="66" charset="0"/>
              </a:rPr>
              <a:t>Brukere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955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omic Sans MS" panose="030F0702030302020204" pitchFamily="66" charset="0"/>
              </a:rPr>
              <a:t>Hvorfor en retningslinje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275" y="1535575"/>
            <a:ext cx="8440738" cy="4419600"/>
          </a:xfrm>
        </p:spPr>
        <p:txBody>
          <a:bodyPr/>
          <a:lstStyle/>
          <a:p>
            <a:r>
              <a:rPr lang="nb-NO" dirty="0">
                <a:latin typeface="Comic Sans MS" panose="030F0702030302020204" pitchFamily="66" charset="0"/>
              </a:rPr>
              <a:t>Økt fokus på en neglisjert pasientgruppe</a:t>
            </a:r>
          </a:p>
          <a:p>
            <a:r>
              <a:rPr lang="nb-NO" dirty="0">
                <a:latin typeface="Comic Sans MS" panose="030F0702030302020204" pitchFamily="66" charset="0"/>
              </a:rPr>
              <a:t>Sette en standard for behandling</a:t>
            </a:r>
          </a:p>
          <a:p>
            <a:r>
              <a:rPr lang="nb-NO" dirty="0">
                <a:latin typeface="Comic Sans MS" panose="030F0702030302020204" pitchFamily="66" charset="0"/>
              </a:rPr>
              <a:t>Danne et tverrfaglig nasjonalt nettverk for </a:t>
            </a:r>
            <a:r>
              <a:rPr lang="nb-NO" dirty="0" err="1">
                <a:latin typeface="Comic Sans MS" panose="030F0702030302020204" pitchFamily="66" charset="0"/>
              </a:rPr>
              <a:t>skrøpeølige</a:t>
            </a:r>
            <a:r>
              <a:rPr lang="nb-NO" dirty="0">
                <a:latin typeface="Comic Sans MS" panose="030F0702030302020204" pitchFamily="66" charset="0"/>
              </a:rPr>
              <a:t> eldre bruddpasienter </a:t>
            </a:r>
          </a:p>
          <a:p>
            <a:endParaRPr lang="nb-NO" dirty="0">
              <a:latin typeface="Comic Sans MS" panose="030F0702030302020204" pitchFamily="66" charset="0"/>
            </a:endParaRPr>
          </a:p>
          <a:p>
            <a:r>
              <a:rPr lang="nb-NO" dirty="0">
                <a:latin typeface="Comic Sans MS" panose="030F0702030302020204" pitchFamily="66" charset="0"/>
              </a:rPr>
              <a:t>Forskning</a:t>
            </a:r>
          </a:p>
          <a:p>
            <a:r>
              <a:rPr lang="nb-NO" dirty="0">
                <a:latin typeface="Comic Sans MS" panose="030F0702030302020204" pitchFamily="66" charset="0"/>
              </a:rPr>
              <a:t>Identifisere  områder som kan forbedres </a:t>
            </a:r>
          </a:p>
          <a:p>
            <a:endParaRPr lang="nb-NO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nb-NO" dirty="0">
                <a:latin typeface="Comic Sans MS" panose="030F0702030302020204" pitchFamily="66" charset="0"/>
              </a:rPr>
              <a:t>Blant annet:</a:t>
            </a:r>
          </a:p>
          <a:p>
            <a:r>
              <a:rPr lang="nb-NO" dirty="0">
                <a:latin typeface="Comic Sans MS" panose="030F0702030302020204" pitchFamily="66" charset="0"/>
              </a:rPr>
              <a:t>Behandling haster</a:t>
            </a:r>
          </a:p>
          <a:p>
            <a:r>
              <a:rPr lang="nb-NO" dirty="0">
                <a:latin typeface="Comic Sans MS" panose="030F0702030302020204" pitchFamily="66" charset="0"/>
              </a:rPr>
              <a:t>Pasientene skal legges på sykehus som kan behandle hoftebrudd</a:t>
            </a:r>
          </a:p>
          <a:p>
            <a:endParaRPr lang="nb-NO" dirty="0">
              <a:latin typeface="Comic Sans MS" panose="030F0702030302020204" pitchFamily="66" charset="0"/>
            </a:endParaRPr>
          </a:p>
          <a:p>
            <a:endParaRPr lang="nb-NO" dirty="0">
              <a:latin typeface="Comic Sans MS" panose="030F0702030302020204" pitchFamily="66" charset="0"/>
            </a:endParaRPr>
          </a:p>
          <a:p>
            <a:endParaRPr lang="nb-NO" dirty="0">
              <a:latin typeface="Comic Sans MS" panose="030F0702030302020204" pitchFamily="66" charset="0"/>
            </a:endParaRPr>
          </a:p>
          <a:p>
            <a:endParaRPr lang="nb-NO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357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69" y="138336"/>
            <a:ext cx="8440738" cy="914400"/>
          </a:xfrm>
        </p:spPr>
        <p:txBody>
          <a:bodyPr/>
          <a:lstStyle/>
          <a:p>
            <a:r>
              <a:rPr lang="nb-NO" dirty="0">
                <a:latin typeface="Comic Sans MS" panose="030F0702030302020204" pitchFamily="66" charset="0"/>
              </a:rPr>
              <a:t>Hva definerer ortogeriatri</a:t>
            </a:r>
            <a:br>
              <a:rPr lang="nb-NO" dirty="0">
                <a:latin typeface="Comic Sans MS" panose="030F0702030302020204" pitchFamily="66" charset="0"/>
              </a:rPr>
            </a:br>
            <a:endParaRPr lang="nb-NO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14369" y="1196752"/>
            <a:ext cx="4143375" cy="4419600"/>
          </a:xfrm>
        </p:spPr>
        <p:txBody>
          <a:bodyPr/>
          <a:lstStyle/>
          <a:p>
            <a:pPr marL="0" indent="0">
              <a:buNone/>
            </a:pPr>
            <a:r>
              <a:rPr lang="nb-NO" sz="2000" b="1" dirty="0">
                <a:latin typeface="Comic Sans MS" panose="030F0702030302020204" pitchFamily="66" charset="0"/>
              </a:rPr>
              <a:t>Organisering</a:t>
            </a:r>
          </a:p>
          <a:p>
            <a:r>
              <a:rPr lang="nb-NO" sz="2000" dirty="0">
                <a:latin typeface="Comic Sans MS" panose="030F0702030302020204" pitchFamily="66" charset="0"/>
              </a:rPr>
              <a:t>Geriatri og ortopedi (variabelt hva som er moderavdeling)</a:t>
            </a:r>
          </a:p>
          <a:p>
            <a:r>
              <a:rPr lang="nb-NO" sz="2000" dirty="0">
                <a:latin typeface="Comic Sans MS" panose="030F0702030302020204" pitchFamily="66" charset="0"/>
              </a:rPr>
              <a:t>Tverrfaglig team</a:t>
            </a:r>
          </a:p>
          <a:p>
            <a:r>
              <a:rPr lang="nb-NO" sz="2000" dirty="0">
                <a:latin typeface="Comic Sans MS" panose="030F0702030302020204" pitchFamily="66" charset="0"/>
              </a:rPr>
              <a:t>Tverrfaglige behandlingsrutiner</a:t>
            </a:r>
          </a:p>
          <a:p>
            <a:pPr marL="0" indent="0">
              <a:buNone/>
            </a:pPr>
            <a:r>
              <a:rPr lang="nb-NO" sz="2000" b="1" dirty="0">
                <a:latin typeface="Comic Sans MS" panose="030F0702030302020204" pitchFamily="66" charset="0"/>
              </a:rPr>
              <a:t>Kirurgi</a:t>
            </a:r>
          </a:p>
          <a:p>
            <a:r>
              <a:rPr lang="nb-NO" sz="2000" dirty="0">
                <a:latin typeface="Comic Sans MS" panose="030F0702030302020204" pitchFamily="66" charset="0"/>
              </a:rPr>
              <a:t>Rask</a:t>
            </a:r>
          </a:p>
          <a:p>
            <a:r>
              <a:rPr lang="nb-NO" sz="2000" dirty="0">
                <a:latin typeface="Comic Sans MS" panose="030F0702030302020204" pitchFamily="66" charset="0"/>
              </a:rPr>
              <a:t>Belastningsstabile umiddelbart </a:t>
            </a:r>
            <a:r>
              <a:rPr lang="nb-NO" sz="2000" dirty="0" err="1">
                <a:latin typeface="Comic Sans MS" panose="030F0702030302020204" pitchFamily="66" charset="0"/>
              </a:rPr>
              <a:t>postopr</a:t>
            </a:r>
            <a:endParaRPr lang="nb-NO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nb-NO" sz="2000" b="1" dirty="0">
                <a:latin typeface="Comic Sans MS" panose="030F0702030302020204" pitchFamily="66" charset="0"/>
              </a:rPr>
              <a:t>Utreiseplanlegging</a:t>
            </a:r>
            <a:r>
              <a:rPr lang="nb-NO" sz="2000" dirty="0">
                <a:latin typeface="Comic Sans MS" panose="030F0702030302020204" pitchFamily="66" charset="0"/>
              </a:rPr>
              <a:t> </a:t>
            </a:r>
          </a:p>
          <a:p>
            <a:endParaRPr lang="nb-NO" sz="2000" dirty="0">
              <a:latin typeface="Comic Sans MS" panose="030F0702030302020204" pitchFamily="66" charset="0"/>
            </a:endParaRPr>
          </a:p>
          <a:p>
            <a:endParaRPr lang="nb-NO" sz="2000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18050" y="1052736"/>
            <a:ext cx="4144963" cy="4419600"/>
          </a:xfrm>
        </p:spPr>
        <p:txBody>
          <a:bodyPr/>
          <a:lstStyle/>
          <a:p>
            <a:pPr marL="0" indent="0">
              <a:buNone/>
            </a:pPr>
            <a:r>
              <a:rPr lang="nb-NO" sz="2000" b="1" dirty="0">
                <a:latin typeface="Comic Sans MS" panose="030F0702030302020204" pitchFamily="66" charset="0"/>
              </a:rPr>
              <a:t>Medisinske fokusområder</a:t>
            </a:r>
          </a:p>
          <a:p>
            <a:r>
              <a:rPr lang="nb-NO" sz="2000" dirty="0">
                <a:latin typeface="Comic Sans MS" panose="030F0702030302020204" pitchFamily="66" charset="0"/>
              </a:rPr>
              <a:t>Optimalisering </a:t>
            </a:r>
            <a:r>
              <a:rPr lang="nb-NO" sz="2000" dirty="0" err="1">
                <a:latin typeface="Comic Sans MS" panose="030F0702030302020204" pitchFamily="66" charset="0"/>
              </a:rPr>
              <a:t>preoperativt</a:t>
            </a:r>
            <a:endParaRPr lang="nb-NO" sz="2000" dirty="0">
              <a:latin typeface="Comic Sans MS" panose="030F0702030302020204" pitchFamily="66" charset="0"/>
            </a:endParaRPr>
          </a:p>
          <a:p>
            <a:r>
              <a:rPr lang="nb-NO" sz="2000" dirty="0">
                <a:latin typeface="Comic Sans MS" panose="030F0702030302020204" pitchFamily="66" charset="0"/>
              </a:rPr>
              <a:t>Medikamentgjennomgang</a:t>
            </a:r>
          </a:p>
          <a:p>
            <a:r>
              <a:rPr lang="nb-NO" sz="2000" dirty="0">
                <a:latin typeface="Comic Sans MS" panose="030F0702030302020204" pitchFamily="66" charset="0"/>
              </a:rPr>
              <a:t>Behandling av </a:t>
            </a:r>
            <a:r>
              <a:rPr lang="nb-NO" sz="2000" dirty="0" err="1">
                <a:latin typeface="Comic Sans MS" panose="030F0702030302020204" pitchFamily="66" charset="0"/>
              </a:rPr>
              <a:t>komorbiditet</a:t>
            </a:r>
            <a:endParaRPr lang="nb-NO" sz="2000" dirty="0">
              <a:latin typeface="Comic Sans MS" panose="030F0702030302020204" pitchFamily="66" charset="0"/>
            </a:endParaRPr>
          </a:p>
          <a:p>
            <a:r>
              <a:rPr lang="nb-NO" sz="2000" dirty="0">
                <a:latin typeface="Comic Sans MS" panose="030F0702030302020204" pitchFamily="66" charset="0"/>
              </a:rPr>
              <a:t>Kognitiv funksjon</a:t>
            </a:r>
          </a:p>
          <a:p>
            <a:r>
              <a:rPr lang="nb-NO" sz="2000" dirty="0">
                <a:latin typeface="Comic Sans MS" panose="030F0702030302020204" pitchFamily="66" charset="0"/>
              </a:rPr>
              <a:t>Delirium</a:t>
            </a:r>
          </a:p>
          <a:p>
            <a:r>
              <a:rPr lang="nb-NO" sz="2000" dirty="0">
                <a:latin typeface="Comic Sans MS" panose="030F0702030302020204" pitchFamily="66" charset="0"/>
              </a:rPr>
              <a:t>Smertebehandling</a:t>
            </a:r>
          </a:p>
          <a:p>
            <a:r>
              <a:rPr lang="nb-NO" sz="2000" dirty="0">
                <a:latin typeface="Comic Sans MS" panose="030F0702030302020204" pitchFamily="66" charset="0"/>
              </a:rPr>
              <a:t>Ernæring</a:t>
            </a:r>
          </a:p>
          <a:p>
            <a:r>
              <a:rPr lang="nb-NO" sz="2000" dirty="0">
                <a:latin typeface="Comic Sans MS" panose="030F0702030302020204" pitchFamily="66" charset="0"/>
              </a:rPr>
              <a:t>Frakturforebygging</a:t>
            </a:r>
          </a:p>
          <a:p>
            <a:pPr lvl="1"/>
            <a:r>
              <a:rPr lang="nb-NO" sz="1600" dirty="0">
                <a:latin typeface="Comic Sans MS" panose="030F0702030302020204" pitchFamily="66" charset="0"/>
              </a:rPr>
              <a:t>Fall</a:t>
            </a:r>
          </a:p>
          <a:p>
            <a:pPr lvl="1"/>
            <a:r>
              <a:rPr lang="nb-NO" sz="1600" dirty="0">
                <a:latin typeface="Comic Sans MS" panose="030F0702030302020204" pitchFamily="66" charset="0"/>
              </a:rPr>
              <a:t>Osteoporose</a:t>
            </a:r>
          </a:p>
          <a:p>
            <a:pPr marL="0" indent="0">
              <a:buNone/>
            </a:pPr>
            <a:r>
              <a:rPr lang="nb-NO" sz="2000" b="1" dirty="0">
                <a:latin typeface="Comic Sans MS" panose="030F0702030302020204" pitchFamily="66" charset="0"/>
              </a:rPr>
              <a:t>Rehabilitering</a:t>
            </a:r>
          </a:p>
          <a:p>
            <a:r>
              <a:rPr lang="nb-NO" sz="2000" dirty="0">
                <a:latin typeface="Comic Sans MS" panose="030F0702030302020204" pitchFamily="66" charset="0"/>
              </a:rPr>
              <a:t>Rask mobilisering</a:t>
            </a:r>
          </a:p>
          <a:p>
            <a:r>
              <a:rPr lang="nb-NO" sz="2000" dirty="0">
                <a:latin typeface="Comic Sans MS" panose="030F0702030302020204" pitchFamily="66" charset="0"/>
              </a:rPr>
              <a:t>Rehabilitering tilbake til opprinnelig funksjon</a:t>
            </a:r>
          </a:p>
          <a:p>
            <a:endParaRPr lang="nb-NO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863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75" y="116632"/>
            <a:ext cx="8440738" cy="914400"/>
          </a:xfrm>
        </p:spPr>
        <p:txBody>
          <a:bodyPr/>
          <a:lstStyle/>
          <a:p>
            <a:r>
              <a:rPr lang="nb-NO" dirty="0">
                <a:latin typeface="Comic Sans MS" panose="030F0702030302020204" pitchFamily="66" charset="0"/>
              </a:rPr>
              <a:t>St Olavs hospital</a:t>
            </a:r>
            <a:br>
              <a:rPr lang="nb-NO" dirty="0">
                <a:latin typeface="Comic Sans MS" panose="030F0702030302020204" pitchFamily="66" charset="0"/>
              </a:rPr>
            </a:br>
            <a:r>
              <a:rPr lang="nb-NO" dirty="0">
                <a:latin typeface="Comic Sans MS" panose="030F0702030302020204" pitchFamily="66" charset="0"/>
              </a:rPr>
              <a:t>TOP-HIP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283" y="1499770"/>
            <a:ext cx="4149725" cy="4946104"/>
          </a:xfrm>
        </p:spPr>
        <p:txBody>
          <a:bodyPr/>
          <a:lstStyle/>
          <a:p>
            <a:r>
              <a:rPr lang="nb-NO" dirty="0">
                <a:latin typeface="Comic Sans MS" panose="030F0702030302020204" pitchFamily="66" charset="0"/>
              </a:rPr>
              <a:t>Godkjent 2017 –</a:t>
            </a:r>
          </a:p>
          <a:p>
            <a:r>
              <a:rPr lang="nb-NO" dirty="0">
                <a:latin typeface="Comic Sans MS" panose="030F0702030302020204" pitchFamily="66" charset="0"/>
              </a:rPr>
              <a:t>Prosjektperiode 01.01.2018 – 31.12.2020</a:t>
            </a:r>
          </a:p>
          <a:p>
            <a:r>
              <a:rPr lang="nb-NO" dirty="0">
                <a:latin typeface="Comic Sans MS" panose="030F0702030302020204" pitchFamily="66" charset="0"/>
              </a:rPr>
              <a:t>Styret tar stilling til videreføring i 2020</a:t>
            </a:r>
          </a:p>
          <a:p>
            <a:endParaRPr lang="nb-NO" dirty="0">
              <a:latin typeface="Comic Sans MS" panose="030F0702030302020204" pitchFamily="66" charset="0"/>
            </a:endParaRPr>
          </a:p>
          <a:p>
            <a:r>
              <a:rPr lang="nb-NO" dirty="0">
                <a:latin typeface="Comic Sans MS" panose="030F0702030302020204" pitchFamily="66" charset="0"/>
              </a:rPr>
              <a:t>Etablert som del av ortopedisk traumepost (15 senger)</a:t>
            </a:r>
          </a:p>
          <a:p>
            <a:r>
              <a:rPr lang="nb-NO" dirty="0">
                <a:latin typeface="Comic Sans MS" panose="030F0702030302020204" pitchFamily="66" charset="0"/>
              </a:rPr>
              <a:t>Målgruppe – akutte hoftebrudd</a:t>
            </a:r>
          </a:p>
          <a:p>
            <a:r>
              <a:rPr lang="nb-NO" dirty="0" err="1">
                <a:latin typeface="Comic Sans MS" panose="030F0702030302020204" pitchFamily="66" charset="0"/>
              </a:rPr>
              <a:t>Ca</a:t>
            </a:r>
            <a:r>
              <a:rPr lang="nb-NO" dirty="0">
                <a:latin typeface="Comic Sans MS" panose="030F0702030302020204" pitchFamily="66" charset="0"/>
              </a:rPr>
              <a:t> 420 hoftebrudd i 2018</a:t>
            </a:r>
          </a:p>
          <a:p>
            <a:endParaRPr lang="nb-NO" dirty="0">
              <a:latin typeface="Comic Sans MS" panose="030F0702030302020204" pitchFamily="66" charset="0"/>
            </a:endParaRPr>
          </a:p>
          <a:p>
            <a:endParaRPr lang="nb-NO" dirty="0">
              <a:latin typeface="Comic Sans MS" panose="030F0702030302020204" pitchFamily="66" charset="0"/>
            </a:endParaRPr>
          </a:p>
          <a:p>
            <a:endParaRPr lang="nb-NO" dirty="0">
              <a:latin typeface="Comic Sans MS" panose="030F0702030302020204" pitchFamily="66" charset="0"/>
            </a:endParaRPr>
          </a:p>
          <a:p>
            <a:endParaRPr lang="nb-NO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0"/>
            <a:ext cx="1791252" cy="226010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7FC8718-9416-45D6-B963-C1A8A5137795}"/>
              </a:ext>
            </a:extLst>
          </p:cNvPr>
          <p:cNvSpPr txBox="1">
            <a:spLocks/>
          </p:cNvSpPr>
          <p:nvPr/>
        </p:nvSpPr>
        <p:spPr bwMode="auto">
          <a:xfrm>
            <a:off x="4715838" y="1556792"/>
            <a:ext cx="4149725" cy="494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rgbClr val="0033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3366"/>
                </a:solidFill>
                <a:latin typeface="+mn-lt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3366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3366"/>
                </a:solidFill>
                <a:latin typeface="+mn-lt"/>
              </a:defRPr>
            </a:lvl5pPr>
            <a:lvl6pPr marL="243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3366"/>
                </a:solidFill>
                <a:latin typeface="+mn-lt"/>
              </a:defRPr>
            </a:lvl6pPr>
            <a:lvl7pPr marL="2895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3366"/>
                </a:solidFill>
                <a:latin typeface="+mn-lt"/>
              </a:defRPr>
            </a:lvl7pPr>
            <a:lvl8pPr marL="3352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3366"/>
                </a:solidFill>
                <a:latin typeface="+mn-lt"/>
              </a:defRPr>
            </a:lvl8pPr>
            <a:lvl9pPr marL="381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3366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nb-NO" kern="0" dirty="0">
                <a:latin typeface="Comic Sans MS" panose="030F0702030302020204" pitchFamily="66" charset="0"/>
              </a:rPr>
              <a:t>Organisering</a:t>
            </a:r>
          </a:p>
          <a:p>
            <a:pPr marL="0" indent="0">
              <a:buNone/>
            </a:pPr>
            <a:r>
              <a:rPr lang="nb-NO" b="0" kern="0" dirty="0">
                <a:latin typeface="Comic Sans MS" panose="030F0702030302020204" pitchFamily="66" charset="0"/>
              </a:rPr>
              <a:t>Styringsgruppe</a:t>
            </a:r>
          </a:p>
          <a:p>
            <a:r>
              <a:rPr lang="nb-NO" b="0" kern="0" dirty="0">
                <a:latin typeface="Comic Sans MS" panose="030F0702030302020204" pitchFamily="66" charset="0"/>
              </a:rPr>
              <a:t>Leder – klinikksjef ortopedi</a:t>
            </a:r>
          </a:p>
          <a:p>
            <a:r>
              <a:rPr lang="nb-NO" b="0" kern="0" dirty="0">
                <a:latin typeface="Comic Sans MS" panose="030F0702030302020204" pitchFamily="66" charset="0"/>
              </a:rPr>
              <a:t>Styringsgruppe – administrasjon St. Olav, kommunalråd Trondheim kommune og Melhus kommune, brukerrepresentanter, </a:t>
            </a:r>
            <a:r>
              <a:rPr lang="nb-NO" b="0" kern="0" dirty="0" err="1">
                <a:latin typeface="Comic Sans MS" panose="030F0702030302020204" pitchFamily="66" charset="0"/>
              </a:rPr>
              <a:t>repr</a:t>
            </a:r>
            <a:r>
              <a:rPr lang="nb-NO" b="0" kern="0" dirty="0">
                <a:latin typeface="Comic Sans MS" panose="030F0702030302020204" pitchFamily="66" charset="0"/>
              </a:rPr>
              <a:t> for de ulike yrkesgruppene i tverrfaglig team, tillitsvalgte</a:t>
            </a:r>
          </a:p>
          <a:p>
            <a:r>
              <a:rPr lang="nb-NO" b="0" kern="0" dirty="0">
                <a:latin typeface="Comic Sans MS" panose="030F0702030302020204" pitchFamily="66" charset="0"/>
              </a:rPr>
              <a:t>Prosjektgruppe</a:t>
            </a:r>
          </a:p>
          <a:p>
            <a:pPr marL="0" indent="0">
              <a:buNone/>
            </a:pPr>
            <a:r>
              <a:rPr lang="nb-NO" b="0" kern="0" dirty="0">
                <a:latin typeface="Comic Sans MS" panose="030F0702030302020204" pitchFamily="66" charset="0"/>
              </a:rPr>
              <a:t>Sluttevaluering vår 2020</a:t>
            </a:r>
          </a:p>
          <a:p>
            <a:endParaRPr lang="nb-NO" b="0" kern="0" dirty="0">
              <a:latin typeface="Comic Sans MS" panose="030F0702030302020204" pitchFamily="66" charset="0"/>
            </a:endParaRPr>
          </a:p>
          <a:p>
            <a:endParaRPr lang="nb-NO" b="0" kern="0" dirty="0">
              <a:latin typeface="Comic Sans MS" panose="030F0702030302020204" pitchFamily="66" charset="0"/>
            </a:endParaRPr>
          </a:p>
          <a:p>
            <a:endParaRPr lang="nb-NO" b="0" kern="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201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856"/>
            <a:ext cx="9036496" cy="914400"/>
          </a:xfrm>
        </p:spPr>
        <p:txBody>
          <a:bodyPr/>
          <a:lstStyle/>
          <a:p>
            <a:r>
              <a:rPr lang="nb-NO" sz="2800" dirty="0">
                <a:latin typeface="Comic Sans MS" panose="030F0702030302020204" pitchFamily="66" charset="0"/>
              </a:rPr>
              <a:t>Arbeidsgruppe 1 – Trygg utreise, trygt hjem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31" y="917554"/>
            <a:ext cx="8440738" cy="4419600"/>
          </a:xfrm>
        </p:spPr>
        <p:txBody>
          <a:bodyPr/>
          <a:lstStyle/>
          <a:p>
            <a:pPr marL="0" indent="0">
              <a:buNone/>
            </a:pPr>
            <a:r>
              <a:rPr lang="nb-NO" dirty="0">
                <a:latin typeface="Comic Sans MS" panose="030F0702030302020204" pitchFamily="66" charset="0"/>
              </a:rPr>
              <a:t>Et samarbeidsprosjekt med Trondheim kommune og Melhus kommune</a:t>
            </a:r>
          </a:p>
          <a:p>
            <a:pPr marL="0" indent="0">
              <a:buNone/>
            </a:pPr>
            <a:endParaRPr lang="nb-NO" dirty="0">
              <a:latin typeface="Comic Sans MS" panose="030F0702030302020204" pitchFamily="66" charset="0"/>
            </a:endParaRPr>
          </a:p>
          <a:p>
            <a:r>
              <a:rPr lang="nb-NO" dirty="0">
                <a:latin typeface="Comic Sans MS" panose="030F0702030302020204" pitchFamily="66" charset="0"/>
              </a:rPr>
              <a:t>Målsetning:</a:t>
            </a:r>
            <a:br>
              <a:rPr lang="nb-NO" dirty="0">
                <a:latin typeface="Comic Sans MS" panose="030F0702030302020204" pitchFamily="66" charset="0"/>
              </a:rPr>
            </a:br>
            <a:r>
              <a:rPr lang="nb-NO" dirty="0">
                <a:latin typeface="Comic Sans MS" panose="030F0702030302020204" pitchFamily="66" charset="0"/>
              </a:rPr>
              <a:t>flere pasienter rett hjem</a:t>
            </a:r>
          </a:p>
          <a:p>
            <a:r>
              <a:rPr lang="nb-NO" dirty="0">
                <a:latin typeface="Comic Sans MS" panose="030F0702030302020204" pitchFamily="66" charset="0"/>
              </a:rPr>
              <a:t>Redusere opphold i rehabiliteringsinstitusjoner og korttidsopphold</a:t>
            </a:r>
          </a:p>
          <a:p>
            <a:r>
              <a:rPr lang="nb-NO" dirty="0">
                <a:latin typeface="Comic Sans MS" panose="030F0702030302020204" pitchFamily="66" charset="0"/>
              </a:rPr>
              <a:t>God kvalitet på behandling og oppfølging på tvers av behandlingsnivå</a:t>
            </a:r>
          </a:p>
          <a:p>
            <a:r>
              <a:rPr lang="nb-NO" dirty="0">
                <a:latin typeface="Comic Sans MS" panose="030F0702030302020204" pitchFamily="66" charset="0"/>
              </a:rPr>
              <a:t>Forutsigbarhet for pasient og pårørende</a:t>
            </a:r>
          </a:p>
          <a:p>
            <a:r>
              <a:rPr lang="nb-NO" dirty="0">
                <a:latin typeface="Comic Sans MS" panose="030F0702030302020204" pitchFamily="66" charset="0"/>
              </a:rPr>
              <a:t>Utreise før </a:t>
            </a:r>
            <a:r>
              <a:rPr lang="nb-NO" dirty="0" err="1">
                <a:latin typeface="Comic Sans MS" panose="030F0702030302020204" pitchFamily="66" charset="0"/>
              </a:rPr>
              <a:t>kl</a:t>
            </a:r>
            <a:r>
              <a:rPr lang="nb-NO" dirty="0">
                <a:latin typeface="Comic Sans MS" panose="030F0702030302020204" pitchFamily="66" charset="0"/>
              </a:rPr>
              <a:t> 12 </a:t>
            </a:r>
          </a:p>
          <a:p>
            <a:pPr marL="0" indent="0">
              <a:buNone/>
            </a:pPr>
            <a:endParaRPr lang="nb-NO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nb-NO" dirty="0">
                <a:latin typeface="Comic Sans MS" panose="030F0702030302020204" pitchFamily="66" charset="0"/>
              </a:rPr>
              <a:t>Fire pasientforløp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>
                <a:latin typeface="Comic Sans MS" panose="030F0702030302020204" pitchFamily="66" charset="0"/>
              </a:rPr>
              <a:t>Rett hjem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>
                <a:latin typeface="Comic Sans MS" panose="030F0702030302020204" pitchFamily="66" charset="0"/>
              </a:rPr>
              <a:t>Rehabilitering ved Fosen DMS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>
                <a:latin typeface="Comic Sans MS" panose="030F0702030302020204" pitchFamily="66" charset="0"/>
              </a:rPr>
              <a:t>Kommunal rehabilitering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>
                <a:latin typeface="Comic Sans MS" panose="030F0702030302020204" pitchFamily="66" charset="0"/>
              </a:rPr>
              <a:t>Sykeheim</a:t>
            </a:r>
          </a:p>
          <a:p>
            <a:pPr marL="0" indent="0">
              <a:buNone/>
            </a:pPr>
            <a:endParaRPr lang="nb-NO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nb-NO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084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2" y="304800"/>
            <a:ext cx="9049358" cy="914400"/>
          </a:xfrm>
        </p:spPr>
        <p:txBody>
          <a:bodyPr/>
          <a:lstStyle/>
          <a:p>
            <a:r>
              <a:rPr lang="nb-NO" sz="2800" dirty="0">
                <a:latin typeface="Comic Sans MS" panose="030F0702030302020204" pitchFamily="66" charset="0"/>
              </a:rPr>
              <a:t>Arbeidsgruppe 2 – tidlig mobilisering og rehabilitering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latin typeface="Comic Sans MS" panose="030F0702030302020204" pitchFamily="66" charset="0"/>
              </a:rPr>
              <a:t>Tidlig mobilisering</a:t>
            </a:r>
          </a:p>
          <a:p>
            <a:r>
              <a:rPr lang="nb-NO" dirty="0">
                <a:latin typeface="Comic Sans MS" panose="030F0702030302020204" pitchFamily="66" charset="0"/>
              </a:rPr>
              <a:t>Trygghet ved forflytning og trening på ADL</a:t>
            </a:r>
          </a:p>
          <a:p>
            <a:r>
              <a:rPr lang="nb-NO" dirty="0">
                <a:latin typeface="Comic Sans MS" panose="030F0702030302020204" pitchFamily="66" charset="0"/>
              </a:rPr>
              <a:t>Vurdere rehabiliteringspotensiale </a:t>
            </a:r>
          </a:p>
          <a:p>
            <a:r>
              <a:rPr lang="nb-NO" dirty="0">
                <a:latin typeface="Comic Sans MS" panose="030F0702030302020204" pitchFamily="66" charset="0"/>
              </a:rPr>
              <a:t>Kortsiktige og langsiktige målsetninger</a:t>
            </a:r>
          </a:p>
          <a:p>
            <a:r>
              <a:rPr lang="nb-NO" dirty="0">
                <a:latin typeface="Comic Sans MS" panose="030F0702030302020204" pitchFamily="66" charset="0"/>
              </a:rPr>
              <a:t>Tverrfaglig fokus</a:t>
            </a:r>
          </a:p>
          <a:p>
            <a:r>
              <a:rPr lang="nb-NO" dirty="0">
                <a:latin typeface="Comic Sans MS" panose="030F0702030302020204" pitchFamily="66" charset="0"/>
              </a:rPr>
              <a:t>Samhandling </a:t>
            </a:r>
          </a:p>
          <a:p>
            <a:pPr lvl="1"/>
            <a:r>
              <a:rPr lang="nb-NO" dirty="0" err="1">
                <a:latin typeface="Comic Sans MS" panose="030F0702030302020204" pitchFamily="66" charset="0"/>
              </a:rPr>
              <a:t>Rehab</a:t>
            </a:r>
            <a:r>
              <a:rPr lang="nb-NO" dirty="0">
                <a:latin typeface="Comic Sans MS" panose="030F0702030302020204" pitchFamily="66" charset="0"/>
              </a:rPr>
              <a:t> institusjoner</a:t>
            </a:r>
          </a:p>
          <a:p>
            <a:pPr lvl="1"/>
            <a:r>
              <a:rPr lang="nb-NO" dirty="0">
                <a:latin typeface="Comic Sans MS" panose="030F0702030302020204" pitchFamily="66" charset="0"/>
              </a:rPr>
              <a:t>Kommunale fysioterapeuter</a:t>
            </a:r>
          </a:p>
          <a:p>
            <a:endParaRPr lang="nb-NO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428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>
                <a:latin typeface="Comic Sans MS" panose="030F0702030302020204" pitchFamily="66" charset="0"/>
              </a:rPr>
              <a:t>Arbeidsgruppe 3 – optimal ortopedisk og geriatrisk behandling under oppholdet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7050" t="14891" r="9500"/>
          <a:stretch/>
        </p:blipFill>
        <p:spPr>
          <a:xfrm>
            <a:off x="7052794" y="1215369"/>
            <a:ext cx="1810219" cy="2501663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43B6C919-F5BC-4690-A579-D96C47677B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4846" y="1215369"/>
            <a:ext cx="4939085" cy="598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85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omic Sans MS" panose="030F0702030302020204" pitchFamily="66" charset="0"/>
              </a:rPr>
              <a:t>Arbeidsgruppe 4 – evaluering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latin typeface="Comic Sans MS" panose="030F0702030302020204" pitchFamily="66" charset="0"/>
              </a:rPr>
              <a:t>Web CRF – kjernedata plottes av alle faggrupper i teamet</a:t>
            </a:r>
          </a:p>
          <a:p>
            <a:r>
              <a:rPr lang="nb-NO" dirty="0">
                <a:latin typeface="Comic Sans MS" panose="030F0702030302020204" pitchFamily="66" charset="0"/>
              </a:rPr>
              <a:t>Sammenligne resultater før innføring av ortogeriatri og etterpå</a:t>
            </a:r>
          </a:p>
          <a:p>
            <a:pPr lvl="1"/>
            <a:r>
              <a:rPr lang="nb-NO" dirty="0">
                <a:latin typeface="Comic Sans MS" panose="030F0702030302020204" pitchFamily="66" charset="0"/>
              </a:rPr>
              <a:t>Antall pasienter rett hjem</a:t>
            </a:r>
          </a:p>
          <a:p>
            <a:pPr lvl="1"/>
            <a:r>
              <a:rPr lang="nb-NO" dirty="0">
                <a:latin typeface="Comic Sans MS" panose="030F0702030302020204" pitchFamily="66" charset="0"/>
              </a:rPr>
              <a:t>Helseøkonomi</a:t>
            </a:r>
          </a:p>
          <a:p>
            <a:pPr lvl="1"/>
            <a:r>
              <a:rPr lang="nb-NO" dirty="0">
                <a:latin typeface="Comic Sans MS" panose="030F0702030302020204" pitchFamily="66" charset="0"/>
              </a:rPr>
              <a:t>Tilsyn fra andre avdelinger</a:t>
            </a:r>
          </a:p>
          <a:p>
            <a:pPr lvl="1"/>
            <a:r>
              <a:rPr lang="nb-NO" dirty="0">
                <a:latin typeface="Comic Sans MS" panose="030F0702030302020204" pitchFamily="66" charset="0"/>
              </a:rPr>
              <a:t>Liggetid </a:t>
            </a:r>
          </a:p>
          <a:p>
            <a:r>
              <a:rPr lang="nb-NO" dirty="0">
                <a:latin typeface="Comic Sans MS" panose="030F0702030302020204" pitchFamily="66" charset="0"/>
              </a:rPr>
              <a:t>Koblet opp mot stort internasjonalt prosjekt</a:t>
            </a:r>
          </a:p>
        </p:txBody>
      </p:sp>
    </p:spTree>
    <p:extLst>
      <p:ext uri="{BB962C8B-B14F-4D97-AF65-F5344CB8AC3E}">
        <p14:creationId xmlns:p14="http://schemas.microsoft.com/office/powerpoint/2010/main" val="650517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22275" y="299720"/>
            <a:ext cx="8440738" cy="914400"/>
          </a:xfrm>
        </p:spPr>
        <p:txBody>
          <a:bodyPr/>
          <a:lstStyle/>
          <a:p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41697" y="756920"/>
            <a:ext cx="8440738" cy="4419600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50 000 </a:t>
            </a:r>
            <a:r>
              <a:rPr lang="en-GB" dirty="0" err="1">
                <a:latin typeface="Comic Sans MS" panose="030F0702030302020204" pitchFamily="66" charset="0"/>
              </a:rPr>
              <a:t>lavenergibrudd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pr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år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i</a:t>
            </a:r>
            <a:r>
              <a:rPr lang="en-GB" dirty="0">
                <a:latin typeface="Comic Sans MS" panose="030F0702030302020204" pitchFamily="66" charset="0"/>
              </a:rPr>
              <a:t> Norge</a:t>
            </a:r>
          </a:p>
          <a:p>
            <a:pPr lvl="1"/>
            <a:r>
              <a:rPr lang="en-GB" dirty="0">
                <a:latin typeface="Comic Sans MS" panose="030F0702030302020204" pitchFamily="66" charset="0"/>
              </a:rPr>
              <a:t>Ca 9000 </a:t>
            </a:r>
            <a:r>
              <a:rPr lang="en-GB" dirty="0" err="1">
                <a:latin typeface="Comic Sans MS" panose="030F0702030302020204" pitchFamily="66" charset="0"/>
              </a:rPr>
              <a:t>hoftebrudd</a:t>
            </a:r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r>
              <a:rPr lang="en-GB" dirty="0">
                <a:latin typeface="Comic Sans MS" panose="030F0702030302020204" pitchFamily="66" charset="0"/>
              </a:rPr>
              <a:t>50% </a:t>
            </a:r>
            <a:r>
              <a:rPr lang="en-GB" dirty="0" err="1">
                <a:latin typeface="Comic Sans MS" panose="030F0702030302020204" pitchFamily="66" charset="0"/>
              </a:rPr>
              <a:t>økning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forventet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til</a:t>
            </a:r>
            <a:r>
              <a:rPr lang="en-GB" dirty="0">
                <a:latin typeface="Comic Sans MS" panose="030F0702030302020204" pitchFamily="66" charset="0"/>
              </a:rPr>
              <a:t> 2050</a:t>
            </a:r>
          </a:p>
          <a:p>
            <a:r>
              <a:rPr lang="en-GB" dirty="0">
                <a:latin typeface="Comic Sans MS" panose="030F0702030302020204" pitchFamily="66" charset="0"/>
              </a:rPr>
              <a:t>Et </a:t>
            </a:r>
            <a:r>
              <a:rPr lang="en-GB" dirty="0" err="1">
                <a:latin typeface="Comic Sans MS" panose="030F0702030302020204" pitchFamily="66" charset="0"/>
              </a:rPr>
              <a:t>tidligere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lavenergibrudd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dobler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risikoen</a:t>
            </a:r>
            <a:r>
              <a:rPr lang="en-GB" dirty="0">
                <a:latin typeface="Comic Sans MS" panose="030F0702030302020204" pitchFamily="66" charset="0"/>
              </a:rPr>
              <a:t> for </a:t>
            </a:r>
            <a:r>
              <a:rPr lang="en-GB" dirty="0" err="1">
                <a:latin typeface="Comic Sans MS" panose="030F0702030302020204" pitchFamily="66" charset="0"/>
              </a:rPr>
              <a:t>nye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brudd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820" y="2276872"/>
            <a:ext cx="6636524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65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75" y="27856"/>
            <a:ext cx="8440738" cy="914400"/>
          </a:xfrm>
        </p:spPr>
        <p:txBody>
          <a:bodyPr/>
          <a:lstStyle/>
          <a:p>
            <a:r>
              <a:rPr lang="nb-NO" dirty="0">
                <a:latin typeface="Comic Sans MS" panose="030F0702030302020204" pitchFamily="66" charset="0"/>
              </a:rPr>
              <a:t>Nye aktiviteter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275" y="942256"/>
            <a:ext cx="8440738" cy="4419600"/>
          </a:xfrm>
        </p:spPr>
        <p:txBody>
          <a:bodyPr/>
          <a:lstStyle/>
          <a:p>
            <a:pPr marL="0" indent="0">
              <a:buNone/>
            </a:pPr>
            <a:r>
              <a:rPr lang="nb-NO" dirty="0">
                <a:latin typeface="Comic Sans MS" panose="030F0702030302020204" pitchFamily="66" charset="0"/>
              </a:rPr>
              <a:t>Sykehuset</a:t>
            </a:r>
          </a:p>
          <a:p>
            <a:r>
              <a:rPr lang="nb-NO" dirty="0">
                <a:latin typeface="Comic Sans MS" panose="030F0702030302020204" pitchFamily="66" charset="0"/>
              </a:rPr>
              <a:t>Tverrfaglige tavlemøter hver dag</a:t>
            </a:r>
          </a:p>
          <a:p>
            <a:r>
              <a:rPr lang="nb-NO" dirty="0">
                <a:latin typeface="Comic Sans MS" panose="030F0702030302020204" pitchFamily="66" charset="0"/>
              </a:rPr>
              <a:t>Geriater skriver epikriser (så langt det er kapasitet)</a:t>
            </a:r>
          </a:p>
          <a:p>
            <a:r>
              <a:rPr lang="nb-NO" dirty="0">
                <a:latin typeface="Comic Sans MS" panose="030F0702030302020204" pitchFamily="66" charset="0"/>
              </a:rPr>
              <a:t>Etablert egen telefonrolle for ortogeriater</a:t>
            </a:r>
          </a:p>
          <a:p>
            <a:r>
              <a:rPr lang="nb-NO" dirty="0">
                <a:latin typeface="Comic Sans MS" panose="030F0702030302020204" pitchFamily="66" charset="0"/>
              </a:rPr>
              <a:t>Bedring av ortopediske rutiner</a:t>
            </a:r>
          </a:p>
          <a:p>
            <a:pPr marL="0" indent="0">
              <a:buNone/>
            </a:pPr>
            <a:r>
              <a:rPr lang="nb-NO" dirty="0" err="1">
                <a:latin typeface="Comic Sans MS" panose="030F0702030302020204" pitchFamily="66" charset="0"/>
              </a:rPr>
              <a:t>Samhandlling</a:t>
            </a:r>
            <a:endParaRPr lang="nb-NO" dirty="0">
              <a:latin typeface="Comic Sans MS" panose="030F0702030302020204" pitchFamily="66" charset="0"/>
            </a:endParaRPr>
          </a:p>
          <a:p>
            <a:r>
              <a:rPr lang="nb-NO" dirty="0">
                <a:latin typeface="Comic Sans MS" panose="030F0702030302020204" pitchFamily="66" charset="0"/>
              </a:rPr>
              <a:t>Økt fokus på samhandling med 2 kommuner </a:t>
            </a:r>
          </a:p>
          <a:p>
            <a:pPr lvl="1"/>
            <a:r>
              <a:rPr lang="nb-NO" dirty="0">
                <a:latin typeface="Comic Sans MS" panose="030F0702030302020204" pitchFamily="66" charset="0"/>
              </a:rPr>
              <a:t>Prosedyrer</a:t>
            </a:r>
          </a:p>
          <a:p>
            <a:pPr lvl="1"/>
            <a:r>
              <a:rPr lang="nb-NO" dirty="0">
                <a:latin typeface="Comic Sans MS" panose="030F0702030302020204" pitchFamily="66" charset="0"/>
              </a:rPr>
              <a:t>Møter</a:t>
            </a:r>
          </a:p>
          <a:p>
            <a:pPr lvl="1"/>
            <a:r>
              <a:rPr lang="nb-NO" dirty="0">
                <a:latin typeface="Comic Sans MS" panose="030F0702030302020204" pitchFamily="66" charset="0"/>
              </a:rPr>
              <a:t>Evaluering av enkeltpasienter</a:t>
            </a:r>
          </a:p>
          <a:p>
            <a:r>
              <a:rPr lang="nb-NO" dirty="0">
                <a:latin typeface="Comic Sans MS" panose="030F0702030302020204" pitchFamily="66" charset="0"/>
              </a:rPr>
              <a:t>Økt samhandling med rehabiliteringsinstitusjoner</a:t>
            </a:r>
          </a:p>
          <a:p>
            <a:pPr marL="0" indent="0">
              <a:buNone/>
            </a:pPr>
            <a:r>
              <a:rPr lang="nb-NO" dirty="0">
                <a:latin typeface="Comic Sans MS" panose="030F0702030302020204" pitchFamily="66" charset="0"/>
              </a:rPr>
              <a:t>Kompetanse - fagutvikling</a:t>
            </a:r>
          </a:p>
          <a:p>
            <a:r>
              <a:rPr lang="nb-NO" dirty="0">
                <a:latin typeface="Comic Sans MS" panose="030F0702030302020204" pitchFamily="66" charset="0"/>
              </a:rPr>
              <a:t>Fagmøte med kommunale fysioterapeuter og ergoterapeuter</a:t>
            </a:r>
          </a:p>
          <a:p>
            <a:r>
              <a:rPr lang="nb-NO" dirty="0">
                <a:latin typeface="Comic Sans MS" panose="030F0702030302020204" pitchFamily="66" charset="0"/>
              </a:rPr>
              <a:t>Planlagt seminar i Trondheim 10.mai </a:t>
            </a:r>
          </a:p>
          <a:p>
            <a:r>
              <a:rPr lang="nb-NO" dirty="0">
                <a:latin typeface="Comic Sans MS" panose="030F0702030302020204" pitchFamily="66" charset="0"/>
              </a:rPr>
              <a:t>internundervisning</a:t>
            </a:r>
          </a:p>
        </p:txBody>
      </p:sp>
    </p:spTree>
    <p:extLst>
      <p:ext uri="{BB962C8B-B14F-4D97-AF65-F5344CB8AC3E}">
        <p14:creationId xmlns:p14="http://schemas.microsoft.com/office/powerpoint/2010/main" val="363944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631" y="116632"/>
            <a:ext cx="8440738" cy="914400"/>
          </a:xfrm>
        </p:spPr>
        <p:txBody>
          <a:bodyPr/>
          <a:lstStyle/>
          <a:p>
            <a:r>
              <a:rPr lang="nb-NO" dirty="0">
                <a:latin typeface="Comic Sans MS" panose="030F0702030302020204" pitchFamily="66" charset="0"/>
              </a:rPr>
              <a:t>Utfordringer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6" y="1031032"/>
            <a:ext cx="8440738" cy="4419600"/>
          </a:xfrm>
        </p:spPr>
        <p:txBody>
          <a:bodyPr/>
          <a:lstStyle/>
          <a:p>
            <a:r>
              <a:rPr lang="nb-NO" dirty="0">
                <a:latin typeface="Comic Sans MS" panose="030F0702030302020204" pitchFamily="66" charset="0"/>
              </a:rPr>
              <a:t>Økonomiske rammer </a:t>
            </a:r>
          </a:p>
          <a:p>
            <a:pPr lvl="1"/>
            <a:r>
              <a:rPr lang="nb-NO" dirty="0">
                <a:latin typeface="Comic Sans MS" panose="030F0702030302020204" pitchFamily="66" charset="0"/>
              </a:rPr>
              <a:t>Sykepleiebemanning</a:t>
            </a:r>
          </a:p>
          <a:p>
            <a:pPr lvl="1"/>
            <a:r>
              <a:rPr lang="nb-NO" dirty="0">
                <a:latin typeface="Comic Sans MS" panose="030F0702030302020204" pitchFamily="66" charset="0"/>
              </a:rPr>
              <a:t>Ergo –fysiobemanning</a:t>
            </a:r>
          </a:p>
          <a:p>
            <a:r>
              <a:rPr lang="nb-NO" dirty="0">
                <a:latin typeface="Comic Sans MS" panose="030F0702030302020204" pitchFamily="66" charset="0"/>
              </a:rPr>
              <a:t>Andre pasienter bør også få ortogeriatri</a:t>
            </a:r>
          </a:p>
          <a:p>
            <a:r>
              <a:rPr lang="nb-NO" dirty="0">
                <a:latin typeface="Comic Sans MS" panose="030F0702030302020204" pitchFamily="66" charset="0"/>
              </a:rPr>
              <a:t>Få til gode samarbeidsrutiner med andre faggrupper i sykehuset </a:t>
            </a:r>
          </a:p>
          <a:p>
            <a:r>
              <a:rPr lang="nb-NO" dirty="0">
                <a:latin typeface="Comic Sans MS" panose="030F0702030302020204" pitchFamily="66" charset="0"/>
              </a:rPr>
              <a:t>Geriatrisk kompetanse hos sykepleiere mangler</a:t>
            </a:r>
          </a:p>
          <a:p>
            <a:r>
              <a:rPr lang="nb-NO" dirty="0">
                <a:latin typeface="Comic Sans MS" panose="030F0702030302020204" pitchFamily="66" charset="0"/>
              </a:rPr>
              <a:t>Tverrfagligheten – fortsatt noe som mangler </a:t>
            </a:r>
          </a:p>
          <a:p>
            <a:r>
              <a:rPr lang="nb-NO" dirty="0">
                <a:latin typeface="Comic Sans MS" panose="030F0702030302020204" pitchFamily="66" charset="0"/>
              </a:rPr>
              <a:t>Vanskelig å få ortopedene inn i teamet</a:t>
            </a:r>
          </a:p>
          <a:p>
            <a:endParaRPr lang="nb-NO" dirty="0">
              <a:latin typeface="Comic Sans MS" panose="030F0702030302020204" pitchFamily="66" charset="0"/>
            </a:endParaRPr>
          </a:p>
          <a:p>
            <a:r>
              <a:rPr lang="nb-NO" dirty="0">
                <a:latin typeface="Comic Sans MS" panose="030F0702030302020204" pitchFamily="66" charset="0"/>
              </a:rPr>
              <a:t>Mangler evaluering fra pasient/pårørende om utreise rett hjem</a:t>
            </a:r>
          </a:p>
          <a:p>
            <a:endParaRPr lang="nb-NO" dirty="0">
              <a:latin typeface="Comic Sans MS" panose="030F0702030302020204" pitchFamily="66" charset="0"/>
            </a:endParaRPr>
          </a:p>
          <a:p>
            <a:r>
              <a:rPr lang="nb-NO" dirty="0">
                <a:latin typeface="Comic Sans MS" panose="030F0702030302020204" pitchFamily="66" charset="0"/>
              </a:rPr>
              <a:t>Mangler en DRG!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247F52A-EB2D-4D5A-99B1-F17C06AC62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8" r="21594"/>
          <a:stretch/>
        </p:blipFill>
        <p:spPr bwMode="auto">
          <a:xfrm>
            <a:off x="7220540" y="366936"/>
            <a:ext cx="1543094" cy="1578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475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omic Sans MS" panose="030F0702030302020204" pitchFamily="66" charset="0"/>
              </a:rPr>
              <a:t>Status per </a:t>
            </a:r>
            <a:r>
              <a:rPr lang="nb-NO" dirty="0" err="1">
                <a:latin typeface="Comic Sans MS" panose="030F0702030302020204" pitchFamily="66" charset="0"/>
              </a:rPr>
              <a:t>febr</a:t>
            </a:r>
            <a:r>
              <a:rPr lang="nb-NO" dirty="0">
                <a:latin typeface="Comic Sans MS" panose="030F0702030302020204" pitchFamily="66" charset="0"/>
              </a:rPr>
              <a:t> 2019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275" y="980728"/>
            <a:ext cx="8440738" cy="4962872"/>
          </a:xfrm>
        </p:spPr>
        <p:txBody>
          <a:bodyPr/>
          <a:lstStyle/>
          <a:p>
            <a:pPr marL="0" indent="0">
              <a:buNone/>
            </a:pPr>
            <a:r>
              <a:rPr lang="nb-NO" dirty="0">
                <a:latin typeface="Comic Sans MS" panose="030F0702030302020204" pitchFamily="66" charset="0"/>
              </a:rPr>
              <a:t>Bemanning</a:t>
            </a:r>
          </a:p>
          <a:p>
            <a:r>
              <a:rPr lang="nb-NO" sz="1800" dirty="0">
                <a:latin typeface="Comic Sans MS" panose="030F0702030302020204" pitchFamily="66" charset="0"/>
              </a:rPr>
              <a:t>100% geriater – 3 timer per helg</a:t>
            </a:r>
          </a:p>
          <a:p>
            <a:r>
              <a:rPr lang="nb-NO" sz="1800" dirty="0">
                <a:latin typeface="Comic Sans MS" panose="030F0702030302020204" pitchFamily="66" charset="0"/>
              </a:rPr>
              <a:t>60% ergoterapeut</a:t>
            </a:r>
          </a:p>
          <a:p>
            <a:r>
              <a:rPr lang="nb-NO" sz="1800" dirty="0">
                <a:latin typeface="Comic Sans MS" panose="030F0702030302020204" pitchFamily="66" charset="0"/>
              </a:rPr>
              <a:t>50% fysioterapeut (+ grunnbemanning)</a:t>
            </a:r>
          </a:p>
          <a:p>
            <a:r>
              <a:rPr lang="nb-NO" sz="1800" dirty="0">
                <a:latin typeface="Comic Sans MS" panose="030F0702030302020204" pitchFamily="66" charset="0"/>
              </a:rPr>
              <a:t>20% forskningssykepleier</a:t>
            </a:r>
          </a:p>
          <a:p>
            <a:endParaRPr lang="nb-NO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nb-NO" dirty="0">
                <a:latin typeface="Comic Sans MS" panose="030F0702030302020204" pitchFamily="66" charset="0"/>
              </a:rPr>
              <a:t>Foreløpige resultater – flere kommer hjem</a:t>
            </a:r>
          </a:p>
          <a:p>
            <a:endParaRPr lang="nb-NO" dirty="0">
              <a:latin typeface="Comic Sans MS" panose="030F0702030302020204" pitchFamily="66" charset="0"/>
            </a:endParaRPr>
          </a:p>
          <a:p>
            <a:endParaRPr lang="nb-NO" dirty="0">
              <a:latin typeface="Comic Sans MS" panose="030F0702030302020204" pitchFamily="66" charset="0"/>
            </a:endParaRPr>
          </a:p>
          <a:p>
            <a:endParaRPr lang="nb-NO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575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622333" cy="914400"/>
          </a:xfrm>
        </p:spPr>
        <p:txBody>
          <a:bodyPr/>
          <a:lstStyle/>
          <a:p>
            <a:r>
              <a:rPr lang="nb-NO" sz="3200" dirty="0">
                <a:latin typeface="Comic Sans MS" panose="030F0702030302020204" pitchFamily="66" charset="0"/>
              </a:rPr>
              <a:t>Nasjonal kvalitetssikring-kvalitetsindikatorer</a:t>
            </a:r>
            <a:br>
              <a:rPr lang="nb-NO" dirty="0">
                <a:latin typeface="Comic Sans MS" panose="030F0702030302020204" pitchFamily="66" charset="0"/>
              </a:rPr>
            </a:br>
            <a:r>
              <a:rPr lang="nb-NO" sz="3200" b="0" dirty="0">
                <a:latin typeface="Comic Sans MS" panose="030F0702030302020204" pitchFamily="66" charset="0"/>
              </a:rPr>
              <a:t>Norsk hoftebruddregister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275" y="1535575"/>
            <a:ext cx="4143375" cy="4419600"/>
          </a:xfrm>
        </p:spPr>
        <p:txBody>
          <a:bodyPr/>
          <a:lstStyle/>
          <a:p>
            <a:r>
              <a:rPr lang="nb-NO" sz="2400" dirty="0">
                <a:latin typeface="Comic Sans MS" panose="030F0702030302020204" pitchFamily="66" charset="0"/>
              </a:rPr>
              <a:t>Tid til operasjon</a:t>
            </a:r>
          </a:p>
          <a:p>
            <a:r>
              <a:rPr lang="nb-NO" sz="2400" dirty="0">
                <a:latin typeface="Comic Sans MS" panose="030F0702030302020204" pitchFamily="66" charset="0"/>
              </a:rPr>
              <a:t>Når på døgnet pasienten blir operert</a:t>
            </a:r>
          </a:p>
          <a:p>
            <a:r>
              <a:rPr lang="nb-NO" sz="2400" dirty="0">
                <a:latin typeface="Comic Sans MS" panose="030F0702030302020204" pitchFamily="66" charset="0"/>
              </a:rPr>
              <a:t> Type operasjon</a:t>
            </a:r>
          </a:p>
          <a:p>
            <a:pPr lvl="1"/>
            <a:r>
              <a:rPr lang="nb-NO" sz="2000" dirty="0">
                <a:latin typeface="Comic Sans MS" panose="030F0702030302020204" pitchFamily="66" charset="0"/>
              </a:rPr>
              <a:t>Proteser</a:t>
            </a:r>
          </a:p>
          <a:p>
            <a:pPr lvl="1"/>
            <a:r>
              <a:rPr lang="nb-NO" sz="2000" dirty="0">
                <a:latin typeface="Comic Sans MS" panose="030F0702030302020204" pitchFamily="66" charset="0"/>
              </a:rPr>
              <a:t>Skruer/pinner</a:t>
            </a:r>
          </a:p>
          <a:p>
            <a:pPr lvl="1"/>
            <a:r>
              <a:rPr lang="nb-NO" sz="2000" dirty="0">
                <a:latin typeface="Comic Sans MS" panose="030F0702030302020204" pitchFamily="66" charset="0"/>
              </a:rPr>
              <a:t>Sement</a:t>
            </a:r>
          </a:p>
          <a:p>
            <a:pPr lvl="1"/>
            <a:r>
              <a:rPr lang="nb-NO" sz="2000" dirty="0">
                <a:latin typeface="Comic Sans MS" panose="030F0702030302020204" pitchFamily="66" charset="0"/>
              </a:rPr>
              <a:t>Margnagler</a:t>
            </a:r>
          </a:p>
          <a:p>
            <a:r>
              <a:rPr lang="nb-NO" sz="2400" dirty="0">
                <a:latin typeface="Comic Sans MS" panose="030F0702030302020204" pitchFamily="66" charset="0"/>
              </a:rPr>
              <a:t>Reoperasjoner - </a:t>
            </a:r>
          </a:p>
          <a:p>
            <a:r>
              <a:rPr lang="nb-NO" sz="2400" dirty="0">
                <a:latin typeface="Comic Sans MS" panose="030F0702030302020204" pitchFamily="66" charset="0"/>
              </a:rPr>
              <a:t>30-dagers dødelighet</a:t>
            </a:r>
          </a:p>
          <a:p>
            <a:endParaRPr lang="nb-NO" sz="2400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4208" y="1535575"/>
            <a:ext cx="4144963" cy="4419600"/>
          </a:xfrm>
        </p:spPr>
        <p:txBody>
          <a:bodyPr/>
          <a:lstStyle/>
          <a:p>
            <a:pPr marL="0" indent="0">
              <a:buNone/>
            </a:pPr>
            <a:r>
              <a:rPr lang="nb-NO" sz="2000" dirty="0">
                <a:latin typeface="Comic Sans MS" panose="030F0702030302020204" pitchFamily="66" charset="0"/>
              </a:rPr>
              <a:t>EQ-5D 4, 12 og 36 </a:t>
            </a:r>
            <a:r>
              <a:rPr lang="nb-NO" sz="2000" dirty="0" err="1">
                <a:latin typeface="Comic Sans MS" panose="030F0702030302020204" pitchFamily="66" charset="0"/>
              </a:rPr>
              <a:t>mnd</a:t>
            </a:r>
            <a:r>
              <a:rPr lang="nb-NO" sz="2000" dirty="0">
                <a:latin typeface="Comic Sans MS" panose="030F0702030302020204" pitchFamily="66" charset="0"/>
              </a:rPr>
              <a:t> etter bruddet</a:t>
            </a:r>
          </a:p>
          <a:p>
            <a:r>
              <a:rPr lang="nb-NO" sz="2000" dirty="0">
                <a:latin typeface="Comic Sans MS" panose="030F0702030302020204" pitchFamily="66" charset="0"/>
              </a:rPr>
              <a:t>Gangfunksjon</a:t>
            </a:r>
          </a:p>
          <a:p>
            <a:r>
              <a:rPr lang="nb-NO" sz="2000" dirty="0">
                <a:latin typeface="Comic Sans MS" panose="030F0702030302020204" pitchFamily="66" charset="0"/>
              </a:rPr>
              <a:t>Evne til personlig stell</a:t>
            </a:r>
          </a:p>
          <a:p>
            <a:r>
              <a:rPr lang="nb-NO" sz="2000" dirty="0">
                <a:latin typeface="Comic Sans MS" panose="030F0702030302020204" pitchFamily="66" charset="0"/>
              </a:rPr>
              <a:t>Evne til dagligdagse aktiv</a:t>
            </a:r>
          </a:p>
          <a:p>
            <a:r>
              <a:rPr lang="nb-NO" sz="2000" dirty="0">
                <a:latin typeface="Comic Sans MS" panose="030F0702030302020204" pitchFamily="66" charset="0"/>
              </a:rPr>
              <a:t>Smerter</a:t>
            </a:r>
          </a:p>
          <a:p>
            <a:r>
              <a:rPr lang="nb-NO" sz="2000" dirty="0">
                <a:latin typeface="Comic Sans MS" panose="030F0702030302020204" pitchFamily="66" charset="0"/>
              </a:rPr>
              <a:t>Angst/depresjon</a:t>
            </a:r>
          </a:p>
          <a:p>
            <a:endParaRPr lang="nb-NO" sz="2000" dirty="0">
              <a:latin typeface="Comic Sans MS" panose="030F0702030302020204" pitchFamily="66" charset="0"/>
            </a:endParaRPr>
          </a:p>
          <a:p>
            <a:endParaRPr lang="nb-NO" sz="2000" dirty="0">
              <a:latin typeface="Comic Sans MS" panose="030F0702030302020204" pitchFamily="66" charset="0"/>
            </a:endParaRPr>
          </a:p>
          <a:p>
            <a:endParaRPr lang="nb-NO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2056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6632"/>
            <a:ext cx="7848872" cy="673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97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6632"/>
            <a:ext cx="8208912" cy="672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52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440738" cy="914400"/>
          </a:xfrm>
        </p:spPr>
        <p:txBody>
          <a:bodyPr/>
          <a:lstStyle/>
          <a:p>
            <a:r>
              <a:rPr lang="nb-NO" dirty="0" err="1">
                <a:latin typeface="Comic Sans MS" panose="030F0702030302020204" pitchFamily="66" charset="0"/>
              </a:rPr>
              <a:t>Irish</a:t>
            </a:r>
            <a:r>
              <a:rPr lang="nb-NO" dirty="0">
                <a:latin typeface="Comic Sans MS" panose="030F0702030302020204" pitchFamily="66" charset="0"/>
              </a:rPr>
              <a:t> hip </a:t>
            </a:r>
            <a:r>
              <a:rPr lang="nb-NO" dirty="0" err="1">
                <a:latin typeface="Comic Sans MS" panose="030F0702030302020204" pitchFamily="66" charset="0"/>
              </a:rPr>
              <a:t>fracture</a:t>
            </a:r>
            <a:r>
              <a:rPr lang="nb-NO" dirty="0">
                <a:latin typeface="Comic Sans MS" panose="030F0702030302020204" pitchFamily="66" charset="0"/>
              </a:rPr>
              <a:t> database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7994390" cy="5762624"/>
          </a:xfrm>
        </p:spPr>
      </p:pic>
    </p:spTree>
    <p:extLst>
      <p:ext uri="{BB962C8B-B14F-4D97-AF65-F5344CB8AC3E}">
        <p14:creationId xmlns:p14="http://schemas.microsoft.com/office/powerpoint/2010/main" val="1154461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2" y="1700808"/>
            <a:ext cx="8790187" cy="355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567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-99392"/>
            <a:ext cx="5372686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318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669" y="1203954"/>
            <a:ext cx="9154118" cy="473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 txBox="1">
            <a:spLocks noChangeArrowheads="1"/>
          </p:cNvSpPr>
          <p:nvPr/>
        </p:nvSpPr>
        <p:spPr bwMode="auto">
          <a:xfrm>
            <a:off x="433114" y="188640"/>
            <a:ext cx="84407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 err="1">
                <a:solidFill>
                  <a:srgbClr val="3333CC"/>
                </a:solidFill>
                <a:latin typeface="Comic Sans MS" pitchFamily="66" charset="0"/>
              </a:rPr>
              <a:t>Hvem</a:t>
            </a:r>
            <a:r>
              <a:rPr lang="en-US" sz="3200" dirty="0">
                <a:solidFill>
                  <a:srgbClr val="3333CC"/>
                </a:solidFill>
                <a:latin typeface="Comic Sans MS" pitchFamily="66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Comic Sans MS" pitchFamily="66" charset="0"/>
              </a:rPr>
              <a:t>er</a:t>
            </a:r>
            <a:r>
              <a:rPr lang="en-US" sz="3200" dirty="0">
                <a:solidFill>
                  <a:srgbClr val="3333CC"/>
                </a:solidFill>
                <a:latin typeface="Comic Sans MS" pitchFamily="66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Comic Sans MS" pitchFamily="66" charset="0"/>
              </a:rPr>
              <a:t>hoftebruddspasienten</a:t>
            </a:r>
            <a:r>
              <a:rPr lang="en-US" sz="3200" dirty="0">
                <a:solidFill>
                  <a:srgbClr val="3333CC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9552" y="1078948"/>
            <a:ext cx="8440738" cy="4419600"/>
          </a:xfrm>
        </p:spPr>
        <p:txBody>
          <a:bodyPr/>
          <a:lstStyle/>
          <a:p>
            <a:pPr lvl="1">
              <a:buFont typeface="Arial" pitchFamily="34" charset="0"/>
              <a:buChar char="•"/>
              <a:defRPr/>
            </a:pPr>
            <a:r>
              <a:rPr lang="nb-NO" sz="2200" dirty="0">
                <a:latin typeface="Comic Sans MS" panose="030F0702030302020204" pitchFamily="66" charset="0"/>
              </a:rPr>
              <a:t>Høy alder ( gjennomsnitt 80 år)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nb-NO" sz="2200" dirty="0">
                <a:latin typeface="Comic Sans MS" panose="030F0702030302020204" pitchFamily="66" charset="0"/>
              </a:rPr>
              <a:t>Kvinner (70%)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nb-NO" sz="2200" dirty="0">
                <a:latin typeface="Comic Sans MS" panose="030F0702030302020204" pitchFamily="66" charset="0"/>
              </a:rPr>
              <a:t>Sårbare (</a:t>
            </a:r>
            <a:r>
              <a:rPr lang="nb-NO" sz="2200" dirty="0" err="1">
                <a:latin typeface="Comic Sans MS" panose="030F0702030302020204" pitchFamily="66" charset="0"/>
              </a:rPr>
              <a:t>frail</a:t>
            </a:r>
            <a:r>
              <a:rPr lang="nb-NO" sz="2200" dirty="0">
                <a:latin typeface="Comic Sans MS" panose="030F0702030302020204" pitchFamily="66" charset="0"/>
              </a:rPr>
              <a:t>)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nb-NO" sz="2200" dirty="0">
                <a:latin typeface="Comic Sans MS" panose="030F0702030302020204" pitchFamily="66" charset="0"/>
              </a:rPr>
              <a:t>Falltendens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nb-NO" sz="2200" dirty="0" err="1">
                <a:latin typeface="Comic Sans MS" panose="030F0702030302020204" pitchFamily="66" charset="0"/>
              </a:rPr>
              <a:t>Komorbiditet</a:t>
            </a:r>
            <a:endParaRPr lang="nb-NO" sz="2200" dirty="0">
              <a:latin typeface="Comic Sans MS" panose="030F0702030302020204" pitchFamily="66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nb-NO" sz="2200" dirty="0" err="1">
                <a:latin typeface="Comic Sans MS" panose="030F0702030302020204" pitchFamily="66" charset="0"/>
              </a:rPr>
              <a:t>Polyfarmasi</a:t>
            </a:r>
            <a:endParaRPr lang="nb-NO" sz="2200" dirty="0">
              <a:latin typeface="Comic Sans MS" panose="030F0702030302020204" pitchFamily="66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nb-NO" sz="2200" dirty="0">
                <a:latin typeface="Comic Sans MS" panose="030F0702030302020204" pitchFamily="66" charset="0"/>
              </a:rPr>
              <a:t>Begynnende funksjonssvikt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nb-NO" sz="2200" dirty="0">
                <a:latin typeface="Comic Sans MS" panose="030F0702030302020204" pitchFamily="66" charset="0"/>
              </a:rPr>
              <a:t>Kognitiv svikt (50% har demens, 50% får delirium)</a:t>
            </a:r>
          </a:p>
          <a:p>
            <a:pPr lvl="1">
              <a:buFont typeface="Arial" pitchFamily="34" charset="0"/>
              <a:buChar char="•"/>
              <a:defRPr/>
            </a:pPr>
            <a:endParaRPr lang="nb-NO" sz="2200" dirty="0">
              <a:latin typeface="Comic Sans MS" panose="030F0702030302020204" pitchFamily="66" charset="0"/>
            </a:endParaRPr>
          </a:p>
          <a:p>
            <a:pPr marL="0" indent="0">
              <a:buNone/>
              <a:defRPr/>
            </a:pPr>
            <a:r>
              <a:rPr lang="nb-NO" sz="2400" b="1" dirty="0">
                <a:latin typeface="Comic Sans MS" panose="030F0702030302020204" pitchFamily="66" charset="0"/>
              </a:rPr>
              <a:t>Geriatriske pasienter med hoftebrudd!</a:t>
            </a:r>
            <a:endParaRPr lang="nb-NO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621" y="1556792"/>
            <a:ext cx="3524998" cy="1752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55576" y="5959152"/>
            <a:ext cx="83554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en-US" sz="1400" dirty="0" err="1">
                <a:latin typeface="Comic Sans MS" panose="030F0702030302020204" pitchFamily="66" charset="0"/>
              </a:rPr>
              <a:t>Aunais</a:t>
            </a:r>
            <a:r>
              <a:rPr lang="en-US" altLang="en-US" sz="1400" dirty="0">
                <a:latin typeface="Comic Sans MS" panose="030F0702030302020204" pitchFamily="66" charset="0"/>
              </a:rPr>
              <a:t>, </a:t>
            </a:r>
            <a:r>
              <a:rPr lang="en-US" altLang="en-US" sz="1400" dirty="0" err="1">
                <a:latin typeface="Comic Sans MS" panose="030F0702030302020204" pitchFamily="66" charset="0"/>
              </a:rPr>
              <a:t>Ostoepor</a:t>
            </a:r>
            <a:r>
              <a:rPr lang="en-US" altLang="en-US" sz="1400" dirty="0">
                <a:latin typeface="Comic Sans MS" panose="030F0702030302020204" pitchFamily="66" charset="0"/>
              </a:rPr>
              <a:t> </a:t>
            </a:r>
            <a:r>
              <a:rPr lang="en-US" altLang="en-US" sz="1400" dirty="0" err="1">
                <a:latin typeface="Comic Sans MS" panose="030F0702030302020204" pitchFamily="66" charset="0"/>
              </a:rPr>
              <a:t>Int</a:t>
            </a:r>
            <a:r>
              <a:rPr lang="en-US" altLang="en-US" sz="1400" dirty="0">
                <a:latin typeface="Comic Sans MS" panose="030F0702030302020204" pitchFamily="66" charset="0"/>
              </a:rPr>
              <a:t> 2013, Bertram Injury </a:t>
            </a:r>
            <a:r>
              <a:rPr lang="en-US" altLang="en-US" sz="1400" dirty="0" err="1">
                <a:latin typeface="Comic Sans MS" panose="030F0702030302020204" pitchFamily="66" charset="0"/>
              </a:rPr>
              <a:t>Prev</a:t>
            </a:r>
            <a:r>
              <a:rPr lang="en-US" altLang="en-US" sz="1400" dirty="0">
                <a:latin typeface="Comic Sans MS" panose="030F0702030302020204" pitchFamily="66" charset="0"/>
              </a:rPr>
              <a:t> 2011, Clegg et </a:t>
            </a:r>
            <a:r>
              <a:rPr lang="en-US" altLang="en-US" sz="1400" dirty="0" err="1">
                <a:latin typeface="Comic Sans MS" panose="030F0702030302020204" pitchFamily="66" charset="0"/>
              </a:rPr>
              <a:t>al,The</a:t>
            </a:r>
            <a:r>
              <a:rPr lang="en-US" altLang="en-US" sz="1400" dirty="0">
                <a:latin typeface="Comic Sans MS" panose="030F0702030302020204" pitchFamily="66" charset="0"/>
              </a:rPr>
              <a:t> Lancet 2013 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2" r="15636"/>
          <a:stretch/>
        </p:blipFill>
        <p:spPr>
          <a:xfrm>
            <a:off x="1547664" y="6421098"/>
            <a:ext cx="817927" cy="38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892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3568" y="3284984"/>
            <a:ext cx="7772400" cy="1470025"/>
          </a:xfrm>
        </p:spPr>
        <p:txBody>
          <a:bodyPr/>
          <a:lstStyle/>
          <a:p>
            <a:br>
              <a:rPr lang="nb-NO" b="1" dirty="0"/>
            </a:br>
            <a:r>
              <a:rPr lang="nb-NO" b="1" dirty="0"/>
              <a:t>Faggruppe for </a:t>
            </a:r>
            <a:r>
              <a:rPr lang="nb-NO" b="1" dirty="0" err="1"/>
              <a:t>ortogeriatri</a:t>
            </a:r>
            <a:endParaRPr lang="nb-NO" b="1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82365" y="4797152"/>
            <a:ext cx="6400800" cy="1752600"/>
          </a:xfrm>
        </p:spPr>
        <p:txBody>
          <a:bodyPr/>
          <a:lstStyle/>
          <a:p>
            <a:r>
              <a:rPr lang="nb-NO" dirty="0"/>
              <a:t>En interessegruppe under kvalitetsutvalget i </a:t>
            </a:r>
          </a:p>
          <a:p>
            <a:r>
              <a:rPr lang="nb-NO" dirty="0"/>
              <a:t>Norsk forening for geriatri</a:t>
            </a:r>
          </a:p>
        </p:txBody>
      </p:sp>
      <p:pic>
        <p:nvPicPr>
          <p:cNvPr id="1026" name="Picture 2" descr="Bilderesultat for hoftebrud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40" y="116632"/>
            <a:ext cx="6934299" cy="389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0041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Ortogeriatri</a:t>
            </a:r>
            <a:r>
              <a:rPr lang="nb-NO" dirty="0"/>
              <a:t> – status i landet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b-NO" sz="2400" u="sng" dirty="0" err="1"/>
              <a:t>Ortogeriatri</a:t>
            </a:r>
            <a:r>
              <a:rPr lang="nb-NO" sz="2400" u="sng" dirty="0"/>
              <a:t> i ortopedisk avdeling</a:t>
            </a:r>
            <a:r>
              <a:rPr lang="nb-NO" sz="2400" dirty="0"/>
              <a:t>: Ullevål, St. Olav, </a:t>
            </a:r>
            <a:r>
              <a:rPr lang="nb-NO" sz="2400" dirty="0" err="1"/>
              <a:t>Ahus</a:t>
            </a:r>
            <a:r>
              <a:rPr lang="nb-NO" sz="2400" dirty="0"/>
              <a:t>, Diakonhjemmet, Kristiansund, Kristiansand, Bærum, Arendal</a:t>
            </a:r>
          </a:p>
          <a:p>
            <a:endParaRPr lang="nb-NO" sz="2400" dirty="0"/>
          </a:p>
          <a:p>
            <a:r>
              <a:rPr lang="nb-NO" sz="2400" u="sng" dirty="0" err="1"/>
              <a:t>Ortogeriatri</a:t>
            </a:r>
            <a:r>
              <a:rPr lang="nb-NO" sz="2400" u="sng" dirty="0"/>
              <a:t> i medisinsk avdeling</a:t>
            </a:r>
            <a:r>
              <a:rPr lang="nb-NO" sz="2400" dirty="0"/>
              <a:t>: Stavanger, Helgeland, </a:t>
            </a:r>
          </a:p>
          <a:p>
            <a:endParaRPr lang="nb-NO" sz="2400" dirty="0"/>
          </a:p>
          <a:p>
            <a:r>
              <a:rPr lang="nb-NO" sz="2400" u="sng" dirty="0"/>
              <a:t>Ingen </a:t>
            </a:r>
            <a:r>
              <a:rPr lang="nb-NO" sz="2400" u="sng" dirty="0" err="1"/>
              <a:t>ortogeriatri</a:t>
            </a:r>
            <a:r>
              <a:rPr lang="nb-NO" sz="2400" u="sng" dirty="0"/>
              <a:t>, men interesse</a:t>
            </a:r>
            <a:r>
              <a:rPr lang="nb-NO" sz="2400" dirty="0"/>
              <a:t>: </a:t>
            </a:r>
            <a:r>
              <a:rPr lang="nb-NO" sz="2400" dirty="0" err="1"/>
              <a:t>Haraldsplass</a:t>
            </a:r>
            <a:r>
              <a:rPr lang="nb-NO" sz="2400" dirty="0"/>
              <a:t> (hatt før), Tønsberg (trolig geriater i ortopedisk avdeling ila året),  Ålesund (kanskje ila året)</a:t>
            </a:r>
          </a:p>
          <a:p>
            <a:endParaRPr lang="nb-NO" sz="2400" dirty="0"/>
          </a:p>
          <a:p>
            <a:r>
              <a:rPr lang="nb-NO" sz="2400" dirty="0" err="1"/>
              <a:t>Ortogeriatri</a:t>
            </a:r>
            <a:r>
              <a:rPr lang="nb-NO" sz="2400" dirty="0"/>
              <a:t> uten geriater: Levanger</a:t>
            </a:r>
            <a:endParaRPr lang="nb-NO" b="1" dirty="0"/>
          </a:p>
          <a:p>
            <a:endParaRPr lang="nb-NO" b="1" dirty="0"/>
          </a:p>
          <a:p>
            <a:endParaRPr lang="nb-NO" b="1" dirty="0"/>
          </a:p>
          <a:p>
            <a:endParaRPr lang="nb-NO" b="1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61880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Ortogeriatri</a:t>
            </a:r>
            <a:r>
              <a:rPr lang="nb-NO" dirty="0"/>
              <a:t> – status i landet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De fleste mangler ergoterapeut i teamet</a:t>
            </a:r>
          </a:p>
          <a:p>
            <a:r>
              <a:rPr lang="nb-NO" dirty="0"/>
              <a:t>Tilstedeværelse hver dag er ønskelig, heller kortere dager</a:t>
            </a:r>
          </a:p>
          <a:p>
            <a:r>
              <a:rPr lang="nb-NO" dirty="0"/>
              <a:t>Aktuelt å bidra helger og vakttid?</a:t>
            </a:r>
          </a:p>
          <a:p>
            <a:r>
              <a:rPr lang="nb-NO" dirty="0" err="1"/>
              <a:t>Previsitt</a:t>
            </a:r>
            <a:r>
              <a:rPr lang="nb-NO" dirty="0"/>
              <a:t>, visitt og tverrfaglige møter er viktige for opplæring og teambygging</a:t>
            </a:r>
          </a:p>
          <a:p>
            <a:r>
              <a:rPr lang="nb-NO" dirty="0"/>
              <a:t>Det er viktig at ikke </a:t>
            </a:r>
            <a:r>
              <a:rPr lang="nb-NO" dirty="0" err="1"/>
              <a:t>ortogeriatri</a:t>
            </a:r>
            <a:r>
              <a:rPr lang="nb-NO" dirty="0"/>
              <a:t> forlenger liggetid (gir motstand både i ledelse og lokalt)</a:t>
            </a:r>
          </a:p>
        </p:txBody>
      </p:sp>
    </p:spTree>
    <p:extLst>
      <p:ext uri="{BB962C8B-B14F-4D97-AF65-F5344CB8AC3E}">
        <p14:creationId xmlns:p14="http://schemas.microsoft.com/office/powerpoint/2010/main" val="36903150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Arbeidsoppgaver for </a:t>
            </a:r>
            <a:br>
              <a:rPr lang="nb-NO" dirty="0"/>
            </a:br>
            <a:r>
              <a:rPr lang="nb-NO" b="1" dirty="0"/>
              <a:t>Faggruppe for </a:t>
            </a:r>
            <a:r>
              <a:rPr lang="nb-NO" b="1" dirty="0" err="1"/>
              <a:t>ortogeriatri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Lage 10 kvalitetsindikatorer for </a:t>
            </a:r>
            <a:r>
              <a:rPr lang="nb-NO" dirty="0" err="1"/>
              <a:t>ortogeriatri</a:t>
            </a:r>
            <a:endParaRPr lang="nb-NO" dirty="0"/>
          </a:p>
          <a:p>
            <a:pPr lvl="1"/>
            <a:r>
              <a:rPr lang="nb-NO" dirty="0"/>
              <a:t>I samarbeid med ortopedi/anestesi/FFN</a:t>
            </a:r>
          </a:p>
          <a:p>
            <a:pPr lvl="1"/>
            <a:r>
              <a:rPr lang="nb-NO" dirty="0"/>
              <a:t>Mål/standard for sykehus som ønsker </a:t>
            </a:r>
            <a:r>
              <a:rPr lang="nb-NO" dirty="0" err="1"/>
              <a:t>ortogeriatri</a:t>
            </a:r>
            <a:endParaRPr lang="nb-NO" dirty="0"/>
          </a:p>
          <a:p>
            <a:pPr lvl="1"/>
            <a:endParaRPr lang="nb-NO" dirty="0"/>
          </a:p>
          <a:p>
            <a:r>
              <a:rPr lang="nb-NO" dirty="0"/>
              <a:t>Jobbe for at (ca.) 3 kvalitetsindikatorer kommer inn som parametere i Hoftebruddregisteret</a:t>
            </a:r>
          </a:p>
          <a:p>
            <a:endParaRPr lang="nb-NO" dirty="0"/>
          </a:p>
          <a:p>
            <a:r>
              <a:rPr lang="nb-NO" dirty="0"/>
              <a:t>DRG for </a:t>
            </a:r>
            <a:r>
              <a:rPr lang="nb-NO" dirty="0" err="1"/>
              <a:t>ortogeriatri</a:t>
            </a:r>
            <a:r>
              <a:rPr lang="nb-NO" dirty="0"/>
              <a:t> 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393690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Aktuelle kurs/møter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nb-NO" dirty="0"/>
          </a:p>
          <a:p>
            <a:pPr lvl="1"/>
            <a:r>
              <a:rPr lang="nb-NO" dirty="0"/>
              <a:t>FFN Norge – </a:t>
            </a:r>
            <a:r>
              <a:rPr lang="nb-NO" dirty="0" err="1"/>
              <a:t>Ortogeriatrisk</a:t>
            </a:r>
            <a:r>
              <a:rPr lang="nb-NO" dirty="0"/>
              <a:t> vårmøte 9.5. i Oslo</a:t>
            </a:r>
          </a:p>
          <a:p>
            <a:pPr lvl="1"/>
            <a:r>
              <a:rPr lang="nb-NO" dirty="0"/>
              <a:t>Geriatrikongressen 8. og 9.4. i Oslo</a:t>
            </a:r>
          </a:p>
          <a:p>
            <a:pPr lvl="1"/>
            <a:r>
              <a:rPr lang="nb-NO" dirty="0"/>
              <a:t>EUGMS Krakow september 2019</a:t>
            </a:r>
          </a:p>
          <a:p>
            <a:pPr lvl="1"/>
            <a:r>
              <a:rPr lang="nb-NO" dirty="0"/>
              <a:t>FFN Oxford 28.-30.8. 2019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98183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1">
            <a:extLst>
              <a:ext uri="{FF2B5EF4-FFF2-40B4-BE49-F238E27FC236}">
                <a16:creationId xmlns:a16="http://schemas.microsoft.com/office/drawing/2014/main" id="{53959488-3231-457D-BC38-0F41D6561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270" y="1723213"/>
            <a:ext cx="4813076" cy="291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kstSylinder 38"/>
          <p:cNvSpPr txBox="1"/>
          <p:nvPr/>
        </p:nvSpPr>
        <p:spPr>
          <a:xfrm>
            <a:off x="759045" y="1056591"/>
            <a:ext cx="7576439" cy="74399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  <p:txBody>
          <a:bodyPr wrap="square" lIns="110444" tIns="94082" rIns="110444" bIns="94082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02386" algn="l"/>
              </a:tabLst>
              <a:defRPr/>
            </a:pPr>
            <a:r>
              <a:rPr kumimoji="0" lang="nb-NO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MS PGothic" pitchFamily="34" charset="-128"/>
                <a:cs typeface="Arial"/>
              </a:rPr>
              <a:t>Prognosen </a:t>
            </a:r>
            <a:r>
              <a:rPr kumimoji="0" lang="nb-NO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4067944" y="1723213"/>
            <a:ext cx="4898207" cy="2621193"/>
          </a:xfrm>
        </p:spPr>
        <p:txBody>
          <a:bodyPr>
            <a:noAutofit/>
          </a:bodyPr>
          <a:lstStyle/>
          <a:p>
            <a:r>
              <a:rPr lang="nb-NO" dirty="0">
                <a:solidFill>
                  <a:srgbClr val="002060"/>
                </a:solidFill>
                <a:latin typeface="Comic Sans MS" panose="030F0702030302020204" pitchFamily="66" charset="0"/>
              </a:rPr>
              <a:t>Dødelighet (Norge)</a:t>
            </a:r>
          </a:p>
          <a:p>
            <a:pPr lvl="1"/>
            <a:r>
              <a:rPr lang="nb-NO" dirty="0">
                <a:solidFill>
                  <a:srgbClr val="002060"/>
                </a:solidFill>
                <a:latin typeface="Comic Sans MS" panose="030F0702030302020204" pitchFamily="66" charset="0"/>
              </a:rPr>
              <a:t>25% første året</a:t>
            </a:r>
          </a:p>
          <a:p>
            <a:pPr lvl="1"/>
            <a:r>
              <a:rPr lang="nb-NO" dirty="0">
                <a:solidFill>
                  <a:srgbClr val="002060"/>
                </a:solidFill>
                <a:latin typeface="Comic Sans MS" panose="030F0702030302020204" pitchFamily="66" charset="0"/>
              </a:rPr>
              <a:t>60% er døde etter 5 år</a:t>
            </a:r>
          </a:p>
          <a:p>
            <a:r>
              <a:rPr lang="nb-NO" dirty="0">
                <a:solidFill>
                  <a:srgbClr val="002060"/>
                </a:solidFill>
                <a:latin typeface="Comic Sans MS" panose="030F0702030302020204" pitchFamily="66" charset="0"/>
              </a:rPr>
              <a:t>20% behov for sykehjem</a:t>
            </a:r>
          </a:p>
          <a:p>
            <a:r>
              <a:rPr lang="nb-NO" dirty="0">
                <a:solidFill>
                  <a:srgbClr val="002060"/>
                </a:solidFill>
                <a:latin typeface="Comic Sans MS" panose="030F0702030302020204" pitchFamily="66" charset="0"/>
              </a:rPr>
              <a:t>56% faller på nytt</a:t>
            </a:r>
          </a:p>
          <a:p>
            <a:endParaRPr lang="nb-NO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nb-NO" dirty="0">
                <a:solidFill>
                  <a:srgbClr val="002060"/>
                </a:solidFill>
                <a:latin typeface="Comic Sans MS" panose="030F0702030302020204" pitchFamily="66" charset="0"/>
              </a:rPr>
              <a:t>90% redusert selvrapportert gangfunksjon</a:t>
            </a:r>
          </a:p>
          <a:p>
            <a:r>
              <a:rPr lang="nb-NO" dirty="0">
                <a:solidFill>
                  <a:srgbClr val="002060"/>
                </a:solidFill>
                <a:latin typeface="Comic Sans MS" panose="030F0702030302020204" pitchFamily="66" charset="0"/>
              </a:rPr>
              <a:t>50% har ikke vært utendørs uten følge</a:t>
            </a:r>
          </a:p>
          <a:p>
            <a:r>
              <a:rPr lang="nb-NO" dirty="0">
                <a:solidFill>
                  <a:srgbClr val="002060"/>
                </a:solidFill>
                <a:latin typeface="Comic Sans MS" panose="030F0702030302020204" pitchFamily="66" charset="0"/>
              </a:rPr>
              <a:t>2/3 har ikke gjenvunnet I-ADL</a:t>
            </a:r>
          </a:p>
          <a:p>
            <a:endParaRPr lang="nb-NO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nb-NO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B4F1BC-F971-4463-84C0-628BE5D23C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7540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1"/>
          <p:cNvSpPr txBox="1">
            <a:spLocks/>
          </p:cNvSpPr>
          <p:nvPr/>
        </p:nvSpPr>
        <p:spPr>
          <a:xfrm>
            <a:off x="590313" y="1924333"/>
            <a:ext cx="8141901" cy="3997053"/>
          </a:xfrm>
          <a:prstGeom prst="rect">
            <a:avLst/>
          </a:prstGeom>
        </p:spPr>
        <p:txBody>
          <a:bodyPr lIns="18469" tIns="9234" rIns="18469" bIns="9234"/>
          <a:lstStyle>
            <a:lvl1pPr algn="ctr" defTabSz="4525379" rtl="0" eaLnBrk="1" latinLnBrk="0" hangingPunct="1">
              <a:spcBef>
                <a:spcPct val="0"/>
              </a:spcBef>
              <a:buNone/>
              <a:defRPr sz="2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b-NO" sz="2200" dirty="0">
              <a:solidFill>
                <a:srgbClr val="1F497D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tabLst>
                <a:tab pos="359761" algn="l"/>
              </a:tabLst>
            </a:pPr>
            <a:r>
              <a:rPr lang="en-US" sz="3200" dirty="0" err="1">
                <a:solidFill>
                  <a:srgbClr val="3333CC"/>
                </a:solidFill>
                <a:latin typeface="Comic Sans MS" panose="030F0702030302020204" pitchFamily="66" charset="0"/>
              </a:rPr>
              <a:t>Kostnader</a:t>
            </a:r>
            <a:endParaRPr lang="en-US" sz="3200" dirty="0">
              <a:solidFill>
                <a:srgbClr val="3333CC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idx="1"/>
          </p:nvPr>
        </p:nvSpPr>
        <p:spPr>
          <a:xfrm>
            <a:off x="502614" y="1484784"/>
            <a:ext cx="8229600" cy="1375426"/>
          </a:xfrm>
        </p:spPr>
        <p:txBody>
          <a:bodyPr>
            <a:normAutofit/>
          </a:bodyPr>
          <a:lstStyle/>
          <a:p>
            <a:r>
              <a:rPr lang="en-US" dirty="0" err="1">
                <a:latin typeface="Comic Sans MS" panose="030F0702030302020204" pitchFamily="66" charset="0"/>
              </a:rPr>
              <a:t>Kostnader</a:t>
            </a:r>
            <a:r>
              <a:rPr lang="en-US" dirty="0">
                <a:latin typeface="Comic Sans MS" panose="030F0702030302020204" pitchFamily="66" charset="0"/>
              </a:rPr>
              <a:t> ca 4,5 </a:t>
            </a:r>
            <a:r>
              <a:rPr lang="en-US" dirty="0" err="1">
                <a:latin typeface="Comic Sans MS" panose="030F0702030302020204" pitchFamily="66" charset="0"/>
              </a:rPr>
              <a:t>milliarder</a:t>
            </a:r>
            <a:r>
              <a:rPr lang="en-US" dirty="0">
                <a:latin typeface="Comic Sans MS" panose="030F0702030302020204" pitchFamily="66" charset="0"/>
              </a:rPr>
              <a:t>/</a:t>
            </a:r>
            <a:r>
              <a:rPr lang="en-US" dirty="0" err="1">
                <a:latin typeface="Comic Sans MS" panose="030F0702030302020204" pitchFamily="66" charset="0"/>
              </a:rPr>
              <a:t>år</a:t>
            </a:r>
            <a:endParaRPr lang="en-US" dirty="0">
              <a:latin typeface="Comic Sans MS" panose="030F0702030302020204" pitchFamily="66" charset="0"/>
            </a:endParaRPr>
          </a:p>
          <a:p>
            <a:pPr marL="0" indent="0" algn="l">
              <a:buNone/>
            </a:pPr>
            <a:r>
              <a:rPr lang="en-US" dirty="0">
                <a:latin typeface="Comic Sans MS" panose="030F0702030302020204" pitchFamily="66" charset="0"/>
              </a:rPr>
              <a:t> </a:t>
            </a:r>
          </a:p>
          <a:p>
            <a:pPr marL="0" indent="0" algn="l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 algn="l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algn="l"/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15" name="Picture 5" descr="rtgHOF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823" y="332656"/>
            <a:ext cx="1879599" cy="252028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69" y="2132517"/>
            <a:ext cx="6036904" cy="408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26506" y="5907548"/>
            <a:ext cx="39111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200" dirty="0"/>
              <a:t>Folkehelseinstituttet, Hektoen, Rapport 2014  </a:t>
            </a:r>
            <a:r>
              <a:rPr lang="nb-NO" sz="1200" dirty="0" err="1"/>
              <a:t>nr</a:t>
            </a:r>
            <a:r>
              <a:rPr lang="nb-NO" sz="1200" dirty="0"/>
              <a:t> 3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2" r="15636"/>
          <a:stretch/>
        </p:blipFill>
        <p:spPr>
          <a:xfrm>
            <a:off x="1547664" y="6421098"/>
            <a:ext cx="817927" cy="38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8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3333CC"/>
                </a:solidFill>
                <a:latin typeface="Comic Sans MS" panose="030F0702030302020204" pitchFamily="66" charset="0"/>
              </a:rPr>
              <a:t>Ortogeriatri</a:t>
            </a:r>
            <a:endParaRPr lang="en-GB" dirty="0">
              <a:solidFill>
                <a:srgbClr val="3333CC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7" y="1124744"/>
            <a:ext cx="6244888" cy="4026768"/>
          </a:xfrm>
        </p:spPr>
        <p:txBody>
          <a:bodyPr/>
          <a:lstStyle/>
          <a:p>
            <a:pPr marL="0" indent="0">
              <a:buNone/>
            </a:pPr>
            <a:r>
              <a:rPr lang="en-GB" dirty="0" err="1">
                <a:latin typeface="Comic Sans MS" panose="030F0702030302020204" pitchFamily="66" charset="0"/>
              </a:rPr>
              <a:t>Samarbeid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mellom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ortopeder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og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geriatere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i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behandling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av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pasienter</a:t>
            </a:r>
            <a:r>
              <a:rPr lang="en-GB" dirty="0">
                <a:latin typeface="Comic Sans MS" panose="030F0702030302020204" pitchFamily="66" charset="0"/>
              </a:rPr>
              <a:t> med “fragility fractures” – </a:t>
            </a:r>
            <a:r>
              <a:rPr lang="en-GB" dirty="0" err="1">
                <a:latin typeface="Comic Sans MS" panose="030F0702030302020204" pitchFamily="66" charset="0"/>
              </a:rPr>
              <a:t>startet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i</a:t>
            </a:r>
            <a:r>
              <a:rPr lang="en-GB" dirty="0">
                <a:latin typeface="Comic Sans MS" panose="030F0702030302020204" pitchFamily="66" charset="0"/>
              </a:rPr>
              <a:t> England for over 50 </a:t>
            </a:r>
            <a:r>
              <a:rPr lang="en-GB" dirty="0" err="1">
                <a:latin typeface="Comic Sans MS" panose="030F0702030302020204" pitchFamily="66" charset="0"/>
              </a:rPr>
              <a:t>år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siden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826" y="3778676"/>
            <a:ext cx="1723455" cy="231259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x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66071"/>
            <a:ext cx="2127239" cy="232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436" y="3825639"/>
            <a:ext cx="1603302" cy="22863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145" y="3732128"/>
            <a:ext cx="1646571" cy="2349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2" r="15636"/>
          <a:stretch/>
        </p:blipFill>
        <p:spPr>
          <a:xfrm>
            <a:off x="1547664" y="6421098"/>
            <a:ext cx="817927" cy="3815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4436" y="980728"/>
            <a:ext cx="1574517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539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rgbClr val="3333CC"/>
                </a:solidFill>
                <a:latin typeface="Comic Sans MS" panose="030F0702030302020204" pitchFamily="66" charset="0"/>
              </a:rPr>
              <a:t>To </a:t>
            </a:r>
            <a:r>
              <a:rPr lang="en-GB" sz="2800" dirty="0" err="1">
                <a:solidFill>
                  <a:srgbClr val="3333CC"/>
                </a:solidFill>
                <a:latin typeface="Comic Sans MS" panose="030F0702030302020204" pitchFamily="66" charset="0"/>
              </a:rPr>
              <a:t>norske</a:t>
            </a:r>
            <a:r>
              <a:rPr lang="en-GB" sz="2800" dirty="0">
                <a:solidFill>
                  <a:srgbClr val="3333CC"/>
                </a:solidFill>
                <a:latin typeface="Comic Sans MS" panose="030F0702030302020204" pitchFamily="66" charset="0"/>
              </a:rPr>
              <a:t> </a:t>
            </a:r>
            <a:r>
              <a:rPr lang="en-GB" sz="2800" dirty="0" err="1">
                <a:solidFill>
                  <a:srgbClr val="3333CC"/>
                </a:solidFill>
                <a:latin typeface="Comic Sans MS" panose="030F0702030302020204" pitchFamily="66" charset="0"/>
              </a:rPr>
              <a:t>randomiserte</a:t>
            </a:r>
            <a:r>
              <a:rPr lang="en-GB" sz="2800" dirty="0">
                <a:solidFill>
                  <a:srgbClr val="3333CC"/>
                </a:solidFill>
                <a:latin typeface="Comic Sans MS" panose="030F0702030302020204" pitchFamily="66" charset="0"/>
              </a:rPr>
              <a:t> studier</a:t>
            </a:r>
            <a:endParaRPr lang="en-GB" dirty="0">
              <a:solidFill>
                <a:srgbClr val="3333CC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Plassholder for tekst 3"/>
          <p:cNvSpPr>
            <a:spLocks noGrp="1"/>
          </p:cNvSpPr>
          <p:nvPr>
            <p:ph type="body" idx="1"/>
          </p:nvPr>
        </p:nvSpPr>
        <p:spPr>
          <a:xfrm>
            <a:off x="501363" y="1341258"/>
            <a:ext cx="4040188" cy="639762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Trondheim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>
                <a:latin typeface="Comic Sans MS" panose="030F0702030302020204" pitchFamily="66" charset="0"/>
              </a:rPr>
              <a:t>Primært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endepunkt</a:t>
            </a:r>
            <a:r>
              <a:rPr lang="en-GB" dirty="0">
                <a:latin typeface="Comic Sans MS" panose="030F0702030302020204" pitchFamily="66" charset="0"/>
              </a:rPr>
              <a:t>: </a:t>
            </a:r>
            <a:r>
              <a:rPr lang="en-GB" dirty="0" err="1">
                <a:latin typeface="Comic Sans MS" panose="030F0702030302020204" pitchFamily="66" charset="0"/>
              </a:rPr>
              <a:t>mobilitet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err="1">
                <a:latin typeface="Comic Sans MS" panose="030F0702030302020204" pitchFamily="66" charset="0"/>
              </a:rPr>
              <a:t>Hjemmeboende</a:t>
            </a:r>
            <a:r>
              <a:rPr lang="en-GB" dirty="0">
                <a:latin typeface="Comic Sans MS" panose="030F0702030302020204" pitchFamily="66" charset="0"/>
              </a:rPr>
              <a:t> &gt; 70 </a:t>
            </a:r>
            <a:r>
              <a:rPr lang="en-GB" dirty="0" err="1">
                <a:latin typeface="Comic Sans MS" panose="030F0702030302020204" pitchFamily="66" charset="0"/>
              </a:rPr>
              <a:t>år</a:t>
            </a:r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r>
              <a:rPr lang="en-GB" dirty="0">
                <a:latin typeface="Comic Sans MS" panose="030F0702030302020204" pitchFamily="66" charset="0"/>
              </a:rPr>
              <a:t>Har </a:t>
            </a:r>
            <a:r>
              <a:rPr lang="en-GB" dirty="0" err="1">
                <a:latin typeface="Comic Sans MS" panose="030F0702030302020204" pitchFamily="66" charset="0"/>
              </a:rPr>
              <a:t>gangfunksjon</a:t>
            </a: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N=398</a:t>
            </a:r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3"/>
          </p:nvPr>
        </p:nvSpPr>
        <p:spPr>
          <a:xfrm>
            <a:off x="4628662" y="1331823"/>
            <a:ext cx="4041775" cy="639762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Oslo</a:t>
            </a:r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31285"/>
          </a:xfrm>
        </p:spPr>
        <p:txBody>
          <a:bodyPr/>
          <a:lstStyle/>
          <a:p>
            <a:pPr marL="0" indent="0">
              <a:buNone/>
            </a:pPr>
            <a:r>
              <a:rPr lang="en-GB" dirty="0" err="1">
                <a:latin typeface="Comic Sans MS" panose="030F0702030302020204" pitchFamily="66" charset="0"/>
              </a:rPr>
              <a:t>Primært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endepunkt</a:t>
            </a:r>
            <a:r>
              <a:rPr lang="en-GB" dirty="0">
                <a:latin typeface="Comic Sans MS" panose="030F0702030302020204" pitchFamily="66" charset="0"/>
              </a:rPr>
              <a:t>: </a:t>
            </a:r>
            <a:r>
              <a:rPr lang="en-GB" dirty="0" err="1">
                <a:latin typeface="Comic Sans MS" panose="030F0702030302020204" pitchFamily="66" charset="0"/>
              </a:rPr>
              <a:t>kognisjon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err="1">
                <a:latin typeface="Comic Sans MS" panose="030F0702030302020204" pitchFamily="66" charset="0"/>
              </a:rPr>
              <a:t>Alle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hoftebrudd</a:t>
            </a: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N= 329</a:t>
            </a:r>
          </a:p>
        </p:txBody>
      </p:sp>
      <p:sp>
        <p:nvSpPr>
          <p:cNvPr id="8" name="Plassholder for innhold 6"/>
          <p:cNvSpPr txBox="1">
            <a:spLocks/>
          </p:cNvSpPr>
          <p:nvPr/>
        </p:nvSpPr>
        <p:spPr bwMode="auto">
          <a:xfrm>
            <a:off x="457201" y="4509120"/>
            <a:ext cx="8382000" cy="174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rgbClr val="0033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003366"/>
                </a:solidFill>
                <a:latin typeface="+mn-lt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3366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3366"/>
                </a:solidFill>
                <a:latin typeface="+mn-lt"/>
              </a:defRPr>
            </a:lvl5pPr>
            <a:lvl6pPr marL="243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3366"/>
                </a:solidFill>
                <a:latin typeface="+mn-lt"/>
              </a:defRPr>
            </a:lvl6pPr>
            <a:lvl7pPr marL="2895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3366"/>
                </a:solidFill>
                <a:latin typeface="+mn-lt"/>
              </a:defRPr>
            </a:lvl7pPr>
            <a:lvl8pPr marL="3352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3366"/>
                </a:solidFill>
                <a:latin typeface="+mn-lt"/>
              </a:defRPr>
            </a:lvl8pPr>
            <a:lvl9pPr marL="381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3366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b="0" kern="0" dirty="0" err="1">
                <a:latin typeface="Comic Sans MS" panose="030F0702030302020204" pitchFamily="66" charset="0"/>
              </a:rPr>
              <a:t>Forskningsspørsmål</a:t>
            </a:r>
            <a:r>
              <a:rPr lang="en-GB" b="0" kern="0" dirty="0">
                <a:latin typeface="Comic Sans MS" panose="030F0702030302020204" pitchFamily="66" charset="0"/>
              </a:rPr>
              <a:t>: </a:t>
            </a:r>
          </a:p>
          <a:p>
            <a:pPr marL="0" indent="0">
              <a:buFontTx/>
              <a:buNone/>
            </a:pPr>
            <a:r>
              <a:rPr lang="en-GB" sz="2000" b="0" kern="0" dirty="0" err="1">
                <a:latin typeface="Comic Sans MS" panose="030F0702030302020204" pitchFamily="66" charset="0"/>
              </a:rPr>
              <a:t>gir</a:t>
            </a:r>
            <a:r>
              <a:rPr lang="en-GB" sz="2000" b="0" kern="0" dirty="0">
                <a:latin typeface="Comic Sans MS" panose="030F0702030302020204" pitchFamily="66" charset="0"/>
              </a:rPr>
              <a:t> </a:t>
            </a:r>
            <a:r>
              <a:rPr lang="en-GB" sz="2000" b="0" kern="0" dirty="0" err="1">
                <a:latin typeface="Comic Sans MS" panose="030F0702030302020204" pitchFamily="66" charset="0"/>
              </a:rPr>
              <a:t>behandling</a:t>
            </a:r>
            <a:r>
              <a:rPr lang="en-GB" sz="2000" b="0" kern="0" dirty="0">
                <a:latin typeface="Comic Sans MS" panose="030F0702030302020204" pitchFamily="66" charset="0"/>
              </a:rPr>
              <a:t> </a:t>
            </a:r>
            <a:r>
              <a:rPr lang="en-GB" sz="2000" b="0" kern="0" dirty="0" err="1">
                <a:latin typeface="Comic Sans MS" panose="030F0702030302020204" pitchFamily="66" charset="0"/>
              </a:rPr>
              <a:t>av</a:t>
            </a:r>
            <a:r>
              <a:rPr lang="en-GB" sz="2000" b="0" kern="0" dirty="0">
                <a:latin typeface="Comic Sans MS" panose="030F0702030302020204" pitchFamily="66" charset="0"/>
              </a:rPr>
              <a:t>  </a:t>
            </a:r>
            <a:r>
              <a:rPr lang="en-GB" sz="2000" b="0" kern="0" dirty="0" err="1">
                <a:latin typeface="Comic Sans MS" panose="030F0702030302020204" pitchFamily="66" charset="0"/>
              </a:rPr>
              <a:t>hoftebruddspasienter</a:t>
            </a:r>
            <a:r>
              <a:rPr lang="en-GB" sz="2000" b="0" kern="0" dirty="0">
                <a:latin typeface="Comic Sans MS" panose="030F0702030302020204" pitchFamily="66" charset="0"/>
              </a:rPr>
              <a:t> </a:t>
            </a:r>
            <a:r>
              <a:rPr lang="en-GB" sz="2000" b="0" kern="0" dirty="0" err="1">
                <a:latin typeface="Comic Sans MS" panose="030F0702030302020204" pitchFamily="66" charset="0"/>
              </a:rPr>
              <a:t>i</a:t>
            </a:r>
            <a:r>
              <a:rPr lang="en-GB" sz="2000" b="0" kern="0" dirty="0">
                <a:latin typeface="Comic Sans MS" panose="030F0702030302020204" pitchFamily="66" charset="0"/>
              </a:rPr>
              <a:t> </a:t>
            </a:r>
            <a:r>
              <a:rPr lang="en-GB" sz="2000" b="0" kern="0" dirty="0" err="1">
                <a:latin typeface="Comic Sans MS" panose="030F0702030302020204" pitchFamily="66" charset="0"/>
              </a:rPr>
              <a:t>en</a:t>
            </a:r>
            <a:r>
              <a:rPr lang="en-GB" sz="2000" b="0" kern="0" dirty="0">
                <a:latin typeface="Comic Sans MS" panose="030F0702030302020204" pitchFamily="66" charset="0"/>
              </a:rPr>
              <a:t> </a:t>
            </a:r>
            <a:r>
              <a:rPr lang="en-GB" sz="2000" b="0" kern="0" dirty="0" err="1">
                <a:latin typeface="Comic Sans MS" panose="030F0702030302020204" pitchFamily="66" charset="0"/>
              </a:rPr>
              <a:t>geriatrisk</a:t>
            </a:r>
            <a:r>
              <a:rPr lang="en-GB" sz="2000" b="0" kern="0" dirty="0">
                <a:latin typeface="Comic Sans MS" panose="030F0702030302020204" pitchFamily="66" charset="0"/>
              </a:rPr>
              <a:t> </a:t>
            </a:r>
            <a:r>
              <a:rPr lang="en-GB" sz="2000" b="0" kern="0" dirty="0" err="1">
                <a:latin typeface="Comic Sans MS" panose="030F0702030302020204" pitchFamily="66" charset="0"/>
              </a:rPr>
              <a:t>sengepost</a:t>
            </a:r>
            <a:r>
              <a:rPr lang="en-GB" sz="2000" b="0" kern="0" dirty="0">
                <a:latin typeface="Comic Sans MS" panose="030F0702030302020204" pitchFamily="66" charset="0"/>
              </a:rPr>
              <a:t> </a:t>
            </a:r>
            <a:r>
              <a:rPr lang="en-GB" sz="2000" b="0" kern="0" dirty="0" err="1">
                <a:latin typeface="Comic Sans MS" panose="030F0702030302020204" pitchFamily="66" charset="0"/>
              </a:rPr>
              <a:t>tilleggsgevinst</a:t>
            </a:r>
            <a:r>
              <a:rPr lang="en-GB" sz="2000" b="0" kern="0" dirty="0">
                <a:latin typeface="Comic Sans MS" panose="030F0702030302020204" pitchFamily="66" charset="0"/>
              </a:rPr>
              <a:t> </a:t>
            </a:r>
            <a:r>
              <a:rPr lang="en-GB" sz="2000" b="0" kern="0" dirty="0" err="1">
                <a:latin typeface="Comic Sans MS" panose="030F0702030302020204" pitchFamily="66" charset="0"/>
              </a:rPr>
              <a:t>sammenlignet</a:t>
            </a:r>
            <a:r>
              <a:rPr lang="en-GB" sz="2000" b="0" kern="0" dirty="0">
                <a:latin typeface="Comic Sans MS" panose="030F0702030302020204" pitchFamily="66" charset="0"/>
              </a:rPr>
              <a:t> med </a:t>
            </a:r>
            <a:r>
              <a:rPr lang="en-GB" sz="2000" b="0" kern="0" dirty="0" err="1">
                <a:latin typeface="Comic Sans MS" panose="030F0702030302020204" pitchFamily="66" charset="0"/>
              </a:rPr>
              <a:t>konvensjonell</a:t>
            </a:r>
            <a:r>
              <a:rPr lang="en-GB" sz="2000" b="0" kern="0" dirty="0">
                <a:latin typeface="Comic Sans MS" panose="030F0702030302020204" pitchFamily="66" charset="0"/>
              </a:rPr>
              <a:t> </a:t>
            </a:r>
            <a:r>
              <a:rPr lang="en-GB" sz="2000" b="0" kern="0" dirty="0" err="1">
                <a:latin typeface="Comic Sans MS" panose="030F0702030302020204" pitchFamily="66" charset="0"/>
              </a:rPr>
              <a:t>behandling</a:t>
            </a:r>
            <a:r>
              <a:rPr lang="en-GB" sz="2000" b="0" kern="0" dirty="0">
                <a:latin typeface="Comic Sans MS" panose="030F0702030302020204" pitchFamily="66" charset="0"/>
              </a:rPr>
              <a:t> </a:t>
            </a:r>
            <a:r>
              <a:rPr lang="en-GB" sz="2000" b="0" kern="0" dirty="0" err="1">
                <a:latin typeface="Comic Sans MS" panose="030F0702030302020204" pitchFamily="66" charset="0"/>
              </a:rPr>
              <a:t>i</a:t>
            </a:r>
            <a:r>
              <a:rPr lang="en-GB" sz="2000" b="0" kern="0" dirty="0">
                <a:latin typeface="Comic Sans MS" panose="030F0702030302020204" pitchFamily="66" charset="0"/>
              </a:rPr>
              <a:t> </a:t>
            </a:r>
            <a:r>
              <a:rPr lang="en-GB" sz="2000" b="0" kern="0" dirty="0" err="1">
                <a:latin typeface="Comic Sans MS" panose="030F0702030302020204" pitchFamily="66" charset="0"/>
              </a:rPr>
              <a:t>en</a:t>
            </a:r>
            <a:r>
              <a:rPr lang="en-GB" sz="2000" b="0" kern="0" dirty="0">
                <a:latin typeface="Comic Sans MS" panose="030F0702030302020204" pitchFamily="66" charset="0"/>
              </a:rPr>
              <a:t> </a:t>
            </a:r>
            <a:r>
              <a:rPr lang="en-GB" sz="2000" b="0" kern="0" dirty="0" err="1">
                <a:latin typeface="Comic Sans MS" panose="030F0702030302020204" pitchFamily="66" charset="0"/>
              </a:rPr>
              <a:t>ortopedisk</a:t>
            </a:r>
            <a:r>
              <a:rPr lang="en-GB" sz="2000" b="0" kern="0" dirty="0">
                <a:latin typeface="Comic Sans MS" panose="030F0702030302020204" pitchFamily="66" charset="0"/>
              </a:rPr>
              <a:t> </a:t>
            </a:r>
            <a:r>
              <a:rPr lang="en-GB" sz="2000" b="0" kern="0" dirty="0" err="1">
                <a:latin typeface="Comic Sans MS" panose="030F0702030302020204" pitchFamily="66" charset="0"/>
              </a:rPr>
              <a:t>sengepost</a:t>
            </a:r>
            <a:endParaRPr lang="en-GB" sz="2000" b="0" kern="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057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nb-NO" dirty="0">
                <a:solidFill>
                  <a:srgbClr val="0E2988"/>
                </a:solidFill>
                <a:latin typeface="Comic Sans MS" panose="030F0702030302020204" pitchFamily="66" charset="0"/>
              </a:rPr>
            </a:br>
            <a:r>
              <a:rPr lang="nb-NO" dirty="0">
                <a:solidFill>
                  <a:srgbClr val="0E2988"/>
                </a:solidFill>
                <a:latin typeface="Comic Sans MS" panose="030F0702030302020204" pitchFamily="66" charset="0"/>
              </a:rPr>
              <a:t>Resultater</a:t>
            </a:r>
            <a:br>
              <a:rPr lang="nb-NO" dirty="0">
                <a:solidFill>
                  <a:srgbClr val="0E2988"/>
                </a:solidFill>
                <a:latin typeface="Comic Sans MS" panose="030F0702030302020204" pitchFamily="66" charset="0"/>
              </a:rPr>
            </a:br>
            <a:endParaRPr lang="en-US" dirty="0">
              <a:solidFill>
                <a:srgbClr val="0E2988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>
                <a:latin typeface="Comic Sans MS" panose="030F0702030302020204" pitchFamily="66" charset="0"/>
              </a:rPr>
              <a:t>Begge</a:t>
            </a:r>
            <a:r>
              <a:rPr lang="en-GB" dirty="0">
                <a:latin typeface="Comic Sans MS" panose="030F0702030302020204" pitchFamily="66" charset="0"/>
              </a:rPr>
              <a:t> studier: </a:t>
            </a:r>
            <a:r>
              <a:rPr lang="en-GB" dirty="0" err="1">
                <a:latin typeface="Comic Sans MS" panose="030F0702030302020204" pitchFamily="66" charset="0"/>
              </a:rPr>
              <a:t>bedre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mobilitet</a:t>
            </a:r>
            <a:r>
              <a:rPr lang="en-GB" dirty="0">
                <a:latin typeface="Comic Sans MS" panose="030F0702030302020204" pitchFamily="66" charset="0"/>
              </a:rPr>
              <a:t> for  </a:t>
            </a:r>
            <a:r>
              <a:rPr lang="en-GB" dirty="0" err="1">
                <a:latin typeface="Comic Sans MS" panose="030F0702030302020204" pitchFamily="66" charset="0"/>
              </a:rPr>
              <a:t>hjemmeboende</a:t>
            </a: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Trondheim</a:t>
            </a:r>
          </a:p>
          <a:p>
            <a:r>
              <a:rPr lang="en-GB" dirty="0" err="1">
                <a:latin typeface="Comic Sans MS" panose="030F0702030302020204" pitchFamily="66" charset="0"/>
              </a:rPr>
              <a:t>Bedre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funksjon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err="1">
                <a:latin typeface="Comic Sans MS" panose="030F0702030302020204" pitchFamily="66" charset="0"/>
              </a:rPr>
              <a:t>Mindre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frykt</a:t>
            </a:r>
            <a:r>
              <a:rPr lang="en-GB" dirty="0">
                <a:latin typeface="Comic Sans MS" panose="030F0702030302020204" pitchFamily="66" charset="0"/>
              </a:rPr>
              <a:t> for fall, </a:t>
            </a:r>
          </a:p>
          <a:p>
            <a:r>
              <a:rPr lang="en-GB" dirty="0" err="1">
                <a:latin typeface="Comic Sans MS" panose="030F0702030302020204" pitchFamily="66" charset="0"/>
              </a:rPr>
              <a:t>Bedre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livskvalitet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18 </a:t>
            </a:r>
            <a:r>
              <a:rPr lang="en-GB" dirty="0" err="1">
                <a:latin typeface="Comic Sans MS" panose="030F0702030302020204" pitchFamily="66" charset="0"/>
              </a:rPr>
              <a:t>færre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døgn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i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institusjoner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err="1">
                <a:latin typeface="Comic Sans MS" panose="030F0702030302020204" pitchFamily="66" charset="0"/>
              </a:rPr>
              <a:t>Kostnadseffektiv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behandling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2" r="15636"/>
          <a:stretch/>
        </p:blipFill>
        <p:spPr>
          <a:xfrm>
            <a:off x="1547664" y="6421098"/>
            <a:ext cx="817927" cy="381578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2FC405AD-E1C9-456D-BEBC-2F78B660CCAE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8184" y="2195912"/>
            <a:ext cx="3240360" cy="3321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8593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904E3B6-6540-4B01-A37B-134B32CC4F76}"/>
              </a:ext>
            </a:extLst>
          </p:cNvPr>
          <p:cNvGrpSpPr/>
          <p:nvPr/>
        </p:nvGrpSpPr>
        <p:grpSpPr>
          <a:xfrm>
            <a:off x="-39003" y="27977"/>
            <a:ext cx="9263328" cy="6830023"/>
            <a:chOff x="-39003" y="27977"/>
            <a:chExt cx="9263328" cy="6830023"/>
          </a:xfrm>
        </p:grpSpPr>
        <p:pic>
          <p:nvPicPr>
            <p:cNvPr id="16388" name="Picture 2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-5422" y="27977"/>
              <a:ext cx="5275001" cy="2464919"/>
            </a:xfrm>
            <a:prstGeom prst="rect">
              <a:avLst/>
            </a:prstGeom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87" name="Picture 4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401" t="17677" r="2431" b="24197"/>
            <a:stretch>
              <a:fillRect/>
            </a:stretch>
          </p:blipFill>
          <p:spPr bwMode="auto">
            <a:xfrm>
              <a:off x="2123728" y="617166"/>
              <a:ext cx="5713056" cy="25030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9003" y="4005064"/>
              <a:ext cx="5475099" cy="1975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7528" y="4829175"/>
              <a:ext cx="5105400" cy="20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7497" y="2027471"/>
              <a:ext cx="6016828" cy="2185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6D0D714-D916-42CB-9313-0D5CEF51ABD7}"/>
                </a:ext>
              </a:extLst>
            </p:cNvPr>
            <p:cNvGrpSpPr/>
            <p:nvPr/>
          </p:nvGrpSpPr>
          <p:grpSpPr>
            <a:xfrm>
              <a:off x="0" y="1712723"/>
              <a:ext cx="7416824" cy="2808312"/>
              <a:chOff x="231569" y="1626917"/>
              <a:chExt cx="6412675" cy="2588822"/>
            </a:xfrm>
          </p:grpSpPr>
          <p:pic>
            <p:nvPicPr>
              <p:cNvPr id="10" name="Picture 2">
                <a:extLst>
                  <a:ext uri="{FF2B5EF4-FFF2-40B4-BE49-F238E27FC236}">
                    <a16:creationId xmlns:a16="http://schemas.microsoft.com/office/drawing/2014/main" id="{6F9D6E84-1067-4DF5-BEFD-E638C63922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625" t="50946" r="38090" b="17073"/>
              <a:stretch/>
            </p:blipFill>
            <p:spPr bwMode="auto">
              <a:xfrm>
                <a:off x="231569" y="1876301"/>
                <a:ext cx="6412675" cy="2339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2">
                <a:extLst>
                  <a:ext uri="{FF2B5EF4-FFF2-40B4-BE49-F238E27FC236}">
                    <a16:creationId xmlns:a16="http://schemas.microsoft.com/office/drawing/2014/main" id="{7D7F8E0A-090D-4C3F-BDBF-CF848795C5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343" t="13673" r="64980" b="77236"/>
              <a:stretch/>
            </p:blipFill>
            <p:spPr bwMode="auto">
              <a:xfrm>
                <a:off x="3437907" y="1626917"/>
                <a:ext cx="2820389" cy="6650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8822F72-E928-4781-AE0E-53910E2C01DA}"/>
              </a:ext>
            </a:extLst>
          </p:cNvPr>
          <p:cNvSpPr txBox="1"/>
          <p:nvPr/>
        </p:nvSpPr>
        <p:spPr>
          <a:xfrm rot="-1740000">
            <a:off x="-558387" y="2761268"/>
            <a:ext cx="1023389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Etter</a:t>
            </a:r>
            <a:r>
              <a:rPr lang="en-GB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studieavslutning</a:t>
            </a:r>
            <a:r>
              <a:rPr lang="en-GB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– </a:t>
            </a:r>
            <a:r>
              <a:rPr lang="en-GB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ortogeriatri</a:t>
            </a:r>
            <a:r>
              <a:rPr lang="en-GB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lagt</a:t>
            </a:r>
            <a:r>
              <a:rPr lang="en-GB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ned </a:t>
            </a:r>
            <a:r>
              <a:rPr lang="en-GB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på</a:t>
            </a:r>
            <a:r>
              <a:rPr lang="en-GB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Ullevål</a:t>
            </a:r>
            <a:r>
              <a:rPr lang="en-GB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og</a:t>
            </a:r>
            <a:r>
              <a:rPr lang="en-GB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St Olav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FA2285-E41A-472F-A5B8-7F4E610D3516}"/>
              </a:ext>
            </a:extLst>
          </p:cNvPr>
          <p:cNvSpPr txBox="1"/>
          <p:nvPr/>
        </p:nvSpPr>
        <p:spPr>
          <a:xfrm rot="-1740000">
            <a:off x="2199593" y="3505632"/>
            <a:ext cx="564128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Hvordan</a:t>
            </a:r>
            <a:r>
              <a:rPr lang="en-GB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implementere</a:t>
            </a:r>
            <a:r>
              <a:rPr lang="en-GB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resultatene</a:t>
            </a:r>
            <a:r>
              <a:rPr lang="en-GB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321071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Liggende mal Times">
  <a:themeElements>
    <a:clrScheme name="Liggende mal Times.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iggende mal Times.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Liggende mal Times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gende mal Times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gende mal Times.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gende mal Times.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gende mal Times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gende mal Times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gende mal Times.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ninf:info-folks mapper:Kirsten:LYSARK-2001:Mal:Liggende mal Times.ppt</Template>
  <TotalTime>62</TotalTime>
  <Words>1411</Words>
  <Application>Microsoft Office PowerPoint</Application>
  <PresentationFormat>On-screen Show (4:3)</PresentationFormat>
  <Paragraphs>294</Paragraphs>
  <Slides>34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MS PGothic</vt:lpstr>
      <vt:lpstr>Arial</vt:lpstr>
      <vt:lpstr>Calibri</vt:lpstr>
      <vt:lpstr>Comic Sans MS</vt:lpstr>
      <vt:lpstr>Times</vt:lpstr>
      <vt:lpstr>Liggende mal Times</vt:lpstr>
      <vt:lpstr>Office-tema</vt:lpstr>
      <vt:lpstr>1_Office-tema</vt:lpstr>
      <vt:lpstr>Ortogeriatri  Ingvild Saltvedt og Marte Mellingsæter  St. Olavs hospital  og Akershus universitetssykehus</vt:lpstr>
      <vt:lpstr>PowerPoint Presentation</vt:lpstr>
      <vt:lpstr>PowerPoint Presentation</vt:lpstr>
      <vt:lpstr>PowerPoint Presentation</vt:lpstr>
      <vt:lpstr>Kostnader</vt:lpstr>
      <vt:lpstr>Ortogeriatri</vt:lpstr>
      <vt:lpstr>To norske randomiserte studier</vt:lpstr>
      <vt:lpstr> Resultater </vt:lpstr>
      <vt:lpstr>PowerPoint Presentation</vt:lpstr>
      <vt:lpstr>PowerPoint Presentation</vt:lpstr>
      <vt:lpstr>Arbeidsgruppa</vt:lpstr>
      <vt:lpstr>Retningslinje for tverrfaglig behandling av hoftebrudd i Norge</vt:lpstr>
      <vt:lpstr>Hvorfor en retningslinje ?</vt:lpstr>
      <vt:lpstr>Hva definerer ortogeriatri </vt:lpstr>
      <vt:lpstr>St Olavs hospital TOP-HIP</vt:lpstr>
      <vt:lpstr>Arbeidsgruppe 1 – Trygg utreise, trygt hjem</vt:lpstr>
      <vt:lpstr>Arbeidsgruppe 2 – tidlig mobilisering og rehabilitering </vt:lpstr>
      <vt:lpstr>Arbeidsgruppe 3 – optimal ortopedisk og geriatrisk behandling under oppholdet</vt:lpstr>
      <vt:lpstr>Arbeidsgruppe 4 – evaluering </vt:lpstr>
      <vt:lpstr>Nye aktiviteter </vt:lpstr>
      <vt:lpstr>Utfordringer </vt:lpstr>
      <vt:lpstr>Status per febr 2019 </vt:lpstr>
      <vt:lpstr>Nasjonal kvalitetssikring-kvalitetsindikatorer Norsk hoftebruddregister</vt:lpstr>
      <vt:lpstr>PowerPoint Presentation</vt:lpstr>
      <vt:lpstr>PowerPoint Presentation</vt:lpstr>
      <vt:lpstr>Irish hip fracture database</vt:lpstr>
      <vt:lpstr>PowerPoint Presentation</vt:lpstr>
      <vt:lpstr>PowerPoint Presentation</vt:lpstr>
      <vt:lpstr>PowerPoint Presentation</vt:lpstr>
      <vt:lpstr> Faggruppe for ortogeriatri</vt:lpstr>
      <vt:lpstr>Ortogeriatri – status i landet</vt:lpstr>
      <vt:lpstr>Ortogeriatri – status i landet</vt:lpstr>
      <vt:lpstr>Arbeidsoppgaver for  Faggruppe for ortogeriatri</vt:lpstr>
      <vt:lpstr>Aktuelle kurs/møter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Norske lysark 2001</dc:title>
  <dc:creator>Infoavdelingen</dc:creator>
  <cp:lastModifiedBy>Ingvild Saltvedt</cp:lastModifiedBy>
  <cp:revision>858</cp:revision>
  <cp:lastPrinted>2015-03-05T10:05:02Z</cp:lastPrinted>
  <dcterms:created xsi:type="dcterms:W3CDTF">1998-10-19T12:17:04Z</dcterms:created>
  <dcterms:modified xsi:type="dcterms:W3CDTF">2019-02-18T08:44:29Z</dcterms:modified>
</cp:coreProperties>
</file>