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07" r:id="rId3"/>
    <p:sldId id="303" r:id="rId4"/>
    <p:sldId id="292" r:id="rId5"/>
    <p:sldId id="274" r:id="rId6"/>
    <p:sldId id="297" r:id="rId7"/>
    <p:sldId id="293" r:id="rId8"/>
    <p:sldId id="257" r:id="rId9"/>
    <p:sldId id="260" r:id="rId10"/>
    <p:sldId id="261" r:id="rId11"/>
    <p:sldId id="259" r:id="rId12"/>
    <p:sldId id="282" r:id="rId13"/>
    <p:sldId id="294" r:id="rId14"/>
    <p:sldId id="310" r:id="rId15"/>
    <p:sldId id="308" r:id="rId16"/>
    <p:sldId id="309" r:id="rId17"/>
    <p:sldId id="296" r:id="rId18"/>
    <p:sldId id="275" r:id="rId19"/>
    <p:sldId id="273" r:id="rId20"/>
    <p:sldId id="295" r:id="rId21"/>
    <p:sldId id="265" r:id="rId22"/>
    <p:sldId id="276" r:id="rId23"/>
    <p:sldId id="287" r:id="rId24"/>
    <p:sldId id="305" r:id="rId25"/>
    <p:sldId id="300" r:id="rId26"/>
    <p:sldId id="299" r:id="rId27"/>
    <p:sldId id="288" r:id="rId28"/>
    <p:sldId id="301" r:id="rId29"/>
    <p:sldId id="306" r:id="rId30"/>
    <p:sldId id="302" r:id="rId31"/>
    <p:sldId id="290" r:id="rId32"/>
    <p:sldId id="270" r:id="rId33"/>
    <p:sldId id="311" r:id="rId3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3" autoAdjust="0"/>
    <p:restoredTop sz="69120" autoAdjust="0"/>
  </p:normalViewPr>
  <p:slideViewPr>
    <p:cSldViewPr snapToGrid="0">
      <p:cViewPr varScale="1">
        <p:scale>
          <a:sx n="45" d="100"/>
          <a:sy n="45" d="100"/>
        </p:scale>
        <p:origin x="-1596"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2AE79-0B70-413A-86AD-094452D77459}" type="datetimeFigureOut">
              <a:rPr lang="nb-NO" smtClean="0"/>
              <a:pPr/>
              <a:t>27.05.2019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E5255-DB7E-4102-90B2-C24F900F7274}" type="slidenum">
              <a:rPr lang="nb-NO" smtClean="0"/>
              <a:pPr/>
              <a:t>‹#›</a:t>
            </a:fld>
            <a:endParaRPr lang="nb-NO"/>
          </a:p>
        </p:txBody>
      </p:sp>
    </p:spTree>
    <p:extLst>
      <p:ext uri="{BB962C8B-B14F-4D97-AF65-F5344CB8AC3E}">
        <p14:creationId xmlns="" xmlns:p14="http://schemas.microsoft.com/office/powerpoint/2010/main" val="184715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cbi.nlm.nih.gov/pubmed/31078444"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ature.com/articles/bjc201720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ubmed/2451104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www.eugms.org/fileadmin/user_upload/Slides/Paillaud_E._-_Geriatric_screening_tools_in_older_patients_with_cancer.pdf</a:t>
            </a:r>
          </a:p>
          <a:p>
            <a:endParaRPr lang="nn-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4</a:t>
            </a:fld>
            <a:endParaRPr lang="nb-NO"/>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baseline="0" dirty="0" err="1" smtClean="0"/>
              <a:t>Oppretthalde</a:t>
            </a:r>
            <a:r>
              <a:rPr lang="nb-NO" baseline="0" dirty="0" smtClean="0"/>
              <a:t> </a:t>
            </a:r>
            <a:r>
              <a:rPr lang="nb-NO" baseline="0" dirty="0" err="1" smtClean="0"/>
              <a:t>ernæring-tarmfunksjon</a:t>
            </a:r>
            <a:r>
              <a:rPr lang="nb-NO" baseline="0" dirty="0" smtClean="0"/>
              <a:t> – essensielt for livskvalitet</a:t>
            </a:r>
          </a:p>
          <a:p>
            <a:r>
              <a:rPr lang="nb-NO" dirty="0" smtClean="0"/>
              <a:t> </a:t>
            </a:r>
          </a:p>
          <a:p>
            <a:endParaRPr lang="nn-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14</a:t>
            </a:fld>
            <a:endParaRPr lang="nb-N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n-NO" dirty="0" smtClean="0"/>
              <a:t>Tilpassa </a:t>
            </a:r>
            <a:r>
              <a:rPr lang="nn-NO" dirty="0" err="1" smtClean="0"/>
              <a:t>kjemo</a:t>
            </a:r>
            <a:r>
              <a:rPr lang="nn-NO" dirty="0" smtClean="0"/>
              <a:t>: </a:t>
            </a:r>
            <a:r>
              <a:rPr lang="nn-NO" dirty="0" err="1" smtClean="0"/>
              <a:t>t.d</a:t>
            </a:r>
            <a:r>
              <a:rPr lang="nn-NO" dirty="0" smtClean="0"/>
              <a:t> </a:t>
            </a:r>
            <a:r>
              <a:rPr lang="nn-NO" dirty="0" err="1" smtClean="0"/>
              <a:t>docetaxel</a:t>
            </a:r>
            <a:r>
              <a:rPr lang="nn-NO" baseline="0" dirty="0" smtClean="0"/>
              <a:t> ved lungekreft i staden for </a:t>
            </a:r>
            <a:r>
              <a:rPr lang="nn-NO" baseline="0" dirty="0" err="1" smtClean="0"/>
              <a:t>platinum-baserte</a:t>
            </a:r>
            <a:r>
              <a:rPr lang="nn-NO" baseline="0" dirty="0" smtClean="0"/>
              <a:t> </a:t>
            </a:r>
            <a:r>
              <a:rPr lang="nn-NO" baseline="0" dirty="0" err="1" smtClean="0"/>
              <a:t>regimer</a:t>
            </a:r>
            <a:r>
              <a:rPr lang="nn-NO" baseline="0" dirty="0" smtClean="0"/>
              <a:t>.</a:t>
            </a:r>
            <a:endParaRPr lang="nn-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15</a:t>
            </a:fld>
            <a:endParaRPr 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n-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16</a:t>
            </a:fld>
            <a:endParaRPr lang="nb-NO"/>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dirty="0" smtClean="0">
                <a:solidFill>
                  <a:schemeClr val="tx1"/>
                </a:solidFill>
                <a:effectLst/>
                <a:latin typeface="+mn-lt"/>
                <a:ea typeface="+mn-ea"/>
                <a:cs typeface="+mn-cs"/>
              </a:rPr>
              <a:t>Slike enkle sjekklister fins dessverre </a:t>
            </a:r>
            <a:r>
              <a:rPr lang="nb-NO" sz="1200" b="0" i="0" u="none" strike="noStrike" kern="1200" dirty="0" err="1" smtClean="0">
                <a:solidFill>
                  <a:schemeClr val="tx1"/>
                </a:solidFill>
                <a:effectLst/>
                <a:latin typeface="+mn-lt"/>
                <a:ea typeface="+mn-ea"/>
                <a:cs typeface="+mn-cs"/>
              </a:rPr>
              <a:t>ikkje</a:t>
            </a:r>
            <a:r>
              <a:rPr lang="nb-NO" sz="1200" b="0" i="0" u="none" strike="noStrike" kern="1200" dirty="0" smtClean="0">
                <a:solidFill>
                  <a:schemeClr val="tx1"/>
                </a:solidFill>
                <a:effectLst/>
                <a:latin typeface="+mn-lt"/>
                <a:ea typeface="+mn-ea"/>
                <a:cs typeface="+mn-cs"/>
              </a:rPr>
              <a:t>, men vi har i </a:t>
            </a:r>
            <a:r>
              <a:rPr lang="nb-NO" sz="1200" b="0" i="0" u="none" strike="noStrike" kern="1200" dirty="0" err="1" smtClean="0">
                <a:solidFill>
                  <a:schemeClr val="tx1"/>
                </a:solidFill>
                <a:effectLst/>
                <a:latin typeface="+mn-lt"/>
                <a:ea typeface="+mn-ea"/>
                <a:cs typeface="+mn-cs"/>
              </a:rPr>
              <a:t>dei</a:t>
            </a:r>
            <a:r>
              <a:rPr lang="nb-NO" sz="1200" b="0" i="0" u="none" strike="noStrike" kern="1200" dirty="0" smtClean="0">
                <a:solidFill>
                  <a:schemeClr val="tx1"/>
                </a:solidFill>
                <a:effectLst/>
                <a:latin typeface="+mn-lt"/>
                <a:ea typeface="+mn-ea"/>
                <a:cs typeface="+mn-cs"/>
              </a:rPr>
              <a:t> siste åra fått </a:t>
            </a:r>
            <a:r>
              <a:rPr lang="nb-NO" sz="1200" b="0" i="0" u="none" strike="noStrike" kern="1200" dirty="0" err="1" smtClean="0">
                <a:solidFill>
                  <a:schemeClr val="tx1"/>
                </a:solidFill>
                <a:effectLst/>
                <a:latin typeface="+mn-lt"/>
                <a:ea typeface="+mn-ea"/>
                <a:cs typeface="+mn-cs"/>
              </a:rPr>
              <a:t>aukande</a:t>
            </a:r>
            <a:r>
              <a:rPr lang="nb-NO" sz="1200" b="0" i="0" u="none" strike="noStrike" kern="1200" dirty="0" smtClean="0">
                <a:solidFill>
                  <a:schemeClr val="tx1"/>
                </a:solidFill>
                <a:effectLst/>
                <a:latin typeface="+mn-lt"/>
                <a:ea typeface="+mn-ea"/>
                <a:cs typeface="+mn-cs"/>
              </a:rPr>
              <a:t> kunnskap om verktøy som kan </a:t>
            </a:r>
            <a:r>
              <a:rPr lang="nb-NO" sz="1200" b="0" i="0" u="none" strike="noStrike" kern="1200" dirty="0" err="1" smtClean="0">
                <a:solidFill>
                  <a:schemeClr val="tx1"/>
                </a:solidFill>
                <a:effectLst/>
                <a:latin typeface="+mn-lt"/>
                <a:ea typeface="+mn-ea"/>
                <a:cs typeface="+mn-cs"/>
              </a:rPr>
              <a:t>vere</a:t>
            </a:r>
            <a:r>
              <a:rPr lang="nb-NO" sz="1200" b="0" i="0" u="none" strike="noStrike" kern="1200" dirty="0" smtClean="0">
                <a:solidFill>
                  <a:schemeClr val="tx1"/>
                </a:solidFill>
                <a:effectLst/>
                <a:latin typeface="+mn-lt"/>
                <a:ea typeface="+mn-ea"/>
                <a:cs typeface="+mn-cs"/>
              </a:rPr>
              <a:t> </a:t>
            </a:r>
            <a:r>
              <a:rPr lang="nb-NO" sz="1200" b="0" i="0" u="none" strike="noStrike" kern="1200" dirty="0" err="1" smtClean="0">
                <a:solidFill>
                  <a:schemeClr val="tx1"/>
                </a:solidFill>
                <a:effectLst/>
                <a:latin typeface="+mn-lt"/>
                <a:ea typeface="+mn-ea"/>
                <a:cs typeface="+mn-cs"/>
              </a:rPr>
              <a:t>ein</a:t>
            </a:r>
            <a:r>
              <a:rPr lang="nb-NO" sz="1200" b="0" i="0" u="none" strike="noStrike" kern="1200" dirty="0" smtClean="0">
                <a:solidFill>
                  <a:schemeClr val="tx1"/>
                </a:solidFill>
                <a:effectLst/>
                <a:latin typeface="+mn-lt"/>
                <a:ea typeface="+mn-ea"/>
                <a:cs typeface="+mn-cs"/>
              </a:rPr>
              <a:t> viktig del</a:t>
            </a:r>
            <a:r>
              <a:rPr lang="nb-NO" sz="1200" b="0" i="0" u="none" strike="noStrike" kern="1200" baseline="0" dirty="0" smtClean="0">
                <a:solidFill>
                  <a:schemeClr val="tx1"/>
                </a:solidFill>
                <a:effectLst/>
                <a:latin typeface="+mn-lt"/>
                <a:ea typeface="+mn-ea"/>
                <a:cs typeface="+mn-cs"/>
              </a:rPr>
              <a:t> av beslutningsgrunnlaget hjå gamle </a:t>
            </a:r>
            <a:r>
              <a:rPr lang="nb-NO" sz="1200" b="0" i="0" u="none" strike="noStrike" kern="1200" baseline="0" dirty="0" err="1" smtClean="0">
                <a:solidFill>
                  <a:schemeClr val="tx1"/>
                </a:solidFill>
                <a:effectLst/>
                <a:latin typeface="+mn-lt"/>
                <a:ea typeface="+mn-ea"/>
                <a:cs typeface="+mn-cs"/>
              </a:rPr>
              <a:t>kreftpasientar</a:t>
            </a:r>
            <a:r>
              <a:rPr lang="nb-NO" sz="1200" b="0" i="0" u="none" strike="noStrike" kern="1200" baseline="0" dirty="0" smtClean="0">
                <a:solidFill>
                  <a:schemeClr val="tx1"/>
                </a:solidFill>
                <a:effectLst/>
                <a:latin typeface="+mn-lt"/>
                <a:ea typeface="+mn-ea"/>
                <a:cs typeface="+mn-cs"/>
              </a:rPr>
              <a:t>.</a:t>
            </a:r>
          </a:p>
          <a:p>
            <a:endParaRPr lang="nb-NO" sz="1200" b="0" i="0" u="none" strike="noStrike" kern="1200" baseline="0" dirty="0" smtClean="0">
              <a:solidFill>
                <a:schemeClr val="tx1"/>
              </a:solidFill>
              <a:effectLst/>
              <a:latin typeface="+mn-lt"/>
              <a:ea typeface="+mn-ea"/>
              <a:cs typeface="+mn-cs"/>
            </a:endParaRPr>
          </a:p>
          <a:p>
            <a:r>
              <a:rPr lang="nb-NO" sz="1200" b="0" i="0" u="none" strike="noStrike" kern="1200" baseline="0" dirty="0" smtClean="0">
                <a:solidFill>
                  <a:schemeClr val="tx1"/>
                </a:solidFill>
                <a:effectLst/>
                <a:latin typeface="+mn-lt"/>
                <a:ea typeface="+mn-ea"/>
                <a:cs typeface="+mn-cs"/>
              </a:rPr>
              <a:t>Den </a:t>
            </a:r>
            <a:r>
              <a:rPr lang="nb-NO" sz="1200" b="0" i="0" u="none" strike="noStrike" kern="1200" baseline="0" dirty="0" err="1" smtClean="0">
                <a:solidFill>
                  <a:schemeClr val="tx1"/>
                </a:solidFill>
                <a:effectLst/>
                <a:latin typeface="+mn-lt"/>
                <a:ea typeface="+mn-ea"/>
                <a:cs typeface="+mn-cs"/>
              </a:rPr>
              <a:t>vidare</a:t>
            </a:r>
            <a:r>
              <a:rPr lang="nb-NO" sz="1200" b="0" i="0" u="none" strike="noStrike" kern="1200" baseline="0" dirty="0" smtClean="0">
                <a:solidFill>
                  <a:schemeClr val="tx1"/>
                </a:solidFill>
                <a:effectLst/>
                <a:latin typeface="+mn-lt"/>
                <a:ea typeface="+mn-ea"/>
                <a:cs typeface="+mn-cs"/>
              </a:rPr>
              <a:t> delen av foredraget vil fokusere på dette</a:t>
            </a:r>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17</a:t>
            </a:fld>
            <a:endParaRPr lang="nb-NO"/>
          </a:p>
        </p:txBody>
      </p:sp>
    </p:spTree>
    <p:extLst>
      <p:ext uri="{BB962C8B-B14F-4D97-AF65-F5344CB8AC3E}">
        <p14:creationId xmlns="" xmlns:p14="http://schemas.microsoft.com/office/powerpoint/2010/main" val="2237562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Hjå den gamle (kreft)pasienten er det i regelen</a:t>
            </a:r>
            <a:r>
              <a:rPr lang="nb-NO" baseline="0" dirty="0" smtClean="0"/>
              <a:t> </a:t>
            </a:r>
            <a:r>
              <a:rPr lang="nb-NO" baseline="0" dirty="0" err="1" smtClean="0"/>
              <a:t>ein</a:t>
            </a:r>
            <a:r>
              <a:rPr lang="nb-NO" baseline="0" dirty="0" smtClean="0"/>
              <a:t> kompleks situasjon å ta omsyn til.</a:t>
            </a:r>
          </a:p>
          <a:p>
            <a:r>
              <a:rPr lang="nb-NO" baseline="0" dirty="0" err="1" smtClean="0"/>
              <a:t>Ein</a:t>
            </a:r>
            <a:r>
              <a:rPr lang="nb-NO" baseline="0" dirty="0" smtClean="0"/>
              <a:t> ting er situasjonen ved påvist kreftsjukdom og oppstart av behandling, men situasjonen vil også fort endre seg undervegs med behov for </a:t>
            </a:r>
            <a:r>
              <a:rPr lang="nb-NO" baseline="0" dirty="0" err="1" smtClean="0"/>
              <a:t>justeringar</a:t>
            </a:r>
            <a:r>
              <a:rPr lang="nb-NO" baseline="0" dirty="0" smtClean="0"/>
              <a:t> og </a:t>
            </a:r>
            <a:r>
              <a:rPr lang="nb-NO" baseline="0" dirty="0" err="1" smtClean="0"/>
              <a:t>reevaluering</a:t>
            </a:r>
            <a:r>
              <a:rPr lang="nb-NO" baseline="0" dirty="0" smtClean="0"/>
              <a:t>.</a:t>
            </a:r>
          </a:p>
          <a:p>
            <a:r>
              <a:rPr lang="nb-NO" baseline="0" dirty="0" smtClean="0"/>
              <a:t>Geriatrisk vurdering er anbefalt for kreftpasienter &gt; 70 år for å veilede behandling. Per </a:t>
            </a:r>
            <a:r>
              <a:rPr lang="nb-NO" baseline="0" dirty="0" err="1" smtClean="0"/>
              <a:t>no</a:t>
            </a:r>
            <a:r>
              <a:rPr lang="nb-NO" baseline="0" dirty="0" smtClean="0"/>
              <a:t> ca 18 000 </a:t>
            </a:r>
            <a:r>
              <a:rPr lang="nb-NO" baseline="0" dirty="0" err="1" smtClean="0"/>
              <a:t>årleg</a:t>
            </a:r>
            <a:r>
              <a:rPr lang="nb-NO" baseline="0" dirty="0" smtClean="0"/>
              <a:t> i Norge?</a:t>
            </a:r>
          </a:p>
          <a:p>
            <a:endParaRPr lang="nb-NO" baseline="0" dirty="0" smtClean="0"/>
          </a:p>
          <a:p>
            <a:r>
              <a:rPr lang="nb-NO" baseline="0" dirty="0" smtClean="0"/>
              <a:t>Studie med 99 </a:t>
            </a:r>
            <a:r>
              <a:rPr lang="nb-NO" baseline="0" dirty="0" err="1" smtClean="0"/>
              <a:t>deltakarar</a:t>
            </a:r>
            <a:r>
              <a:rPr lang="nb-NO" baseline="0" dirty="0" smtClean="0"/>
              <a:t> &gt; 70 år; behandlingsplan modifisert for halvparten etter geriatrisk vurdering. Funksjonsstatus </a:t>
            </a:r>
            <a:r>
              <a:rPr lang="nb-NO" baseline="0" dirty="0" err="1" smtClean="0"/>
              <a:t>einaste</a:t>
            </a:r>
            <a:r>
              <a:rPr lang="nb-NO" baseline="0" dirty="0" smtClean="0"/>
              <a:t> sign. </a:t>
            </a:r>
            <a:r>
              <a:rPr lang="nb-NO" baseline="0" dirty="0" err="1" smtClean="0"/>
              <a:t>prediktor</a:t>
            </a:r>
            <a:r>
              <a:rPr lang="nb-NO" baseline="0" dirty="0" smtClean="0"/>
              <a:t> for endring av </a:t>
            </a:r>
            <a:r>
              <a:rPr lang="nb-NO" baseline="0" dirty="0" err="1" smtClean="0"/>
              <a:t>beh.plan</a:t>
            </a:r>
            <a:endParaRPr lang="nb-NO" baseline="0" dirty="0" smtClean="0"/>
          </a:p>
          <a:p>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smtClean="0">
                <a:solidFill>
                  <a:schemeClr val="tx1"/>
                </a:solidFill>
                <a:latin typeface="+mn-lt"/>
                <a:ea typeface="+mn-ea"/>
                <a:cs typeface="+mn-cs"/>
              </a:rPr>
              <a:t>Oversikt</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basert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på</a:t>
            </a:r>
            <a:r>
              <a:rPr lang="en-US" sz="1200" b="0" i="0" u="none" strike="noStrike" kern="1200" baseline="0" dirty="0" smtClean="0">
                <a:solidFill>
                  <a:schemeClr val="tx1"/>
                </a:solidFill>
                <a:latin typeface="+mn-lt"/>
                <a:ea typeface="+mn-ea"/>
                <a:cs typeface="+mn-cs"/>
              </a:rPr>
              <a:t> 21 studier; </a:t>
            </a:r>
            <a:r>
              <a:rPr lang="en-US" sz="1200" b="0" i="0" u="none" strike="noStrike" kern="1200" baseline="0" dirty="0" err="1" smtClean="0">
                <a:solidFill>
                  <a:schemeClr val="tx1"/>
                </a:solidFill>
                <a:latin typeface="+mn-lt"/>
                <a:ea typeface="+mn-ea"/>
                <a:cs typeface="+mn-cs"/>
              </a:rPr>
              <a:t>vekta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prevalens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av</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skrøpelegheit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blant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heimebuande</a:t>
            </a:r>
            <a:r>
              <a:rPr lang="en-US" sz="1200" b="0" i="0" u="none" strike="noStrike" kern="1200" baseline="0" dirty="0" smtClean="0">
                <a:solidFill>
                  <a:schemeClr val="tx1"/>
                </a:solidFill>
                <a:latin typeface="+mn-lt"/>
                <a:ea typeface="+mn-ea"/>
                <a:cs typeface="+mn-cs"/>
              </a:rPr>
              <a:t> &gt; 65 </a:t>
            </a:r>
            <a:r>
              <a:rPr lang="en-US" sz="1200" b="0" i="0" u="none" strike="noStrike" kern="1200" baseline="0" dirty="0" err="1" smtClean="0">
                <a:solidFill>
                  <a:schemeClr val="tx1"/>
                </a:solidFill>
                <a:latin typeface="+mn-lt"/>
                <a:ea typeface="+mn-ea"/>
                <a:cs typeface="+mn-cs"/>
              </a:rPr>
              <a:t>år</a:t>
            </a:r>
            <a:r>
              <a:rPr lang="en-US" sz="1200" b="0" i="0" u="none" strike="noStrike"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∼10% for </a:t>
            </a:r>
            <a:r>
              <a:rPr lang="en-US" sz="1200" b="0" i="0" u="none" strike="noStrike" kern="1200" dirty="0" err="1" smtClean="0">
                <a:solidFill>
                  <a:schemeClr val="tx1"/>
                </a:solidFill>
                <a:latin typeface="+mn-lt"/>
                <a:ea typeface="+mn-ea"/>
                <a:cs typeface="+mn-cs"/>
              </a:rPr>
              <a:t>fysisk</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skrøpelege</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og</a:t>
            </a:r>
            <a:r>
              <a:rPr lang="en-US" sz="1200" b="0" i="0" u="none" strike="noStrike" kern="1200" dirty="0" smtClean="0">
                <a:solidFill>
                  <a:schemeClr val="tx1"/>
                </a:solidFill>
                <a:latin typeface="+mn-lt"/>
                <a:ea typeface="+mn-ea"/>
                <a:cs typeface="+mn-cs"/>
              </a:rPr>
              <a:t> ∼14% for </a:t>
            </a:r>
            <a:r>
              <a:rPr lang="en-US" sz="1200" b="0" i="0" u="none" strike="noStrike" kern="1200" dirty="0" err="1" smtClean="0">
                <a:solidFill>
                  <a:schemeClr val="tx1"/>
                </a:solidFill>
                <a:latin typeface="+mn-lt"/>
                <a:ea typeface="+mn-ea"/>
                <a:cs typeface="+mn-cs"/>
              </a:rPr>
              <a:t>ein</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breiare</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fenotype</a:t>
            </a:r>
            <a:r>
              <a:rPr lang="en-US" sz="1200" b="0" i="0" u="none" strike="noStrike" kern="1200" dirty="0" smtClean="0">
                <a:solidFill>
                  <a:schemeClr val="tx1"/>
                </a:solidFill>
                <a:latin typeface="+mn-lt"/>
                <a:ea typeface="+mn-ea"/>
                <a:cs typeface="+mn-cs"/>
              </a:rPr>
              <a:t>. 3 </a:t>
            </a:r>
            <a:r>
              <a:rPr lang="en-US" sz="1200" b="0" i="0" u="none" strike="noStrike" kern="1200" dirty="0" err="1" smtClean="0">
                <a:solidFill>
                  <a:schemeClr val="tx1"/>
                </a:solidFill>
                <a:latin typeface="+mn-lt"/>
                <a:ea typeface="+mn-ea"/>
                <a:cs typeface="+mn-cs"/>
              </a:rPr>
              <a:t>gongar</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høgare</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blant</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kronisk</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hjertesjuke</a:t>
            </a:r>
            <a:endParaRPr lang="en-US" sz="1200" b="0" i="0" u="none" strike="noStrike" kern="1200" dirty="0" smtClean="0">
              <a:solidFill>
                <a:schemeClr val="tx1"/>
              </a:solidFill>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18</a:t>
            </a:fld>
            <a:endParaRPr lang="nb-NO"/>
          </a:p>
        </p:txBody>
      </p:sp>
    </p:spTree>
    <p:extLst>
      <p:ext uri="{BB962C8B-B14F-4D97-AF65-F5344CB8AC3E}">
        <p14:creationId xmlns="" xmlns:p14="http://schemas.microsoft.com/office/powerpoint/2010/main" val="2822601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Beste verktøyet</a:t>
            </a:r>
            <a:r>
              <a:rPr lang="nb-NO" baseline="0" dirty="0" smtClean="0"/>
              <a:t> for å fastslå helsestatus til </a:t>
            </a:r>
            <a:r>
              <a:rPr lang="nb-NO" baseline="0" dirty="0" err="1" smtClean="0"/>
              <a:t>ein</a:t>
            </a:r>
            <a:r>
              <a:rPr lang="nb-NO" baseline="0" dirty="0" smtClean="0"/>
              <a:t> eldre person. </a:t>
            </a:r>
            <a:r>
              <a:rPr lang="nb-NO" dirty="0" smtClean="0"/>
              <a:t>Ideelt</a:t>
            </a:r>
            <a:r>
              <a:rPr lang="nb-NO" baseline="0" dirty="0" smtClean="0"/>
              <a:t> sett foretar </a:t>
            </a:r>
            <a:r>
              <a:rPr lang="nb-NO" baseline="0" dirty="0" err="1" smtClean="0"/>
              <a:t>ein</a:t>
            </a:r>
            <a:r>
              <a:rPr lang="nb-NO" baseline="0" dirty="0" smtClean="0"/>
              <a:t> CGA hjå alle.. Men </a:t>
            </a:r>
            <a:r>
              <a:rPr lang="nb-NO" baseline="0" dirty="0" err="1" smtClean="0"/>
              <a:t>tid-</a:t>
            </a:r>
            <a:r>
              <a:rPr lang="nb-NO" baseline="0" dirty="0" smtClean="0"/>
              <a:t> og </a:t>
            </a:r>
            <a:r>
              <a:rPr lang="nb-NO" baseline="0" dirty="0" err="1" smtClean="0"/>
              <a:t>ressurskrevjande</a:t>
            </a:r>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19</a:t>
            </a:fld>
            <a:endParaRPr lang="nb-NO"/>
          </a:p>
        </p:txBody>
      </p:sp>
    </p:spTree>
    <p:extLst>
      <p:ext uri="{BB962C8B-B14F-4D97-AF65-F5344CB8AC3E}">
        <p14:creationId xmlns="" xmlns:p14="http://schemas.microsoft.com/office/powerpoint/2010/main" val="2311398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r>
              <a:rPr lang="en-US" sz="1200" b="0" i="0" u="none" strike="noStrike" kern="1200" dirty="0" err="1" smtClean="0">
                <a:solidFill>
                  <a:schemeClr val="tx1"/>
                </a:solidFill>
                <a:effectLst/>
                <a:latin typeface="+mn-lt"/>
                <a:ea typeface="+mn-ea"/>
                <a:cs typeface="+mn-cs"/>
              </a:rPr>
              <a:t>Innanfor</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kreftomsorgen</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og</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i</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studiesamanheng</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er</a:t>
            </a:r>
            <a:r>
              <a:rPr lang="en-US" sz="1200" b="0" i="0" u="none" strike="noStrike" kern="1200" baseline="0" dirty="0" smtClean="0">
                <a:solidFill>
                  <a:schemeClr val="tx1"/>
                </a:solidFill>
                <a:effectLst/>
                <a:latin typeface="+mn-lt"/>
                <a:ea typeface="+mn-ea"/>
                <a:cs typeface="+mn-cs"/>
              </a:rPr>
              <a:t> ECOG/WHO </a:t>
            </a:r>
            <a:r>
              <a:rPr lang="en-US" sz="1200" b="0" i="0" u="none" strike="noStrike" kern="1200" baseline="0" dirty="0" err="1" smtClean="0">
                <a:solidFill>
                  <a:schemeClr val="tx1"/>
                </a:solidFill>
                <a:effectLst/>
                <a:latin typeface="+mn-lt"/>
                <a:ea typeface="+mn-ea"/>
                <a:cs typeface="+mn-cs"/>
              </a:rPr>
              <a:t>og</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Karnofsky</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funksjonsstatus</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mykje</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brukt</a:t>
            </a:r>
            <a:endParaRPr lang="en-US" sz="1200" b="0" i="0" u="none" strike="noStrike" kern="1200" dirty="0" smtClean="0">
              <a:solidFill>
                <a:schemeClr val="tx1"/>
              </a:solidFill>
              <a:effectLst/>
              <a:latin typeface="+mn-lt"/>
              <a:ea typeface="+mn-ea"/>
              <a:cs typeface="+mn-cs"/>
            </a:endParaRPr>
          </a:p>
          <a:p>
            <a:pPr fontAlgn="base"/>
            <a:r>
              <a:rPr lang="en-US" sz="1200" b="0" i="0" u="none" strike="noStrike" kern="1200" dirty="0" err="1" smtClean="0">
                <a:solidFill>
                  <a:schemeClr val="tx1"/>
                </a:solidFill>
                <a:effectLst/>
                <a:latin typeface="+mn-lt"/>
                <a:ea typeface="+mn-ea"/>
                <a:cs typeface="+mn-cs"/>
              </a:rPr>
              <a:t>Enkle</a:t>
            </a:r>
            <a:r>
              <a:rPr lang="en-US" sz="1200" b="0" i="0" u="none" strike="noStrike" kern="1200" dirty="0" smtClean="0">
                <a:solidFill>
                  <a:schemeClr val="tx1"/>
                </a:solidFill>
                <a:effectLst/>
                <a:latin typeface="+mn-lt"/>
                <a:ea typeface="+mn-ea"/>
                <a:cs typeface="+mn-cs"/>
              </a:rPr>
              <a:t> i </a:t>
            </a:r>
            <a:r>
              <a:rPr lang="en-US" sz="1200" b="0" i="0" u="none" strike="noStrike" kern="1200" dirty="0" err="1" smtClean="0">
                <a:solidFill>
                  <a:schemeClr val="tx1"/>
                </a:solidFill>
                <a:effectLst/>
                <a:latin typeface="+mn-lt"/>
                <a:ea typeface="+mn-ea"/>
                <a:cs typeface="+mn-cs"/>
              </a:rPr>
              <a:t>bruk</a:t>
            </a:r>
            <a:r>
              <a:rPr lang="en-US" sz="1200" b="0" i="0" u="none" strike="noStrike" kern="1200" dirty="0" smtClean="0">
                <a:solidFill>
                  <a:schemeClr val="tx1"/>
                </a:solidFill>
                <a:effectLst/>
                <a:latin typeface="+mn-lt"/>
                <a:ea typeface="+mn-ea"/>
                <a:cs typeface="+mn-cs"/>
              </a:rPr>
              <a:t>, men </a:t>
            </a:r>
            <a:r>
              <a:rPr lang="en-US" sz="1200" b="0" i="0" u="none" strike="noStrike" kern="1200" dirty="0" err="1" smtClean="0">
                <a:solidFill>
                  <a:schemeClr val="tx1"/>
                </a:solidFill>
                <a:effectLst/>
                <a:latin typeface="+mn-lt"/>
                <a:ea typeface="+mn-ea"/>
                <a:cs typeface="+mn-cs"/>
              </a:rPr>
              <a:t>ofte</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ikkje</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tilstrekkelig</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som</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beslutningsstøtte</a:t>
            </a:r>
            <a:endParaRPr lang="en-US" sz="1200" b="0" i="0" u="none" strike="noStrike" kern="1200" dirty="0" smtClean="0">
              <a:solidFill>
                <a:schemeClr val="tx1"/>
              </a:solidFill>
              <a:effectLst/>
              <a:latin typeface="+mn-lt"/>
              <a:ea typeface="+mn-ea"/>
              <a:cs typeface="+mn-cs"/>
            </a:endParaRPr>
          </a:p>
          <a:p>
            <a:pPr fontAlgn="base"/>
            <a:endParaRPr lang="en-US" sz="1200" b="0" i="0" u="none" strike="noStrike" kern="1200" dirty="0" smtClean="0">
              <a:solidFill>
                <a:schemeClr val="tx1"/>
              </a:solidFill>
              <a:effectLst/>
              <a:latin typeface="+mn-lt"/>
              <a:ea typeface="+mn-ea"/>
              <a:cs typeface="+mn-cs"/>
            </a:endParaRPr>
          </a:p>
          <a:p>
            <a:pPr fontAlgn="base"/>
            <a:r>
              <a:rPr lang="en-US" sz="1200" b="0" i="0" u="none" strike="noStrike" kern="1200" dirty="0" smtClean="0">
                <a:solidFill>
                  <a:schemeClr val="tx1"/>
                </a:solidFill>
                <a:effectLst/>
                <a:latin typeface="+mn-lt"/>
                <a:ea typeface="+mn-ea"/>
                <a:cs typeface="+mn-cs"/>
              </a:rPr>
              <a:t>ECOG	</a:t>
            </a:r>
            <a:r>
              <a:rPr lang="en-US" sz="1200" b="0" i="0" u="none" strike="noStrike" kern="1200" baseline="0" dirty="0" smtClean="0">
                <a:solidFill>
                  <a:schemeClr val="tx1"/>
                </a:solidFill>
                <a:effectLst/>
                <a:latin typeface="+mn-lt"/>
                <a:ea typeface="+mn-ea"/>
                <a:cs typeface="+mn-cs"/>
              </a:rPr>
              <a:t> vs 	</a:t>
            </a:r>
            <a:r>
              <a:rPr lang="en-US" sz="1200" b="0" i="0" u="none" strike="noStrike" kern="1200" baseline="0" dirty="0" err="1" smtClean="0">
                <a:solidFill>
                  <a:schemeClr val="tx1"/>
                </a:solidFill>
                <a:effectLst/>
                <a:latin typeface="+mn-lt"/>
                <a:ea typeface="+mn-ea"/>
                <a:cs typeface="+mn-cs"/>
              </a:rPr>
              <a:t>Karnofsky</a:t>
            </a:r>
            <a:r>
              <a:rPr lang="en-US" sz="1200" b="0" i="0" u="none" strike="noStrike" kern="1200" baseline="0" dirty="0" smtClean="0">
                <a:solidFill>
                  <a:schemeClr val="tx1"/>
                </a:solidFill>
                <a:effectLst/>
                <a:latin typeface="+mn-lt"/>
                <a:ea typeface="+mn-ea"/>
                <a:cs typeface="+mn-cs"/>
              </a:rPr>
              <a:t>;</a:t>
            </a:r>
            <a:br>
              <a:rPr lang="en-US" sz="1200" b="0" i="0" u="none" strike="noStrike" kern="1200" baseline="0" dirty="0" smtClean="0">
                <a:solidFill>
                  <a:schemeClr val="tx1"/>
                </a:solidFill>
                <a:effectLst/>
                <a:latin typeface="+mn-lt"/>
                <a:ea typeface="+mn-ea"/>
                <a:cs typeface="+mn-cs"/>
              </a:rPr>
            </a:br>
            <a:r>
              <a:rPr lang="en-US" sz="1200" b="0" i="0" u="none" strike="noStrike" kern="1200" baseline="0" dirty="0" smtClean="0">
                <a:solidFill>
                  <a:schemeClr val="tx1"/>
                </a:solidFill>
                <a:effectLst/>
                <a:latin typeface="+mn-lt"/>
                <a:ea typeface="+mn-ea"/>
                <a:cs typeface="+mn-cs"/>
              </a:rPr>
              <a:t>0 	- 	90-100</a:t>
            </a:r>
            <a:br>
              <a:rPr lang="en-US" sz="1200" b="0" i="0" u="none" strike="noStrike" kern="1200" baseline="0" dirty="0" smtClean="0">
                <a:solidFill>
                  <a:schemeClr val="tx1"/>
                </a:solidFill>
                <a:effectLst/>
                <a:latin typeface="+mn-lt"/>
                <a:ea typeface="+mn-ea"/>
                <a:cs typeface="+mn-cs"/>
              </a:rPr>
            </a:br>
            <a:r>
              <a:rPr lang="en-US" sz="1200" b="0" i="0" u="none" strike="noStrike" kern="1200" baseline="0" dirty="0" smtClean="0">
                <a:solidFill>
                  <a:schemeClr val="tx1"/>
                </a:solidFill>
                <a:effectLst/>
                <a:latin typeface="+mn-lt"/>
                <a:ea typeface="+mn-ea"/>
                <a:cs typeface="+mn-cs"/>
              </a:rPr>
              <a:t>1	-	70-80</a:t>
            </a:r>
            <a:br>
              <a:rPr lang="en-US" sz="1200" b="0" i="0" u="none" strike="noStrike" kern="1200" baseline="0" dirty="0" smtClean="0">
                <a:solidFill>
                  <a:schemeClr val="tx1"/>
                </a:solidFill>
                <a:effectLst/>
                <a:latin typeface="+mn-lt"/>
                <a:ea typeface="+mn-ea"/>
                <a:cs typeface="+mn-cs"/>
              </a:rPr>
            </a:br>
            <a:r>
              <a:rPr lang="en-US" sz="1200" b="0" i="0" u="none" strike="noStrike" kern="1200" baseline="0" dirty="0" smtClean="0">
                <a:solidFill>
                  <a:schemeClr val="tx1"/>
                </a:solidFill>
                <a:effectLst/>
                <a:latin typeface="+mn-lt"/>
                <a:ea typeface="+mn-ea"/>
                <a:cs typeface="+mn-cs"/>
              </a:rPr>
              <a:t>2	-	50-60	</a:t>
            </a:r>
          </a:p>
          <a:p>
            <a:pPr fontAlgn="base"/>
            <a:r>
              <a:rPr lang="en-US" sz="1200" b="0" i="0" u="none" strike="noStrike" kern="1200" baseline="0" dirty="0" smtClean="0">
                <a:solidFill>
                  <a:schemeClr val="tx1"/>
                </a:solidFill>
                <a:effectLst/>
                <a:latin typeface="+mn-lt"/>
                <a:ea typeface="+mn-ea"/>
                <a:cs typeface="+mn-cs"/>
              </a:rPr>
              <a:t>3	-	30-40</a:t>
            </a:r>
            <a:br>
              <a:rPr lang="en-US" sz="1200" b="0" i="0" u="none" strike="noStrike" kern="1200" baseline="0" dirty="0" smtClean="0">
                <a:solidFill>
                  <a:schemeClr val="tx1"/>
                </a:solidFill>
                <a:effectLst/>
                <a:latin typeface="+mn-lt"/>
                <a:ea typeface="+mn-ea"/>
                <a:cs typeface="+mn-cs"/>
              </a:rPr>
            </a:br>
            <a:r>
              <a:rPr lang="en-US" sz="1200" b="0" i="0" u="none" strike="noStrike" kern="1200" baseline="0" dirty="0" smtClean="0">
                <a:solidFill>
                  <a:schemeClr val="tx1"/>
                </a:solidFill>
                <a:effectLst/>
                <a:latin typeface="+mn-lt"/>
                <a:ea typeface="+mn-ea"/>
                <a:cs typeface="+mn-cs"/>
              </a:rPr>
              <a:t>4	-	10-20	</a:t>
            </a:r>
          </a:p>
          <a:p>
            <a:pPr fontAlgn="base"/>
            <a:r>
              <a:rPr lang="en-US" sz="1200" b="0" i="0" u="none" strike="noStrike" kern="1200" dirty="0" smtClean="0">
                <a:solidFill>
                  <a:schemeClr val="tx1"/>
                </a:solidFill>
                <a:effectLst/>
                <a:latin typeface="+mn-lt"/>
                <a:ea typeface="+mn-ea"/>
                <a:cs typeface="+mn-cs"/>
              </a:rPr>
              <a:t>5	-	0</a:t>
            </a:r>
          </a:p>
          <a:p>
            <a:pPr fontAlgn="base"/>
            <a:endParaRPr lang="en-US" sz="1200" b="0" i="0" u="none" strike="noStrike" kern="1200" dirty="0" smtClean="0">
              <a:solidFill>
                <a:schemeClr val="tx1"/>
              </a:solidFill>
              <a:effectLst/>
              <a:latin typeface="+mn-lt"/>
              <a:ea typeface="+mn-ea"/>
              <a:cs typeface="+mn-cs"/>
            </a:endParaRPr>
          </a:p>
          <a:p>
            <a:pPr fontAlgn="base"/>
            <a:r>
              <a:rPr lang="en-US" sz="1200" b="0" i="0" u="none" strike="noStrike" kern="1200" dirty="0" smtClean="0">
                <a:solidFill>
                  <a:schemeClr val="tx1"/>
                </a:solidFill>
                <a:effectLst/>
                <a:latin typeface="+mn-lt"/>
                <a:ea typeface="+mn-ea"/>
                <a:cs typeface="+mn-cs"/>
              </a:rPr>
              <a:t>In current clinical trials most often patients with ECOG PS 0-1 are included, while patients with PS 2 or worse are usually excluded. </a:t>
            </a:r>
            <a:br>
              <a:rPr lang="en-US" sz="1200" b="0" i="0" u="none" strike="noStrike" kern="1200" dirty="0" smtClean="0">
                <a:solidFill>
                  <a:schemeClr val="tx1"/>
                </a:solidFill>
                <a:effectLst/>
                <a:latin typeface="+mn-lt"/>
                <a:ea typeface="+mn-ea"/>
                <a:cs typeface="+mn-cs"/>
              </a:rPr>
            </a:br>
            <a:r>
              <a:rPr lang="en-US" sz="1200" b="0" i="0" u="none" strike="noStrike" kern="1200" dirty="0" smtClean="0">
                <a:solidFill>
                  <a:schemeClr val="tx1"/>
                </a:solidFill>
                <a:effectLst/>
                <a:latin typeface="+mn-lt"/>
                <a:ea typeface="+mn-ea"/>
                <a:cs typeface="+mn-cs"/>
              </a:rPr>
              <a:t>In 1986 an ECOG trial of four different platinum combinations in NSCLC patients demonstrated impaired outcome for PS 2 patients compared to those with PS 0-1. PS 2 patients had a 10 percent incidence of treatment related deaths, which was substantially higher than the incidence in PS 0-1 patients. Consequently PS 2 patients were excluded from subsequent ECOG NSCLC trials.</a:t>
            </a:r>
          </a:p>
          <a:p>
            <a:pPr fontAlgn="base"/>
            <a:r>
              <a:rPr lang="en-US" sz="1200" b="0" i="0" u="none" strike="noStrike" kern="1200" dirty="0" smtClean="0">
                <a:solidFill>
                  <a:schemeClr val="tx1"/>
                </a:solidFill>
                <a:effectLst/>
                <a:latin typeface="+mn-lt"/>
                <a:ea typeface="+mn-ea"/>
                <a:cs typeface="+mn-cs"/>
              </a:rPr>
              <a:t>This practice has extended to trials including other cancer diagnoses and often patients with PS 2 are excluded from the trials or they constitute a low proportion of the investigated patients</a:t>
            </a:r>
          </a:p>
          <a:p>
            <a:pPr fontAlgn="base"/>
            <a:endParaRPr lang="en-US" sz="1200" b="0" i="0" u="none" strike="noStrike" kern="1200" dirty="0" smtClean="0">
              <a:solidFill>
                <a:schemeClr val="tx1"/>
              </a:solidFill>
              <a:effectLst/>
              <a:latin typeface="+mn-lt"/>
              <a:ea typeface="+mn-ea"/>
              <a:cs typeface="+mn-cs"/>
            </a:endParaRPr>
          </a:p>
          <a:p>
            <a:pPr fontAlgn="base"/>
            <a:r>
              <a:rPr lang="en-US" sz="1200" b="0" i="0" u="none" strike="noStrike" kern="1200" dirty="0" smtClean="0">
                <a:solidFill>
                  <a:schemeClr val="tx1"/>
                </a:solidFill>
                <a:effectLst/>
                <a:latin typeface="+mn-lt"/>
                <a:ea typeface="+mn-ea"/>
                <a:cs typeface="+mn-cs"/>
              </a:rPr>
              <a:t>using PS to assess whether a patient will benefit from treatment has proven to be quite complicated.</a:t>
            </a:r>
            <a:br>
              <a:rPr lang="en-US" sz="1200" b="0" i="0" u="none" strike="noStrike" kern="1200" dirty="0" smtClean="0">
                <a:solidFill>
                  <a:schemeClr val="tx1"/>
                </a:solidFill>
                <a:effectLst/>
                <a:latin typeface="+mn-lt"/>
                <a:ea typeface="+mn-ea"/>
                <a:cs typeface="+mn-cs"/>
              </a:rPr>
            </a:br>
            <a:r>
              <a:rPr lang="en-US" sz="1200" b="0" i="0" u="none" strike="noStrike" kern="1200" dirty="0" smtClean="0">
                <a:solidFill>
                  <a:schemeClr val="tx1"/>
                </a:solidFill>
                <a:effectLst/>
                <a:latin typeface="+mn-lt"/>
                <a:ea typeface="+mn-ea"/>
                <a:cs typeface="+mn-cs"/>
              </a:rPr>
              <a:t>fair to say that a worse PS is characterized by lower response rates to chemotherapy, shorter time to treatment failure and shorter progression free and overall survival. Despite this, there is evidence that oncological treatment of PS 2 patients can be of benefit when it comes to relieving symptoms and prolonging life</a:t>
            </a:r>
            <a:br>
              <a:rPr lang="en-US" sz="1200" b="0" i="0" u="none" strike="noStrike" kern="1200" dirty="0" smtClean="0">
                <a:solidFill>
                  <a:schemeClr val="tx1"/>
                </a:solidFill>
                <a:effectLst/>
                <a:latin typeface="+mn-lt"/>
                <a:ea typeface="+mn-ea"/>
                <a:cs typeface="+mn-cs"/>
              </a:rPr>
            </a:br>
            <a:r>
              <a:rPr lang="en-US" sz="1200" b="0" i="0" u="none" strike="noStrike" kern="1200" dirty="0" smtClean="0">
                <a:solidFill>
                  <a:schemeClr val="tx1"/>
                </a:solidFill>
                <a:effectLst/>
                <a:latin typeface="+mn-lt"/>
                <a:ea typeface="+mn-ea"/>
                <a:cs typeface="+mn-cs"/>
              </a:rPr>
              <a:t>A PS 2 may be due to symptoms related to tumor burden (e.g. fatigue, pain, weight loss) but there can also be symptoms related to concomitant disease (e.g. cardiovascular disease, diabetes, osteoarthritis) or age related functional decline</a:t>
            </a:r>
          </a:p>
          <a:p>
            <a:pPr fontAlgn="base"/>
            <a:endParaRPr lang="en-US" sz="1200" b="0" i="0" u="none" strike="noStrike" kern="1200" dirty="0" smtClean="0">
              <a:solidFill>
                <a:schemeClr val="tx1"/>
              </a:solidFill>
              <a:effectLst/>
              <a:latin typeface="+mn-lt"/>
              <a:ea typeface="+mn-ea"/>
              <a:cs typeface="+mn-cs"/>
            </a:endParaRPr>
          </a:p>
          <a:p>
            <a:pPr fontAlgn="base"/>
            <a:r>
              <a:rPr lang="en-US" sz="1200" b="0" i="0" u="none" strike="noStrike" kern="1200" dirty="0" smtClean="0">
                <a:solidFill>
                  <a:schemeClr val="tx1"/>
                </a:solidFill>
                <a:effectLst/>
                <a:latin typeface="+mn-lt"/>
                <a:ea typeface="+mn-ea"/>
                <a:cs typeface="+mn-cs"/>
              </a:rPr>
              <a:t>it might benefit clinical practice to involve patients in PS assessment. This notion is also supported by a Canadian study on general oncology and palliative care patients.</a:t>
            </a:r>
            <a:r>
              <a:rPr lang="en-US" sz="1200" b="0" i="0" u="none" strike="noStrike" kern="1200" baseline="30000" dirty="0" smtClean="0">
                <a:solidFill>
                  <a:schemeClr val="tx1"/>
                </a:solidFill>
                <a:effectLst/>
                <a:latin typeface="+mn-lt"/>
                <a:ea typeface="+mn-ea"/>
                <a:cs typeface="+mn-cs"/>
              </a:rPr>
              <a:t>20</a:t>
            </a:r>
          </a:p>
          <a:p>
            <a:pPr fontAlgn="base"/>
            <a:endParaRPr lang="en-US" sz="1200" b="0" i="0" u="none" strike="noStrike" kern="1200" baseline="30000" dirty="0" smtClean="0">
              <a:solidFill>
                <a:schemeClr val="tx1"/>
              </a:solidFill>
              <a:effectLst/>
              <a:latin typeface="+mn-lt"/>
              <a:ea typeface="+mn-ea"/>
              <a:cs typeface="+mn-cs"/>
            </a:endParaRPr>
          </a:p>
          <a:p>
            <a:pPr fontAlgn="base"/>
            <a:endParaRPr lang="en-US" sz="1200" b="0" i="0" u="none" strike="noStrike"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20</a:t>
            </a:fld>
            <a:endParaRPr lang="nb-NO"/>
          </a:p>
        </p:txBody>
      </p:sp>
    </p:spTree>
    <p:extLst>
      <p:ext uri="{BB962C8B-B14F-4D97-AF65-F5344CB8AC3E}">
        <p14:creationId xmlns="" xmlns:p14="http://schemas.microsoft.com/office/powerpoint/2010/main" val="3350371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u="none" strike="noStrike" kern="1200" dirty="0" err="1" smtClean="0">
                <a:solidFill>
                  <a:schemeClr val="tx1"/>
                </a:solidFill>
                <a:latin typeface="+mn-lt"/>
                <a:ea typeface="+mn-ea"/>
                <a:cs typeface="+mn-cs"/>
              </a:rPr>
              <a:t>Ei</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oversikt</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frå</a:t>
            </a:r>
            <a:r>
              <a:rPr lang="en-US" sz="1200" b="0" i="0" u="none" strike="noStrike" kern="1200" dirty="0" smtClean="0">
                <a:solidFill>
                  <a:schemeClr val="tx1"/>
                </a:solidFill>
                <a:latin typeface="+mn-lt"/>
                <a:ea typeface="+mn-ea"/>
                <a:cs typeface="+mn-cs"/>
              </a:rPr>
              <a:t> 2015 </a:t>
            </a:r>
            <a:r>
              <a:rPr lang="en-US" sz="1200" b="0" i="0" u="none" strike="noStrike" kern="1200" dirty="0" err="1" smtClean="0">
                <a:solidFill>
                  <a:schemeClr val="tx1"/>
                </a:solidFill>
                <a:latin typeface="+mn-lt"/>
                <a:ea typeface="+mn-ea"/>
                <a:cs typeface="+mn-cs"/>
              </a:rPr>
              <a:t>identifiserte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a:t>
            </a:r>
            <a:r>
              <a:rPr lang="en-US" sz="1200" b="0" i="0" u="none" strike="noStrike" kern="1200" dirty="0" err="1" smtClean="0">
                <a:solidFill>
                  <a:schemeClr val="tx1"/>
                </a:solidFill>
                <a:latin typeface="+mn-lt"/>
                <a:ea typeface="+mn-ea"/>
                <a:cs typeface="+mn-cs"/>
              </a:rPr>
              <a:t>inst</a:t>
            </a:r>
            <a:r>
              <a:rPr lang="en-US" sz="1200" b="0" i="0" u="none" strike="noStrike" kern="1200" dirty="0" smtClean="0">
                <a:solidFill>
                  <a:schemeClr val="tx1"/>
                </a:solidFill>
                <a:latin typeface="+mn-lt"/>
                <a:ea typeface="+mn-ea"/>
                <a:cs typeface="+mn-cs"/>
              </a:rPr>
              <a:t> 17 screening-</a:t>
            </a:r>
            <a:r>
              <a:rPr lang="en-US" sz="1200" b="0" i="0" u="none" strike="noStrike" kern="1200" dirty="0" err="1" smtClean="0">
                <a:solidFill>
                  <a:schemeClr val="tx1"/>
                </a:solidFill>
                <a:latin typeface="+mn-lt"/>
                <a:ea typeface="+mn-ea"/>
                <a:cs typeface="+mn-cs"/>
              </a:rPr>
              <a:t>verktøy</a:t>
            </a:r>
            <a:r>
              <a:rPr lang="en-US" sz="1200" b="0" i="0" u="none" strike="noStrike" kern="120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aCGA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og</a:t>
            </a:r>
            <a:r>
              <a:rPr lang="en-US" sz="1200" b="0" i="0" u="none" strike="noStrike" kern="1200" baseline="0" dirty="0" smtClean="0">
                <a:solidFill>
                  <a:schemeClr val="tx1"/>
                </a:solidFill>
                <a:latin typeface="+mn-lt"/>
                <a:ea typeface="+mn-ea"/>
                <a:cs typeface="+mn-cs"/>
              </a:rPr>
              <a:t> G8 </a:t>
            </a:r>
            <a:r>
              <a:rPr lang="en-US" sz="1200" b="0" i="0" u="none" strike="noStrike" kern="1200" baseline="0" dirty="0" err="1" smtClean="0">
                <a:solidFill>
                  <a:schemeClr val="tx1"/>
                </a:solidFill>
                <a:latin typeface="+mn-lt"/>
                <a:ea typeface="+mn-ea"/>
                <a:cs typeface="+mn-cs"/>
              </a:rPr>
              <a:t>spesielt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utvikla</a:t>
            </a:r>
            <a:r>
              <a:rPr lang="en-US" sz="1200" b="0" i="0" u="none" strike="noStrike" kern="1200" baseline="0" dirty="0" smtClean="0">
                <a:solidFill>
                  <a:schemeClr val="tx1"/>
                </a:solidFill>
                <a:latin typeface="+mn-lt"/>
                <a:ea typeface="+mn-ea"/>
                <a:cs typeface="+mn-cs"/>
              </a:rPr>
              <a:t> for </a:t>
            </a:r>
            <a:r>
              <a:rPr lang="en-US" sz="1200" b="0" i="0" u="none" strike="noStrike" kern="1200" baseline="0" dirty="0" err="1" smtClean="0">
                <a:solidFill>
                  <a:schemeClr val="tx1"/>
                </a:solidFill>
                <a:latin typeface="+mn-lt"/>
                <a:ea typeface="+mn-ea"/>
                <a:cs typeface="+mn-cs"/>
              </a:rPr>
              <a:t>eldre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kreftpasienter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mest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brukt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studier; G8 </a:t>
            </a:r>
            <a:r>
              <a:rPr lang="en-US" sz="1200" b="0" i="0" u="none" strike="noStrike" kern="1200" baseline="0" dirty="0" err="1" smtClean="0">
                <a:solidFill>
                  <a:schemeClr val="tx1"/>
                </a:solidFill>
                <a:latin typeface="+mn-lt"/>
                <a:ea typeface="+mn-ea"/>
                <a:cs typeface="+mn-cs"/>
              </a:rPr>
              <a:t>og</a:t>
            </a:r>
            <a:r>
              <a:rPr lang="en-US" sz="1200" b="0" i="0" u="none" strike="noStrike" kern="1200" baseline="0" dirty="0" smtClean="0">
                <a:solidFill>
                  <a:schemeClr val="tx1"/>
                </a:solidFill>
                <a:latin typeface="+mn-lt"/>
                <a:ea typeface="+mn-ea"/>
                <a:cs typeface="+mn-cs"/>
              </a:rPr>
              <a:t> VES-13.</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Hovudformålet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er</a:t>
            </a:r>
            <a:r>
              <a:rPr lang="en-US" sz="1200" b="0" i="0" u="none" strike="noStrike" kern="1200" baseline="0" dirty="0" smtClean="0">
                <a:solidFill>
                  <a:schemeClr val="tx1"/>
                </a:solidFill>
                <a:latin typeface="+mn-lt"/>
                <a:ea typeface="+mn-ea"/>
                <a:cs typeface="+mn-cs"/>
              </a:rPr>
              <a:t> å </a:t>
            </a:r>
            <a:r>
              <a:rPr lang="en-US" sz="1200" b="0" i="0" u="none" strike="noStrike" kern="1200" baseline="0" dirty="0" err="1" smtClean="0">
                <a:solidFill>
                  <a:schemeClr val="tx1"/>
                </a:solidFill>
                <a:latin typeface="+mn-lt"/>
                <a:ea typeface="+mn-ea"/>
                <a:cs typeface="+mn-cs"/>
              </a:rPr>
              <a:t>fange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opp</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skrøpelege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pasienter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som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kan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dra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nytte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av</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breiare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geriatrisk</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vurdering</a:t>
            </a:r>
            <a:r>
              <a:rPr lang="en-US" sz="1200" b="0" i="0" u="none" strike="noStrike" kern="1200" baseline="0" dirty="0" smtClean="0">
                <a:solidFill>
                  <a:schemeClr val="tx1"/>
                </a:solidFill>
                <a:latin typeface="+mn-lt"/>
                <a:ea typeface="+mn-ea"/>
                <a:cs typeface="+mn-cs"/>
              </a:rPr>
              <a:t>, men </a:t>
            </a:r>
            <a:r>
              <a:rPr lang="en-US" sz="1200" b="0" i="0" u="none" strike="noStrike" kern="1200" baseline="0" dirty="0" err="1" smtClean="0">
                <a:solidFill>
                  <a:schemeClr val="tx1"/>
                </a:solidFill>
                <a:latin typeface="+mn-lt"/>
                <a:ea typeface="+mn-ea"/>
                <a:cs typeface="+mn-cs"/>
              </a:rPr>
              <a:t>ein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har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også</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vist</a:t>
            </a:r>
            <a:r>
              <a:rPr lang="en-US" sz="1200" b="0" i="0" u="none" strike="noStrike" kern="1200" baseline="0" dirty="0" smtClean="0">
                <a:solidFill>
                  <a:schemeClr val="tx1"/>
                </a:solidFill>
                <a:latin typeface="+mn-lt"/>
                <a:ea typeface="+mn-ea"/>
                <a:cs typeface="+mn-cs"/>
              </a:rPr>
              <a:t> at </a:t>
            </a:r>
            <a:r>
              <a:rPr lang="en-US" sz="1200" b="0" i="0" u="none" strike="noStrike" kern="1200" baseline="0" dirty="0" err="1" smtClean="0">
                <a:solidFill>
                  <a:schemeClr val="tx1"/>
                </a:solidFill>
                <a:latin typeface="+mn-lt"/>
                <a:ea typeface="+mn-ea"/>
                <a:cs typeface="+mn-cs"/>
              </a:rPr>
              <a:t>verktøya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til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viss</a:t>
            </a:r>
            <a:r>
              <a:rPr lang="en-US" sz="1200" b="0" i="0" u="none" strike="noStrike" kern="1200" baseline="0" dirty="0" smtClean="0">
                <a:solidFill>
                  <a:schemeClr val="tx1"/>
                </a:solidFill>
                <a:latin typeface="+mn-lt"/>
                <a:ea typeface="+mn-ea"/>
                <a:cs typeface="+mn-cs"/>
              </a:rPr>
              <a:t> grad </a:t>
            </a:r>
            <a:r>
              <a:rPr lang="en-US" sz="1200" b="0" i="0" u="none" strike="noStrike" kern="1200" baseline="0" dirty="0" err="1" smtClean="0">
                <a:solidFill>
                  <a:schemeClr val="tx1"/>
                </a:solidFill>
                <a:latin typeface="+mn-lt"/>
                <a:ea typeface="+mn-ea"/>
                <a:cs typeface="+mn-cs"/>
              </a:rPr>
              <a:t>kan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predikere</a:t>
            </a:r>
            <a:r>
              <a:rPr lang="en-US" sz="1200" b="0" i="0" u="none" strike="noStrike" kern="1200" baseline="0" dirty="0" smtClean="0">
                <a:solidFill>
                  <a:schemeClr val="tx1"/>
                </a:solidFill>
                <a:latin typeface="+mn-lt"/>
                <a:ea typeface="+mn-ea"/>
                <a:cs typeface="+mn-cs"/>
              </a:rPr>
              <a:t> (negative) </a:t>
            </a:r>
            <a:r>
              <a:rPr lang="en-US" sz="1200" b="0" i="0" u="none" strike="noStrike" kern="1200" baseline="0" dirty="0" err="1" smtClean="0">
                <a:solidFill>
                  <a:schemeClr val="tx1"/>
                </a:solidFill>
                <a:latin typeface="+mn-lt"/>
                <a:ea typeface="+mn-ea"/>
                <a:cs typeface="+mn-cs"/>
              </a:rPr>
              <a:t>utfall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av</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kreftbehandling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totaloverlevelse</a:t>
            </a:r>
            <a:r>
              <a:rPr lang="en-US" sz="1200" b="0" i="0" u="none" strike="noStrike" kern="1200" baseline="0" dirty="0" smtClean="0">
                <a:solidFill>
                  <a:schemeClr val="tx1"/>
                </a:solidFill>
                <a:latin typeface="+mn-lt"/>
                <a:ea typeface="+mn-ea"/>
                <a:cs typeface="+mn-cs"/>
              </a:rPr>
              <a:t>.</a:t>
            </a:r>
          </a:p>
          <a:p>
            <a:endParaRPr lang="en-US" sz="1200" b="0" i="0" u="none" strike="noStrike" kern="1200" dirty="0" smtClean="0">
              <a:solidFill>
                <a:schemeClr val="tx1"/>
              </a:solidFill>
              <a:latin typeface="+mn-lt"/>
              <a:ea typeface="+mn-ea"/>
              <a:cs typeface="+mn-cs"/>
            </a:endParaRPr>
          </a:p>
          <a:p>
            <a:r>
              <a:rPr lang="en-US" sz="1200" b="1" i="0" u="none" strike="noStrike" kern="1200" dirty="0" smtClean="0">
                <a:solidFill>
                  <a:schemeClr val="tx1"/>
                </a:solidFill>
                <a:latin typeface="+mn-lt"/>
                <a:ea typeface="+mn-ea"/>
                <a:cs typeface="+mn-cs"/>
              </a:rPr>
              <a:t>Frailty screening methods for predicting outcome of a comprehensive geriatric assessment in elderly patients with cancer: a systematic review. Lancet oncology </a:t>
            </a:r>
            <a:r>
              <a:rPr lang="pt-BR" sz="1200" b="0" i="0" u="none" strike="noStrike" kern="1200" dirty="0" smtClean="0">
                <a:solidFill>
                  <a:schemeClr val="tx1"/>
                </a:solidFill>
                <a:latin typeface="+mn-lt"/>
                <a:ea typeface="+mn-ea"/>
                <a:cs typeface="+mn-cs"/>
              </a:rPr>
              <a:t>2012 Oct;13(10):e437-44. doi: 10.1016/S1470-2045(12)70259-0.</a:t>
            </a:r>
            <a:endParaRPr lang="nn-NO" sz="1200" b="0" i="0" u="none" strike="noStrike" kern="1200" dirty="0" smtClean="0">
              <a:solidFill>
                <a:schemeClr val="tx1"/>
              </a:solidFill>
              <a:latin typeface="+mn-lt"/>
              <a:ea typeface="+mn-ea"/>
              <a:cs typeface="+mn-cs"/>
            </a:endParaRPr>
          </a:p>
          <a:p>
            <a:r>
              <a:rPr lang="nn-NO" sz="1200" b="0" i="0" u="none" strike="noStrike" kern="1200" dirty="0" err="1" smtClean="0">
                <a:solidFill>
                  <a:schemeClr val="tx1"/>
                </a:solidFill>
                <a:latin typeface="+mn-lt"/>
                <a:ea typeface="+mn-ea"/>
                <a:cs typeface="+mn-cs"/>
              </a:rPr>
              <a:t>Vulnerable</a:t>
            </a:r>
            <a:r>
              <a:rPr lang="nn-NO" sz="1200" b="0" i="0" u="none" strike="noStrike" kern="1200" dirty="0" smtClean="0">
                <a:solidFill>
                  <a:schemeClr val="tx1"/>
                </a:solidFill>
                <a:latin typeface="+mn-lt"/>
                <a:ea typeface="+mn-ea"/>
                <a:cs typeface="+mn-cs"/>
              </a:rPr>
              <a:t> </a:t>
            </a:r>
            <a:r>
              <a:rPr lang="nn-NO" sz="1200" b="0" i="0" u="none" strike="noStrike" kern="1200" dirty="0" err="1" smtClean="0">
                <a:solidFill>
                  <a:schemeClr val="tx1"/>
                </a:solidFill>
                <a:latin typeface="+mn-lt"/>
                <a:ea typeface="+mn-ea"/>
                <a:cs typeface="+mn-cs"/>
              </a:rPr>
              <a:t>Elderly</a:t>
            </a:r>
            <a:r>
              <a:rPr lang="nn-NO" sz="1200" b="0" i="0" u="none" strike="noStrike" kern="1200" dirty="0" smtClean="0">
                <a:solidFill>
                  <a:schemeClr val="tx1"/>
                </a:solidFill>
                <a:latin typeface="+mn-lt"/>
                <a:ea typeface="+mn-ea"/>
                <a:cs typeface="+mn-cs"/>
              </a:rPr>
              <a:t> </a:t>
            </a:r>
            <a:r>
              <a:rPr lang="nn-NO" sz="1200" b="0" i="0" u="none" strike="noStrike" kern="1200" dirty="0" err="1" smtClean="0">
                <a:solidFill>
                  <a:schemeClr val="tx1"/>
                </a:solidFill>
                <a:latin typeface="+mn-lt"/>
                <a:ea typeface="+mn-ea"/>
                <a:cs typeface="+mn-cs"/>
              </a:rPr>
              <a:t>Survey</a:t>
            </a:r>
            <a:r>
              <a:rPr lang="nn-NO" sz="1200" b="0" i="0" u="none" strike="noStrike" kern="1200" dirty="0" smtClean="0">
                <a:solidFill>
                  <a:schemeClr val="tx1"/>
                </a:solidFill>
                <a:latin typeface="+mn-lt"/>
                <a:ea typeface="+mn-ea"/>
                <a:cs typeface="+mn-cs"/>
              </a:rPr>
              <a:t> (VES-13; Se</a:t>
            </a:r>
            <a:r>
              <a:rPr lang="nn-NO" sz="1200" b="0" i="0" u="none" strike="noStrike" kern="1200" baseline="0" dirty="0" smtClean="0">
                <a:solidFill>
                  <a:schemeClr val="tx1"/>
                </a:solidFill>
                <a:latin typeface="+mn-lt"/>
                <a:ea typeface="+mn-ea"/>
                <a:cs typeface="+mn-cs"/>
              </a:rPr>
              <a:t> 68 %, </a:t>
            </a:r>
            <a:r>
              <a:rPr lang="nn-NO" sz="1200" b="0" i="0" u="none" strike="noStrike" kern="1200" baseline="0" dirty="0" err="1" smtClean="0">
                <a:solidFill>
                  <a:schemeClr val="tx1"/>
                </a:solidFill>
                <a:latin typeface="+mn-lt"/>
                <a:ea typeface="+mn-ea"/>
                <a:cs typeface="+mn-cs"/>
              </a:rPr>
              <a:t>Sp</a:t>
            </a:r>
            <a:r>
              <a:rPr lang="nn-NO" sz="1200" b="0" i="0" u="none" strike="noStrike" kern="1200" baseline="0" dirty="0" smtClean="0">
                <a:solidFill>
                  <a:schemeClr val="tx1"/>
                </a:solidFill>
                <a:latin typeface="+mn-lt"/>
                <a:ea typeface="+mn-ea"/>
                <a:cs typeface="+mn-cs"/>
              </a:rPr>
              <a:t> 78%</a:t>
            </a:r>
            <a:r>
              <a:rPr lang="nn-NO" sz="1200" b="0" i="0" u="none" strike="noStrike" kern="1200" dirty="0" smtClean="0">
                <a:solidFill>
                  <a:schemeClr val="tx1"/>
                </a:solidFill>
                <a:latin typeface="+mn-lt"/>
                <a:ea typeface="+mn-ea"/>
                <a:cs typeface="+mn-cs"/>
              </a:rPr>
              <a:t>), </a:t>
            </a:r>
            <a:r>
              <a:rPr lang="nn-NO" sz="1200" b="0" i="0" u="none" strike="noStrike" kern="1200" dirty="0" err="1" smtClean="0">
                <a:solidFill>
                  <a:schemeClr val="tx1"/>
                </a:solidFill>
                <a:latin typeface="+mn-lt"/>
                <a:ea typeface="+mn-ea"/>
                <a:cs typeface="+mn-cs"/>
              </a:rPr>
              <a:t>Triage</a:t>
            </a:r>
            <a:r>
              <a:rPr lang="nn-NO" sz="1200" b="0" i="0" u="none" strike="noStrike" kern="1200" dirty="0" smtClean="0">
                <a:solidFill>
                  <a:schemeClr val="tx1"/>
                </a:solidFill>
                <a:latin typeface="+mn-lt"/>
                <a:ea typeface="+mn-ea"/>
                <a:cs typeface="+mn-cs"/>
              </a:rPr>
              <a:t> Risk </a:t>
            </a:r>
            <a:r>
              <a:rPr lang="nn-NO" sz="1200" b="0" i="0" u="none" strike="noStrike" kern="1200" dirty="0" err="1" smtClean="0">
                <a:solidFill>
                  <a:schemeClr val="tx1"/>
                </a:solidFill>
                <a:latin typeface="+mn-lt"/>
                <a:ea typeface="+mn-ea"/>
                <a:cs typeface="+mn-cs"/>
              </a:rPr>
              <a:t>Screening</a:t>
            </a:r>
            <a:r>
              <a:rPr lang="nn-NO" sz="1200" b="0" i="0" u="none" strike="noStrike" kern="1200" dirty="0" smtClean="0">
                <a:solidFill>
                  <a:schemeClr val="tx1"/>
                </a:solidFill>
                <a:latin typeface="+mn-lt"/>
                <a:ea typeface="+mn-ea"/>
                <a:cs typeface="+mn-cs"/>
              </a:rPr>
              <a:t> </a:t>
            </a:r>
            <a:r>
              <a:rPr lang="nn-NO" sz="1200" b="0" i="0" u="none" strike="noStrike" kern="1200" dirty="0" err="1" smtClean="0">
                <a:solidFill>
                  <a:schemeClr val="tx1"/>
                </a:solidFill>
                <a:latin typeface="+mn-lt"/>
                <a:ea typeface="+mn-ea"/>
                <a:cs typeface="+mn-cs"/>
              </a:rPr>
              <a:t>Tool</a:t>
            </a:r>
            <a:r>
              <a:rPr lang="nn-NO" sz="1200" b="0" i="0" u="none" strike="noStrike" kern="1200" dirty="0" smtClean="0">
                <a:solidFill>
                  <a:schemeClr val="tx1"/>
                </a:solidFill>
                <a:latin typeface="+mn-lt"/>
                <a:ea typeface="+mn-ea"/>
                <a:cs typeface="+mn-cs"/>
              </a:rPr>
              <a:t> (TRST; Se 92 % og </a:t>
            </a:r>
            <a:r>
              <a:rPr lang="nn-NO" sz="1200" b="0" i="0" u="none" strike="noStrike" kern="1200" dirty="0" err="1" smtClean="0">
                <a:solidFill>
                  <a:schemeClr val="tx1"/>
                </a:solidFill>
                <a:latin typeface="+mn-lt"/>
                <a:ea typeface="+mn-ea"/>
                <a:cs typeface="+mn-cs"/>
              </a:rPr>
              <a:t>Sp</a:t>
            </a:r>
            <a:r>
              <a:rPr lang="nn-NO" sz="1200" b="0" i="0" u="none" strike="noStrike" kern="1200" dirty="0" smtClean="0">
                <a:solidFill>
                  <a:schemeClr val="tx1"/>
                </a:solidFill>
                <a:latin typeface="+mn-lt"/>
                <a:ea typeface="+mn-ea"/>
                <a:cs typeface="+mn-cs"/>
              </a:rPr>
              <a:t> 47%), </a:t>
            </a:r>
            <a:r>
              <a:rPr lang="nn-NO" sz="1200" b="0" i="0" u="none" strike="noStrike" kern="1200" dirty="0" err="1" smtClean="0">
                <a:solidFill>
                  <a:schemeClr val="tx1"/>
                </a:solidFill>
                <a:latin typeface="+mn-lt"/>
                <a:ea typeface="+mn-ea"/>
                <a:cs typeface="+mn-cs"/>
              </a:rPr>
              <a:t>Geriatric</a:t>
            </a:r>
            <a:r>
              <a:rPr lang="nn-NO" sz="1200" b="0" i="0" u="none" strike="noStrike" kern="1200" dirty="0" smtClean="0">
                <a:solidFill>
                  <a:schemeClr val="tx1"/>
                </a:solidFill>
                <a:latin typeface="+mn-lt"/>
                <a:ea typeface="+mn-ea"/>
                <a:cs typeface="+mn-cs"/>
              </a:rPr>
              <a:t> 8 (G8; Se 87 % og </a:t>
            </a:r>
            <a:r>
              <a:rPr lang="nn-NO" sz="1200" b="0" i="0" u="none" strike="noStrike" kern="1200" dirty="0" err="1" smtClean="0">
                <a:solidFill>
                  <a:schemeClr val="tx1"/>
                </a:solidFill>
                <a:latin typeface="+mn-lt"/>
                <a:ea typeface="+mn-ea"/>
                <a:cs typeface="+mn-cs"/>
              </a:rPr>
              <a:t>Sp</a:t>
            </a:r>
            <a:r>
              <a:rPr lang="nn-NO" sz="1200" b="0" i="0" u="none" strike="noStrike" kern="1200" dirty="0" smtClean="0">
                <a:solidFill>
                  <a:schemeClr val="tx1"/>
                </a:solidFill>
                <a:latin typeface="+mn-lt"/>
                <a:ea typeface="+mn-ea"/>
                <a:cs typeface="+mn-cs"/>
              </a:rPr>
              <a:t> 61%), Groningen </a:t>
            </a:r>
            <a:r>
              <a:rPr lang="nn-NO" sz="1200" b="0" i="0" u="none" strike="noStrike" kern="1200" dirty="0" err="1" smtClean="0">
                <a:solidFill>
                  <a:schemeClr val="tx1"/>
                </a:solidFill>
                <a:latin typeface="+mn-lt"/>
                <a:ea typeface="+mn-ea"/>
                <a:cs typeface="+mn-cs"/>
              </a:rPr>
              <a:t>Frailty</a:t>
            </a:r>
            <a:r>
              <a:rPr lang="nn-NO" sz="1200" b="0" i="0" u="none" strike="noStrike" kern="1200" dirty="0" smtClean="0">
                <a:solidFill>
                  <a:schemeClr val="tx1"/>
                </a:solidFill>
                <a:latin typeface="+mn-lt"/>
                <a:ea typeface="+mn-ea"/>
                <a:cs typeface="+mn-cs"/>
              </a:rPr>
              <a:t> </a:t>
            </a:r>
            <a:r>
              <a:rPr lang="nn-NO" sz="1200" b="0" i="0" u="none" strike="noStrike" kern="1200" dirty="0" err="1" smtClean="0">
                <a:solidFill>
                  <a:schemeClr val="tx1"/>
                </a:solidFill>
                <a:latin typeface="+mn-lt"/>
                <a:ea typeface="+mn-ea"/>
                <a:cs typeface="+mn-cs"/>
              </a:rPr>
              <a:t>Index</a:t>
            </a:r>
            <a:r>
              <a:rPr lang="nn-NO" sz="1200" b="0" i="0" u="none" strike="noStrike" kern="1200" dirty="0" smtClean="0">
                <a:solidFill>
                  <a:schemeClr val="tx1"/>
                </a:solidFill>
                <a:latin typeface="+mn-lt"/>
                <a:ea typeface="+mn-ea"/>
                <a:cs typeface="+mn-cs"/>
              </a:rPr>
              <a:t> (GFI; Se 57 % og </a:t>
            </a:r>
            <a:r>
              <a:rPr lang="nn-NO" sz="1200" b="0" i="0" u="none" strike="noStrike" kern="1200" dirty="0" err="1" smtClean="0">
                <a:solidFill>
                  <a:schemeClr val="tx1"/>
                </a:solidFill>
                <a:latin typeface="+mn-lt"/>
                <a:ea typeface="+mn-ea"/>
                <a:cs typeface="+mn-cs"/>
              </a:rPr>
              <a:t>Sp</a:t>
            </a:r>
            <a:r>
              <a:rPr lang="nn-NO" sz="1200" b="0" i="0" u="none" strike="noStrike" kern="1200" dirty="0" smtClean="0">
                <a:solidFill>
                  <a:schemeClr val="tx1"/>
                </a:solidFill>
                <a:latin typeface="+mn-lt"/>
                <a:ea typeface="+mn-ea"/>
                <a:cs typeface="+mn-cs"/>
              </a:rPr>
              <a:t> 86 %), </a:t>
            </a:r>
            <a:r>
              <a:rPr lang="nn-NO" sz="1200" b="0" i="0" u="none" strike="noStrike" kern="1200" dirty="0" err="1" smtClean="0">
                <a:solidFill>
                  <a:schemeClr val="tx1"/>
                </a:solidFill>
                <a:latin typeface="+mn-lt"/>
                <a:ea typeface="+mn-ea"/>
                <a:cs typeface="+mn-cs"/>
              </a:rPr>
              <a:t>abbreviated</a:t>
            </a:r>
            <a:r>
              <a:rPr lang="nn-NO" sz="1200" b="0" i="0" u="none" strike="noStrike" kern="1200" dirty="0" smtClean="0">
                <a:solidFill>
                  <a:schemeClr val="tx1"/>
                </a:solidFill>
                <a:latin typeface="+mn-lt"/>
                <a:ea typeface="+mn-ea"/>
                <a:cs typeface="+mn-cs"/>
              </a:rPr>
              <a:t> </a:t>
            </a:r>
            <a:r>
              <a:rPr lang="nn-NO" sz="1200" b="0" i="0" u="none" strike="noStrike" kern="1200" dirty="0" err="1" smtClean="0">
                <a:solidFill>
                  <a:schemeClr val="tx1"/>
                </a:solidFill>
                <a:latin typeface="+mn-lt"/>
                <a:ea typeface="+mn-ea"/>
                <a:cs typeface="+mn-cs"/>
              </a:rPr>
              <a:t>Comprehensive</a:t>
            </a:r>
            <a:r>
              <a:rPr lang="nn-NO" sz="1200" b="0" i="0" u="none" strike="noStrike" kern="1200" dirty="0" smtClean="0">
                <a:solidFill>
                  <a:schemeClr val="tx1"/>
                </a:solidFill>
                <a:latin typeface="+mn-lt"/>
                <a:ea typeface="+mn-ea"/>
                <a:cs typeface="+mn-cs"/>
              </a:rPr>
              <a:t> </a:t>
            </a:r>
            <a:r>
              <a:rPr lang="nn-NO" sz="1200" b="0" i="0" u="none" strike="noStrike" kern="1200" dirty="0" err="1" smtClean="0">
                <a:solidFill>
                  <a:schemeClr val="tx1"/>
                </a:solidFill>
                <a:latin typeface="+mn-lt"/>
                <a:ea typeface="+mn-ea"/>
                <a:cs typeface="+mn-cs"/>
              </a:rPr>
              <a:t>Geriatric</a:t>
            </a:r>
            <a:r>
              <a:rPr lang="nn-NO" sz="1200" b="0" i="0" u="none" strike="noStrike" kern="1200" dirty="0" smtClean="0">
                <a:solidFill>
                  <a:schemeClr val="tx1"/>
                </a:solidFill>
                <a:latin typeface="+mn-lt"/>
                <a:ea typeface="+mn-ea"/>
                <a:cs typeface="+mn-cs"/>
              </a:rPr>
              <a:t> </a:t>
            </a:r>
            <a:r>
              <a:rPr lang="nn-NO" sz="1200" b="0" i="0" u="none" strike="noStrike" kern="1200" dirty="0" err="1" smtClean="0">
                <a:solidFill>
                  <a:schemeClr val="tx1"/>
                </a:solidFill>
                <a:latin typeface="+mn-lt"/>
                <a:ea typeface="+mn-ea"/>
                <a:cs typeface="+mn-cs"/>
              </a:rPr>
              <a:t>Assessment</a:t>
            </a:r>
            <a:r>
              <a:rPr lang="nn-NO" sz="1200" b="0" i="0" u="none" strike="noStrike" kern="1200" dirty="0" smtClean="0">
                <a:solidFill>
                  <a:schemeClr val="tx1"/>
                </a:solidFill>
                <a:latin typeface="+mn-lt"/>
                <a:ea typeface="+mn-ea"/>
                <a:cs typeface="+mn-cs"/>
              </a:rPr>
              <a:t> (</a:t>
            </a:r>
            <a:r>
              <a:rPr lang="nn-NO" sz="1200" b="0" i="0" u="none" strike="noStrike" kern="1200" dirty="0" err="1" smtClean="0">
                <a:solidFill>
                  <a:schemeClr val="tx1"/>
                </a:solidFill>
                <a:latin typeface="+mn-lt"/>
                <a:ea typeface="+mn-ea"/>
                <a:cs typeface="+mn-cs"/>
              </a:rPr>
              <a:t>aCGA</a:t>
            </a:r>
            <a:r>
              <a:rPr lang="nn-NO" sz="1200" b="0" i="0" u="none" strike="noStrike" kern="1200" dirty="0" smtClean="0">
                <a:solidFill>
                  <a:schemeClr val="tx1"/>
                </a:solidFill>
                <a:latin typeface="+mn-lt"/>
                <a:ea typeface="+mn-ea"/>
                <a:cs typeface="+mn-cs"/>
              </a:rPr>
              <a:t>; Se 51 % og </a:t>
            </a:r>
            <a:r>
              <a:rPr lang="nn-NO" sz="1200" b="0" i="0" u="none" strike="noStrike" kern="1200" dirty="0" err="1" smtClean="0">
                <a:solidFill>
                  <a:schemeClr val="tx1"/>
                </a:solidFill>
                <a:latin typeface="+mn-lt"/>
                <a:ea typeface="+mn-ea"/>
                <a:cs typeface="+mn-cs"/>
              </a:rPr>
              <a:t>Sp</a:t>
            </a:r>
            <a:r>
              <a:rPr lang="nn-NO" sz="1200" b="0" i="0" u="none" strike="noStrike" kern="1200" dirty="0" smtClean="0">
                <a:solidFill>
                  <a:schemeClr val="tx1"/>
                </a:solidFill>
                <a:latin typeface="+mn-lt"/>
                <a:ea typeface="+mn-ea"/>
                <a:cs typeface="+mn-cs"/>
              </a:rPr>
              <a:t> 97 %), </a:t>
            </a:r>
            <a:r>
              <a:rPr lang="nn-NO" sz="1200" b="0" i="0" u="none" strike="noStrike" kern="1200" dirty="0" err="1" smtClean="0">
                <a:solidFill>
                  <a:schemeClr val="tx1"/>
                </a:solidFill>
                <a:latin typeface="+mn-lt"/>
                <a:ea typeface="+mn-ea"/>
                <a:cs typeface="+mn-cs"/>
              </a:rPr>
              <a:t>Rockwood</a:t>
            </a:r>
            <a:r>
              <a:rPr lang="nn-NO" sz="1200" b="0" i="0" u="none" strike="noStrike" kern="1200" dirty="0" smtClean="0">
                <a:solidFill>
                  <a:schemeClr val="tx1"/>
                </a:solidFill>
                <a:latin typeface="+mn-lt"/>
                <a:ea typeface="+mn-ea"/>
                <a:cs typeface="+mn-cs"/>
              </a:rPr>
              <a:t>, </a:t>
            </a:r>
            <a:r>
              <a:rPr lang="nn-NO" sz="1200" b="0" i="0" u="none" strike="noStrike" kern="1200" dirty="0" err="1" smtClean="0">
                <a:solidFill>
                  <a:schemeClr val="tx1"/>
                </a:solidFill>
                <a:latin typeface="+mn-lt"/>
                <a:ea typeface="+mn-ea"/>
                <a:cs typeface="+mn-cs"/>
              </a:rPr>
              <a:t>Balducci</a:t>
            </a:r>
            <a:r>
              <a:rPr lang="nn-NO" sz="1200" b="0" i="0" u="none" strike="noStrike" kern="1200" dirty="0" smtClean="0">
                <a:solidFill>
                  <a:schemeClr val="tx1"/>
                </a:solidFill>
                <a:latin typeface="+mn-lt"/>
                <a:ea typeface="+mn-ea"/>
                <a:cs typeface="+mn-cs"/>
              </a:rPr>
              <a:t> and </a:t>
            </a:r>
            <a:r>
              <a:rPr lang="nn-NO" sz="1200" b="0" i="0" u="none" strike="noStrike" kern="1200" dirty="0" err="1" smtClean="0">
                <a:solidFill>
                  <a:schemeClr val="tx1"/>
                </a:solidFill>
                <a:latin typeface="+mn-lt"/>
                <a:ea typeface="+mn-ea"/>
                <a:cs typeface="+mn-cs"/>
              </a:rPr>
              <a:t>Fried</a:t>
            </a:r>
            <a:r>
              <a:rPr lang="nn-NO" sz="1200" b="0" i="0" u="none" strike="noStrike" kern="1200" dirty="0" smtClean="0">
                <a:solidFill>
                  <a:schemeClr val="tx1"/>
                </a:solidFill>
                <a:latin typeface="+mn-lt"/>
                <a:ea typeface="+mn-ea"/>
                <a:cs typeface="+mn-cs"/>
              </a:rPr>
              <a:t> score (Se</a:t>
            </a:r>
            <a:r>
              <a:rPr lang="nn-NO" sz="1200" b="0" i="0" u="none" strike="noStrike" kern="1200" baseline="0" dirty="0" smtClean="0">
                <a:solidFill>
                  <a:schemeClr val="tx1"/>
                </a:solidFill>
                <a:latin typeface="+mn-lt"/>
                <a:ea typeface="+mn-ea"/>
                <a:cs typeface="+mn-cs"/>
              </a:rPr>
              <a:t> 31 % og </a:t>
            </a:r>
            <a:r>
              <a:rPr lang="nn-NO" sz="1200" b="0" i="0" u="none" strike="noStrike" kern="1200" baseline="0" dirty="0" err="1" smtClean="0">
                <a:solidFill>
                  <a:schemeClr val="tx1"/>
                </a:solidFill>
                <a:latin typeface="+mn-lt"/>
                <a:ea typeface="+mn-ea"/>
                <a:cs typeface="+mn-cs"/>
              </a:rPr>
              <a:t>Sp</a:t>
            </a:r>
            <a:r>
              <a:rPr lang="nn-NO" sz="1200" b="0" i="0" u="none" strike="noStrike" kern="1200" baseline="0" dirty="0" smtClean="0">
                <a:solidFill>
                  <a:schemeClr val="tx1"/>
                </a:solidFill>
                <a:latin typeface="+mn-lt"/>
                <a:ea typeface="+mn-ea"/>
                <a:cs typeface="+mn-cs"/>
              </a:rPr>
              <a:t> 91%)</a:t>
            </a:r>
          </a:p>
          <a:p>
            <a:endParaRPr lang="nn-NO" sz="1200" b="0" i="0" u="none" strike="noStrike" kern="1200" baseline="0" dirty="0" smtClean="0">
              <a:solidFill>
                <a:schemeClr val="tx1"/>
              </a:solidFill>
              <a:latin typeface="+mn-lt"/>
              <a:ea typeface="+mn-ea"/>
              <a:cs typeface="+mn-cs"/>
            </a:endParaRPr>
          </a:p>
          <a:p>
            <a:r>
              <a:rPr lang="nn-NO" sz="1200" b="0" i="0" u="none" strike="noStrike" kern="1200" baseline="0" dirty="0" smtClean="0">
                <a:solidFill>
                  <a:schemeClr val="tx1"/>
                </a:solidFill>
                <a:latin typeface="+mn-lt"/>
                <a:ea typeface="+mn-ea"/>
                <a:cs typeface="+mn-cs"/>
              </a:rPr>
              <a:t>Fellesnemnar: Fell gjennom på enten diskriminerings- eller prediksjonsevne</a:t>
            </a:r>
            <a:endParaRPr lang="nb-NO" dirty="0" smtClean="0"/>
          </a:p>
          <a:p>
            <a:endParaRPr lang="nb-NO" dirty="0" smtClean="0"/>
          </a:p>
          <a:p>
            <a:r>
              <a:rPr lang="nb-NO" dirty="0" err="1" smtClean="0"/>
              <a:t>Geriatric</a:t>
            </a:r>
            <a:r>
              <a:rPr lang="nb-NO" dirty="0" smtClean="0"/>
              <a:t> 8. Introdusert i 2012.  8</a:t>
            </a:r>
            <a:r>
              <a:rPr lang="nb-NO" baseline="0" dirty="0" smtClean="0"/>
              <a:t> fokusområde; matinntak, vekttap, kroppsmasse, mobilitet, </a:t>
            </a:r>
            <a:r>
              <a:rPr lang="nb-NO" baseline="0" dirty="0" err="1" smtClean="0"/>
              <a:t>nevropsykologiske</a:t>
            </a:r>
            <a:r>
              <a:rPr lang="nb-NO" baseline="0" dirty="0" smtClean="0"/>
              <a:t> </a:t>
            </a:r>
            <a:r>
              <a:rPr lang="nb-NO" baseline="0" dirty="0" err="1" smtClean="0"/>
              <a:t>vanskar</a:t>
            </a:r>
            <a:r>
              <a:rPr lang="nb-NO" baseline="0" dirty="0" smtClean="0"/>
              <a:t>, </a:t>
            </a:r>
            <a:r>
              <a:rPr lang="nb-NO" baseline="0" dirty="0" err="1" smtClean="0"/>
              <a:t>polyfarmasi</a:t>
            </a:r>
            <a:r>
              <a:rPr lang="nb-NO" baseline="0" dirty="0" smtClean="0"/>
              <a:t>, </a:t>
            </a:r>
            <a:r>
              <a:rPr lang="nb-NO" baseline="0" dirty="0" err="1" smtClean="0"/>
              <a:t>sjølvopplevd</a:t>
            </a:r>
            <a:r>
              <a:rPr lang="nb-NO" baseline="0" dirty="0" smtClean="0"/>
              <a:t> helse og alder. </a:t>
            </a:r>
            <a:r>
              <a:rPr lang="nb-NO" dirty="0" smtClean="0"/>
              <a:t>Trent</a:t>
            </a:r>
            <a:r>
              <a:rPr lang="nb-NO" baseline="0" dirty="0" smtClean="0"/>
              <a:t> sjukepleier. 5-10 minutter. </a:t>
            </a:r>
          </a:p>
          <a:p>
            <a:r>
              <a:rPr lang="en-US" sz="1200" b="0" i="0" u="none" strike="noStrike" kern="1200" dirty="0" err="1" smtClean="0">
                <a:solidFill>
                  <a:schemeClr val="tx1"/>
                </a:solidFill>
                <a:latin typeface="+mn-lt"/>
                <a:ea typeface="+mn-ea"/>
                <a:cs typeface="+mn-cs"/>
              </a:rPr>
              <a:t>Nylig</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systematisk</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oversikt</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t>
            </a:r>
            <a:r>
              <a:rPr lang="nn-NO" sz="1200" b="0" i="0" u="sng" strike="noStrike" kern="1200" dirty="0" smtClean="0">
                <a:solidFill>
                  <a:schemeClr val="tx1"/>
                </a:solidFill>
                <a:latin typeface="+mn-lt"/>
                <a:ea typeface="+mn-ea"/>
                <a:cs typeface="+mn-cs"/>
                <a:hlinkClick r:id="rId3" tooltip="Journal of geriatric oncology."/>
              </a:rPr>
              <a:t>J </a:t>
            </a:r>
            <a:r>
              <a:rPr lang="nn-NO" sz="1200" b="0" i="0" u="sng" strike="noStrike" kern="1200" dirty="0" err="1" smtClean="0">
                <a:solidFill>
                  <a:schemeClr val="tx1"/>
                </a:solidFill>
                <a:latin typeface="+mn-lt"/>
                <a:ea typeface="+mn-ea"/>
                <a:cs typeface="+mn-cs"/>
                <a:hlinkClick r:id="rId3" tooltip="Journal of geriatric oncology."/>
              </a:rPr>
              <a:t>Geriatr</a:t>
            </a:r>
            <a:r>
              <a:rPr lang="nn-NO" sz="1200" b="0" i="0" u="sng" strike="noStrike" kern="1200" dirty="0" smtClean="0">
                <a:solidFill>
                  <a:schemeClr val="tx1"/>
                </a:solidFill>
                <a:latin typeface="+mn-lt"/>
                <a:ea typeface="+mn-ea"/>
                <a:cs typeface="+mn-cs"/>
                <a:hlinkClick r:id="rId3" tooltip="Journal of geriatric oncology."/>
              </a:rPr>
              <a:t> </a:t>
            </a:r>
            <a:r>
              <a:rPr lang="nn-NO" sz="1200" b="0" i="0" u="sng" strike="noStrike" kern="1200" dirty="0" err="1" smtClean="0">
                <a:solidFill>
                  <a:schemeClr val="tx1"/>
                </a:solidFill>
                <a:latin typeface="+mn-lt"/>
                <a:ea typeface="+mn-ea"/>
                <a:cs typeface="+mn-cs"/>
                <a:hlinkClick r:id="rId3" tooltip="Journal of geriatric oncology."/>
              </a:rPr>
              <a:t>Oncol</a:t>
            </a:r>
            <a:r>
              <a:rPr lang="nn-NO" sz="1200" b="0" i="0" u="sng" strike="noStrike" kern="1200" dirty="0" smtClean="0">
                <a:solidFill>
                  <a:schemeClr val="tx1"/>
                </a:solidFill>
                <a:latin typeface="+mn-lt"/>
                <a:ea typeface="+mn-ea"/>
                <a:cs typeface="+mn-cs"/>
                <a:hlinkClick r:id="rId3" tooltip="Journal of geriatric oncology."/>
              </a:rPr>
              <a:t>.</a:t>
            </a:r>
            <a:r>
              <a:rPr lang="nn-NO" sz="1200" b="0" i="0" u="none" strike="noStrike" kern="1200" dirty="0" smtClean="0">
                <a:solidFill>
                  <a:schemeClr val="tx1"/>
                </a:solidFill>
                <a:latin typeface="+mn-lt"/>
                <a:ea typeface="+mn-ea"/>
                <a:cs typeface="+mn-cs"/>
              </a:rPr>
              <a:t> 2019 May 8. </a:t>
            </a:r>
            <a:r>
              <a:rPr lang="en-US" sz="1200" b="1" i="0" u="none" strike="noStrike" kern="1200" dirty="0" smtClean="0">
                <a:solidFill>
                  <a:schemeClr val="tx1"/>
                </a:solidFill>
                <a:latin typeface="+mn-lt"/>
                <a:ea typeface="+mn-ea"/>
                <a:cs typeface="+mn-cs"/>
              </a:rPr>
              <a:t>association of the G8 with geriatric assessment, prognosis and course of treatment in older patients with cancer.</a:t>
            </a:r>
            <a:endParaRPr lang="en-US" sz="1200" b="0" i="0" u="none" strike="noStrike"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rPr>
              <a:t>Av </a:t>
            </a:r>
            <a:r>
              <a:rPr lang="en-US" sz="1200" b="0" i="0" u="none" strike="noStrike" kern="1200" dirty="0" err="1" smtClean="0">
                <a:solidFill>
                  <a:schemeClr val="tx1"/>
                </a:solidFill>
                <a:latin typeface="+mn-lt"/>
                <a:ea typeface="+mn-ea"/>
                <a:cs typeface="+mn-cs"/>
              </a:rPr>
              <a:t>dei</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mest</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følsomme</a:t>
            </a:r>
            <a:r>
              <a:rPr lang="en-US" sz="1200" b="0" i="0" u="none" strike="noStrike" kern="1200" dirty="0" smtClean="0">
                <a:solidFill>
                  <a:schemeClr val="tx1"/>
                </a:solidFill>
                <a:latin typeface="+mn-lt"/>
                <a:ea typeface="+mn-ea"/>
                <a:cs typeface="+mn-cs"/>
              </a:rPr>
              <a:t> screening-</a:t>
            </a:r>
            <a:r>
              <a:rPr lang="en-US" sz="1200" b="0" i="0" u="none" strike="noStrike" kern="1200" dirty="0" err="1" smtClean="0">
                <a:solidFill>
                  <a:schemeClr val="tx1"/>
                </a:solidFill>
                <a:latin typeface="+mn-lt"/>
                <a:ea typeface="+mn-ea"/>
                <a:cs typeface="+mn-cs"/>
              </a:rPr>
              <a:t>vertøya</a:t>
            </a:r>
            <a:r>
              <a:rPr lang="en-US" sz="1200" b="0" i="0" u="none" strike="noStrike" kern="1200" baseline="0" dirty="0" smtClean="0">
                <a:solidFill>
                  <a:schemeClr val="tx1"/>
                </a:solidFill>
                <a:latin typeface="+mn-lt"/>
                <a:ea typeface="+mn-ea"/>
                <a:cs typeface="+mn-cs"/>
              </a:rPr>
              <a:t> for </a:t>
            </a:r>
            <a:r>
              <a:rPr lang="en-US" sz="1200" b="0" i="0" u="none" strike="noStrike" kern="1200" baseline="0" dirty="0" err="1" smtClean="0">
                <a:solidFill>
                  <a:schemeClr val="tx1"/>
                </a:solidFill>
                <a:latin typeface="+mn-lt"/>
                <a:ea typeface="+mn-ea"/>
                <a:cs typeface="+mn-cs"/>
              </a:rPr>
              <a:t>seleksjon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av</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pasienter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som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kan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dra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nytte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av</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brei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geriatrisk</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vurdering</a:t>
            </a:r>
            <a:r>
              <a:rPr lang="en-US" sz="1200" b="0" i="0" u="none" strike="noStrike" kern="1200" baseline="0" dirty="0" smtClean="0">
                <a:solidFill>
                  <a:schemeClr val="tx1"/>
                </a:solidFill>
                <a:latin typeface="+mn-lt"/>
                <a:ea typeface="+mn-ea"/>
                <a:cs typeface="+mn-cs"/>
              </a:rPr>
              <a:t> (Se ca 85 %), men </a:t>
            </a:r>
            <a:r>
              <a:rPr lang="en-US" sz="1200" b="0" i="0" u="none" strike="noStrike" kern="1200" baseline="0" dirty="0" err="1" smtClean="0">
                <a:solidFill>
                  <a:schemeClr val="tx1"/>
                </a:solidFill>
                <a:latin typeface="+mn-lt"/>
                <a:ea typeface="+mn-ea"/>
                <a:cs typeface="+mn-cs"/>
              </a:rPr>
              <a:t>lite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spesifikk</a:t>
            </a:r>
            <a:r>
              <a:rPr lang="en-US" sz="1200" b="0" i="0" u="none" strike="noStrike" kern="1200" baseline="0" dirty="0" smtClean="0">
                <a:solidFill>
                  <a:schemeClr val="tx1"/>
                </a:solidFill>
                <a:latin typeface="+mn-lt"/>
                <a:ea typeface="+mn-ea"/>
                <a:cs typeface="+mn-cs"/>
              </a:rPr>
              <a:t> </a:t>
            </a:r>
            <a:r>
              <a:rPr lang="nn-NO" sz="1200" b="0" i="0" u="none" strike="noStrike" kern="1200" dirty="0" smtClean="0">
                <a:solidFill>
                  <a:schemeClr val="tx1"/>
                </a:solidFill>
                <a:latin typeface="+mn-lt"/>
                <a:ea typeface="+mn-ea"/>
                <a:cs typeface="+mn-cs"/>
              </a:rPr>
              <a:t>(</a:t>
            </a:r>
            <a:r>
              <a:rPr lang="nb-NO" baseline="0" dirty="0" smtClean="0"/>
              <a:t>Sp: ca 64 %). </a:t>
            </a:r>
          </a:p>
          <a:p>
            <a:r>
              <a:rPr lang="nb-NO" baseline="0" dirty="0" smtClean="0"/>
              <a:t>Også assosiert med totaloverlevelse og behandlingskomplikasjoner ved </a:t>
            </a:r>
            <a:r>
              <a:rPr lang="nb-NO" baseline="0" dirty="0" err="1" smtClean="0"/>
              <a:t>fleire</a:t>
            </a:r>
            <a:r>
              <a:rPr lang="nb-NO" baseline="0" dirty="0" smtClean="0"/>
              <a:t> typer kreft </a:t>
            </a:r>
          </a:p>
          <a:p>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framtidige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prospektive</a:t>
            </a:r>
            <a:r>
              <a:rPr lang="en-US" sz="1200" b="0" i="0" u="none" strike="noStrike" kern="1200" baseline="0" dirty="0" smtClean="0">
                <a:solidFill>
                  <a:schemeClr val="tx1"/>
                </a:solidFill>
                <a:latin typeface="+mn-lt"/>
                <a:ea typeface="+mn-ea"/>
                <a:cs typeface="+mn-cs"/>
              </a:rPr>
              <a:t> studier </a:t>
            </a:r>
            <a:r>
              <a:rPr lang="en-US" sz="1200" b="0" i="0" u="none" strike="noStrike" kern="1200" baseline="0" dirty="0" err="1" smtClean="0">
                <a:solidFill>
                  <a:schemeClr val="tx1"/>
                </a:solidFill>
                <a:latin typeface="+mn-lt"/>
                <a:ea typeface="+mn-ea"/>
                <a:cs typeface="+mn-cs"/>
              </a:rPr>
              <a:t>bør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utforske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om</a:t>
            </a:r>
            <a:r>
              <a:rPr lang="en-US" sz="1200" b="0" i="0" u="none" strike="noStrike" kern="1200" baseline="0" dirty="0" smtClean="0">
                <a:solidFill>
                  <a:schemeClr val="tx1"/>
                </a:solidFill>
                <a:latin typeface="+mn-lt"/>
                <a:ea typeface="+mn-ea"/>
                <a:cs typeface="+mn-cs"/>
              </a:rPr>
              <a:t> G8 </a:t>
            </a:r>
            <a:r>
              <a:rPr lang="en-US" sz="1200" b="0" i="0" u="none" strike="noStrike" kern="1200" baseline="0" dirty="0" err="1" smtClean="0">
                <a:solidFill>
                  <a:schemeClr val="tx1"/>
                </a:solidFill>
                <a:latin typeface="+mn-lt"/>
                <a:ea typeface="+mn-ea"/>
                <a:cs typeface="+mn-cs"/>
              </a:rPr>
              <a: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prediktiv</a:t>
            </a:r>
            <a:r>
              <a:rPr lang="en-US" sz="1200" b="0" i="0" u="none" strike="noStrike" kern="1200" baseline="0" dirty="0" smtClean="0">
                <a:solidFill>
                  <a:schemeClr val="tx1"/>
                </a:solidFill>
                <a:latin typeface="+mn-lt"/>
                <a:ea typeface="+mn-ea"/>
                <a:cs typeface="+mn-cs"/>
              </a:rPr>
              <a:t> for </a:t>
            </a:r>
            <a:r>
              <a:rPr lang="en-US" sz="1200" b="0" i="0" u="none" strike="noStrike" kern="1200" baseline="0" dirty="0" err="1" smtClean="0">
                <a:solidFill>
                  <a:schemeClr val="tx1"/>
                </a:solidFill>
                <a:latin typeface="+mn-lt"/>
                <a:ea typeface="+mn-ea"/>
                <a:cs typeface="+mn-cs"/>
              </a:rPr>
              <a:t>andre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relevante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klinisk</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utkomme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som</a:t>
            </a:r>
            <a:r>
              <a:rPr lang="en-US" sz="1200" b="0" i="0" u="none" strike="noStrike" kern="1200" baseline="0" dirty="0" smtClean="0">
                <a:solidFill>
                  <a:schemeClr val="tx1"/>
                </a:solidFill>
                <a:latin typeface="+mn-lt"/>
                <a:ea typeface="+mn-ea"/>
                <a:cs typeface="+mn-cs"/>
              </a:rPr>
              <a:t> å </a:t>
            </a:r>
            <a:r>
              <a:rPr lang="en-US" sz="1200" b="0" i="0" u="none" strike="noStrike" kern="1200" baseline="0" dirty="0" err="1" smtClean="0">
                <a:solidFill>
                  <a:schemeClr val="tx1"/>
                </a:solidFill>
                <a:latin typeface="+mn-lt"/>
                <a:ea typeface="+mn-ea"/>
                <a:cs typeface="+mn-cs"/>
              </a:rPr>
              <a:t>fullføre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behandling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pasient-sentrete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utkomme</a:t>
            </a:r>
            <a:r>
              <a:rPr lang="en-US" sz="1200" b="0" i="0" u="none" strike="noStrike" kern="1200" baseline="0" dirty="0" smtClean="0">
                <a:solidFill>
                  <a:schemeClr val="tx1"/>
                </a:solidFill>
                <a:latin typeface="+mn-lt"/>
                <a:ea typeface="+mn-ea"/>
                <a:cs typeface="+mn-cs"/>
              </a:rPr>
              <a:t>”.</a:t>
            </a:r>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21</a:t>
            </a:fld>
            <a:endParaRPr lang="nb-NO" dirty="0"/>
          </a:p>
        </p:txBody>
      </p:sp>
    </p:spTree>
    <p:extLst>
      <p:ext uri="{BB962C8B-B14F-4D97-AF65-F5344CB8AC3E}">
        <p14:creationId xmlns="" xmlns:p14="http://schemas.microsoft.com/office/powerpoint/2010/main" val="325221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n-NO" dirty="0" smtClean="0"/>
              <a:t>2016. Utvikla med formål</a:t>
            </a:r>
            <a:r>
              <a:rPr lang="nn-NO" baseline="0" dirty="0" smtClean="0"/>
              <a:t> om betre spesifisitet. </a:t>
            </a:r>
            <a:endParaRPr lang="nn-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22</a:t>
            </a:fld>
            <a:endParaRPr lang="nb-NO"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Vil trekke fram </a:t>
            </a:r>
            <a:r>
              <a:rPr lang="nb-NO" dirty="0" err="1" smtClean="0"/>
              <a:t>eit</a:t>
            </a:r>
            <a:r>
              <a:rPr lang="nb-NO" baseline="0" dirty="0" smtClean="0"/>
              <a:t> norsk arbeide som eksempel på </a:t>
            </a:r>
            <a:r>
              <a:rPr lang="nb-NO" baseline="0" dirty="0" err="1" smtClean="0"/>
              <a:t>korleis</a:t>
            </a:r>
            <a:r>
              <a:rPr lang="nb-NO" baseline="0" dirty="0" smtClean="0"/>
              <a:t> </a:t>
            </a:r>
            <a:r>
              <a:rPr lang="nb-NO" baseline="0" dirty="0" err="1" smtClean="0"/>
              <a:t>ein</a:t>
            </a:r>
            <a:r>
              <a:rPr lang="nb-NO" baseline="0" dirty="0" smtClean="0"/>
              <a:t> kan kartlegge </a:t>
            </a:r>
            <a:r>
              <a:rPr lang="nb-NO" baseline="0" dirty="0" err="1" smtClean="0"/>
              <a:t>skrøpelegheit</a:t>
            </a:r>
            <a:r>
              <a:rPr lang="nb-NO" baseline="0" dirty="0" smtClean="0"/>
              <a:t>, og at det treff betre enn klinisk erfaring og funksjonsstatus</a:t>
            </a:r>
            <a:endParaRPr lang="nb-NO" dirty="0" smtClean="0"/>
          </a:p>
          <a:p>
            <a:endParaRPr lang="nb-NO" dirty="0" smtClean="0"/>
          </a:p>
          <a:p>
            <a:r>
              <a:rPr lang="nb-NO" dirty="0" smtClean="0"/>
              <a:t>Metode/ oppsett:</a:t>
            </a:r>
          </a:p>
          <a:p>
            <a:r>
              <a:rPr lang="en-US" sz="1200" b="0" i="0" u="none" strike="noStrike" kern="1200" dirty="0" smtClean="0">
                <a:solidFill>
                  <a:schemeClr val="tx1"/>
                </a:solidFill>
                <a:effectLst/>
                <a:latin typeface="+mn-lt"/>
                <a:ea typeface="+mn-ea"/>
                <a:cs typeface="+mn-cs"/>
              </a:rPr>
              <a:t>N= 307. </a:t>
            </a:r>
            <a:r>
              <a:rPr lang="en-US" sz="1200" b="0" i="0" u="none" strike="noStrike" kern="1200" dirty="0" err="1" smtClean="0">
                <a:solidFill>
                  <a:schemeClr val="tx1"/>
                </a:solidFill>
                <a:effectLst/>
                <a:latin typeface="+mn-lt"/>
                <a:ea typeface="+mn-ea"/>
                <a:cs typeface="+mn-cs"/>
              </a:rPr>
              <a:t>Januar</a:t>
            </a:r>
            <a:r>
              <a:rPr lang="en-US" sz="1200" b="0" i="0" u="none" strike="noStrike" kern="1200" dirty="0" smtClean="0">
                <a:solidFill>
                  <a:schemeClr val="tx1"/>
                </a:solidFill>
                <a:effectLst/>
                <a:latin typeface="+mn-lt"/>
                <a:ea typeface="+mn-ea"/>
                <a:cs typeface="+mn-cs"/>
              </a:rPr>
              <a:t> 2013 - April 2015, </a:t>
            </a:r>
            <a:r>
              <a:rPr lang="en-US" sz="1200" b="0" i="0" u="none" strike="noStrike" kern="1200" dirty="0" err="1" smtClean="0">
                <a:solidFill>
                  <a:schemeClr val="tx1"/>
                </a:solidFill>
                <a:effectLst/>
                <a:latin typeface="+mn-lt"/>
                <a:ea typeface="+mn-ea"/>
                <a:cs typeface="+mn-cs"/>
              </a:rPr>
              <a:t>gruppe</a:t>
            </a:r>
            <a:r>
              <a:rPr lang="en-US" sz="1200" b="0" i="0" u="none" strike="noStrike" kern="120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pasienter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henvist</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til</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kreftbehandling</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ved</a:t>
            </a:r>
            <a:r>
              <a:rPr lang="en-US" sz="1200" b="0" i="0" u="none" strike="noStrike" kern="1200" baseline="0" dirty="0" smtClean="0">
                <a:solidFill>
                  <a:schemeClr val="tx1"/>
                </a:solidFill>
                <a:effectLst/>
                <a:latin typeface="+mn-lt"/>
                <a:ea typeface="+mn-ea"/>
                <a:cs typeface="+mn-cs"/>
              </a:rPr>
              <a:t> 8 </a:t>
            </a:r>
            <a:r>
              <a:rPr lang="en-US" sz="1200" b="0" i="0" u="none" strike="noStrike" kern="1200" baseline="0" dirty="0" err="1" smtClean="0">
                <a:solidFill>
                  <a:schemeClr val="tx1"/>
                </a:solidFill>
                <a:effectLst/>
                <a:latin typeface="+mn-lt"/>
                <a:ea typeface="+mn-ea"/>
                <a:cs typeface="+mn-cs"/>
              </a:rPr>
              <a:t>kreftpoliklinikker</a:t>
            </a:r>
            <a:r>
              <a:rPr lang="en-US" sz="1200" b="0" i="0" u="none" strike="noStrike" kern="1200" baseline="0" dirty="0" smtClean="0">
                <a:solidFill>
                  <a:schemeClr val="tx1"/>
                </a:solidFill>
                <a:effectLst/>
                <a:latin typeface="+mn-lt"/>
                <a:ea typeface="+mn-ea"/>
                <a:cs typeface="+mn-cs"/>
              </a:rPr>
              <a:t> (2 </a:t>
            </a:r>
            <a:r>
              <a:rPr lang="en-US" sz="1200" b="0" i="0" u="none" strike="noStrike" kern="1200" baseline="0" dirty="0" err="1" smtClean="0">
                <a:solidFill>
                  <a:schemeClr val="tx1"/>
                </a:solidFill>
                <a:effectLst/>
                <a:latin typeface="+mn-lt"/>
                <a:ea typeface="+mn-ea"/>
                <a:cs typeface="+mn-cs"/>
              </a:rPr>
              <a:t>universitetsklinikker</a:t>
            </a:r>
            <a:r>
              <a:rPr lang="en-US" sz="1200" b="0" i="0" u="none" strike="noStrike" kern="1200" baseline="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 &gt;70 </a:t>
            </a:r>
            <a:r>
              <a:rPr lang="en-US" sz="1200" b="0" i="0" u="none" strike="noStrike" kern="1200" dirty="0" err="1" smtClean="0">
                <a:solidFill>
                  <a:schemeClr val="tx1"/>
                </a:solidFill>
                <a:effectLst/>
                <a:latin typeface="+mn-lt"/>
                <a:ea typeface="+mn-ea"/>
                <a:cs typeface="+mn-cs"/>
              </a:rPr>
              <a:t>år</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histologisk</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verifisert</a:t>
            </a:r>
            <a:r>
              <a:rPr lang="en-US" sz="1200" b="0" i="0" u="none" strike="noStrike" kern="1200" dirty="0" smtClean="0">
                <a:solidFill>
                  <a:schemeClr val="tx1"/>
                </a:solidFill>
                <a:effectLst/>
                <a:latin typeface="+mn-lt"/>
                <a:ea typeface="+mn-ea"/>
                <a:cs typeface="+mn-cs"/>
              </a:rPr>
              <a:t> solid tumor (</a:t>
            </a:r>
            <a:r>
              <a:rPr lang="en-US" sz="1200" b="0" i="0" u="none" strike="noStrike" kern="1200" dirty="0" err="1" smtClean="0">
                <a:solidFill>
                  <a:schemeClr val="tx1"/>
                </a:solidFill>
                <a:effectLst/>
                <a:latin typeface="+mn-lt"/>
                <a:ea typeface="+mn-ea"/>
                <a:cs typeface="+mn-cs"/>
              </a:rPr>
              <a:t>nydiagnostisert</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eller</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første</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relaps</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etter</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kurativ</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beh</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Kreftsjukepleiere</a:t>
            </a:r>
            <a:r>
              <a:rPr lang="en-US" sz="1200" b="0" i="0" u="none" strike="noStrike" kern="1200" dirty="0" smtClean="0">
                <a:solidFill>
                  <a:schemeClr val="tx1"/>
                </a:solidFill>
                <a:effectLst/>
                <a:latin typeface="+mn-lt"/>
                <a:ea typeface="+mn-ea"/>
                <a:cs typeface="+mn-cs"/>
              </a:rPr>
              <a:t> med </a:t>
            </a:r>
            <a:r>
              <a:rPr lang="en-US" sz="1200" b="0" i="0" u="none" strike="noStrike" kern="1200" dirty="0" err="1" smtClean="0">
                <a:solidFill>
                  <a:schemeClr val="tx1"/>
                </a:solidFill>
                <a:effectLst/>
                <a:latin typeface="+mn-lt"/>
                <a:ea typeface="+mn-ea"/>
                <a:cs typeface="+mn-cs"/>
              </a:rPr>
              <a:t>spesiell</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opplæring</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i</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studie-prosedyrer</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utførte</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grunnlinje-intervjuer</a:t>
            </a:r>
            <a:r>
              <a:rPr lang="en-US" sz="1200" b="0" i="0" u="none" strike="noStrike" kern="1200" baseline="0" dirty="0" smtClean="0">
                <a:solidFill>
                  <a:schemeClr val="tx1"/>
                </a:solidFill>
                <a:effectLst/>
                <a:latin typeface="+mn-lt"/>
                <a:ea typeface="+mn-ea"/>
                <a:cs typeface="+mn-cs"/>
              </a:rPr>
              <a:t> (baseline) </a:t>
            </a:r>
            <a:r>
              <a:rPr lang="en-US" sz="1200" b="0" i="0" u="none" strike="noStrike" kern="1200" baseline="0" dirty="0" err="1" smtClean="0">
                <a:solidFill>
                  <a:schemeClr val="tx1"/>
                </a:solidFill>
                <a:effectLst/>
                <a:latin typeface="+mn-lt"/>
                <a:ea typeface="+mn-ea"/>
                <a:cs typeface="+mn-cs"/>
              </a:rPr>
              <a:t>og</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mGA</a:t>
            </a:r>
            <a:r>
              <a:rPr lang="en-US" sz="1200" b="0" i="0" u="none" strike="noStrike" kern="1200" baseline="0" dirty="0" smtClean="0">
                <a:solidFill>
                  <a:schemeClr val="tx1"/>
                </a:solidFill>
                <a:effectLst/>
                <a:latin typeface="+mn-lt"/>
                <a:ea typeface="+mn-ea"/>
                <a:cs typeface="+mn-cs"/>
              </a:rPr>
              <a:t> testing, med </a:t>
            </a:r>
            <a:r>
              <a:rPr lang="en-US" sz="1200" b="0" i="0" u="none" strike="noStrike" kern="1200" baseline="0" dirty="0" err="1" smtClean="0">
                <a:solidFill>
                  <a:schemeClr val="tx1"/>
                </a:solidFill>
                <a:effectLst/>
                <a:latin typeface="+mn-lt"/>
                <a:ea typeface="+mn-ea"/>
                <a:cs typeface="+mn-cs"/>
              </a:rPr>
              <a:t>mål</a:t>
            </a:r>
            <a:r>
              <a:rPr lang="en-US" sz="1200" b="0" i="0" u="none" strike="noStrike" kern="1200" baseline="0" dirty="0" smtClean="0">
                <a:solidFill>
                  <a:schemeClr val="tx1"/>
                </a:solidFill>
                <a:effectLst/>
                <a:latin typeface="+mn-lt"/>
                <a:ea typeface="+mn-ea"/>
                <a:cs typeface="+mn-cs"/>
              </a:rPr>
              <a:t> om å </a:t>
            </a:r>
            <a:r>
              <a:rPr lang="en-US" sz="1200" b="0" i="0" u="none" strike="noStrike" kern="1200" baseline="0" dirty="0" err="1" smtClean="0">
                <a:solidFill>
                  <a:schemeClr val="tx1"/>
                </a:solidFill>
                <a:effectLst/>
                <a:latin typeface="+mn-lt"/>
                <a:ea typeface="+mn-ea"/>
                <a:cs typeface="+mn-cs"/>
              </a:rPr>
              <a:t>innhente</a:t>
            </a:r>
            <a:r>
              <a:rPr lang="en-US" sz="1200" b="0" i="0" u="none" strike="noStrike" kern="1200" baseline="0" dirty="0" smtClean="0">
                <a:solidFill>
                  <a:schemeClr val="tx1"/>
                </a:solidFill>
                <a:effectLst/>
                <a:latin typeface="+mn-lt"/>
                <a:ea typeface="+mn-ea"/>
                <a:cs typeface="+mn-cs"/>
              </a:rPr>
              <a:t> all </a:t>
            </a:r>
            <a:r>
              <a:rPr lang="en-US" sz="1200" b="0" i="0" u="none" strike="noStrike" kern="1200" baseline="0" dirty="0" err="1" smtClean="0">
                <a:solidFill>
                  <a:schemeClr val="tx1"/>
                </a:solidFill>
                <a:effectLst/>
                <a:latin typeface="+mn-lt"/>
                <a:ea typeface="+mn-ea"/>
                <a:cs typeface="+mn-cs"/>
              </a:rPr>
              <a:t>informasjon</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før</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behandlingsoppstart</a:t>
            </a:r>
            <a:r>
              <a:rPr lang="en-US" sz="1200" b="0" i="0" u="none" strike="noStrike" kern="1200" baseline="0" dirty="0" smtClean="0">
                <a:solidFill>
                  <a:schemeClr val="tx1"/>
                </a:solidFill>
                <a:effectLst/>
                <a:latin typeface="+mn-lt"/>
                <a:ea typeface="+mn-ea"/>
                <a:cs typeface="+mn-cs"/>
              </a:rPr>
              <a:t>. </a:t>
            </a:r>
            <a:r>
              <a:rPr lang="nb-NO" dirty="0" smtClean="0"/>
              <a:t/>
            </a:r>
            <a:br>
              <a:rPr lang="nb-NO" dirty="0" smtClean="0"/>
            </a:br>
            <a:endParaRPr lang="nb-NO" dirty="0" smtClean="0"/>
          </a:p>
          <a:p>
            <a:r>
              <a:rPr lang="nb-NO" dirty="0" smtClean="0"/>
              <a:t>Medisinske data registrert av </a:t>
            </a:r>
            <a:r>
              <a:rPr lang="nb-NO" dirty="0" err="1" smtClean="0"/>
              <a:t>onkolog</a:t>
            </a:r>
            <a:r>
              <a:rPr lang="nb-NO" baseline="0" dirty="0" smtClean="0"/>
              <a:t> (kreft-</a:t>
            </a:r>
            <a:r>
              <a:rPr lang="en-US" sz="1200" b="0" i="0" u="none" strike="noStrike" kern="1200" dirty="0" smtClean="0">
                <a:solidFill>
                  <a:schemeClr val="tx1"/>
                </a:solidFill>
                <a:effectLst/>
                <a:latin typeface="+mn-lt"/>
                <a:ea typeface="+mn-ea"/>
                <a:cs typeface="+mn-cs"/>
              </a:rPr>
              <a:t>type (ICD-10), stadium (</a:t>
            </a:r>
            <a:r>
              <a:rPr lang="en-US" sz="1200" b="0" i="0" u="none" strike="noStrike" kern="1200" dirty="0" err="1" smtClean="0">
                <a:solidFill>
                  <a:schemeClr val="tx1"/>
                </a:solidFill>
                <a:effectLst/>
                <a:latin typeface="+mn-lt"/>
                <a:ea typeface="+mn-ea"/>
                <a:cs typeface="+mn-cs"/>
              </a:rPr>
              <a:t>lokal</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lokalavansert</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eller</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metastasert</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sjukdom</a:t>
            </a:r>
            <a:r>
              <a:rPr lang="en-US" sz="1200" b="0" i="0" u="none" strike="noStrike" kern="1200" dirty="0" smtClean="0">
                <a:solidFill>
                  <a:schemeClr val="tx1"/>
                </a:solidFill>
                <a:effectLst/>
                <a:latin typeface="+mn-lt"/>
                <a:ea typeface="+mn-ea"/>
                <a:cs typeface="+mn-cs"/>
              </a:rPr>
              <a:t> med </a:t>
            </a:r>
            <a:r>
              <a:rPr lang="en-US" sz="1200" b="0" i="0" u="none" strike="noStrike" kern="1200" dirty="0" err="1" smtClean="0">
                <a:solidFill>
                  <a:schemeClr val="tx1"/>
                </a:solidFill>
                <a:effectLst/>
                <a:latin typeface="+mn-lt"/>
                <a:ea typeface="+mn-ea"/>
                <a:cs typeface="+mn-cs"/>
              </a:rPr>
              <a:t>evt</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lokasjon</a:t>
            </a:r>
            <a:r>
              <a:rPr lang="en-US" sz="1200" b="0" i="0" u="none" strike="noStrike" kern="1200" dirty="0"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rPr>
              <a:t>er</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planlagt</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behandling</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og</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nivå</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av</a:t>
            </a:r>
            <a:r>
              <a:rPr lang="en-US" sz="1200" b="0" i="0" u="none" strike="noStrike" kern="1200" dirty="0" smtClean="0">
                <a:solidFill>
                  <a:schemeClr val="tx1"/>
                </a:solidFill>
                <a:effectLst/>
                <a:latin typeface="+mn-lt"/>
                <a:ea typeface="+mn-ea"/>
                <a:cs typeface="+mn-cs"/>
              </a:rPr>
              <a:t> PS (performance status).</a:t>
            </a:r>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23</a:t>
            </a:fld>
            <a:endParaRPr lang="nb-NO"/>
          </a:p>
        </p:txBody>
      </p:sp>
    </p:spTree>
    <p:extLst>
      <p:ext uri="{BB962C8B-B14F-4D97-AF65-F5344CB8AC3E}">
        <p14:creationId xmlns="" xmlns:p14="http://schemas.microsoft.com/office/powerpoint/2010/main" val="74560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ASCO: </a:t>
            </a:r>
            <a:r>
              <a:rPr lang="en-US" sz="1200" b="0" i="0" u="none" strike="noStrike" kern="1200" dirty="0" smtClean="0">
                <a:solidFill>
                  <a:schemeClr val="tx1"/>
                </a:solidFill>
                <a:effectLst/>
                <a:latin typeface="+mn-lt"/>
                <a:ea typeface="+mn-ea"/>
                <a:cs typeface="+mn-cs"/>
              </a:rPr>
              <a:t>American Society of Clinical Oncology</a:t>
            </a:r>
            <a:br>
              <a:rPr lang="en-US" sz="1200" b="0" i="0" u="none" strike="noStrike" kern="1200" dirty="0" smtClean="0">
                <a:solidFill>
                  <a:schemeClr val="tx1"/>
                </a:solidFill>
                <a:effectLst/>
                <a:latin typeface="+mn-lt"/>
                <a:ea typeface="+mn-ea"/>
                <a:cs typeface="+mn-cs"/>
              </a:rPr>
            </a:br>
            <a:r>
              <a:rPr lang="en-US" sz="1200" b="0" i="0" u="none" strike="noStrike" kern="1200" dirty="0" smtClean="0">
                <a:solidFill>
                  <a:schemeClr val="tx1"/>
                </a:solidFill>
                <a:effectLst/>
                <a:latin typeface="+mn-lt"/>
                <a:ea typeface="+mn-ea"/>
                <a:cs typeface="+mn-cs"/>
              </a:rPr>
              <a:t>ESMO: </a:t>
            </a:r>
            <a:r>
              <a:rPr lang="en-US" sz="1200" b="0" i="0" u="none" kern="1200" dirty="0" smtClean="0">
                <a:solidFill>
                  <a:schemeClr val="tx1"/>
                </a:solidFill>
                <a:effectLst/>
                <a:latin typeface="+mn-lt"/>
                <a:ea typeface="+mn-ea"/>
                <a:cs typeface="+mn-cs"/>
              </a:rPr>
              <a:t>European Society for Medical Oncology. </a:t>
            </a:r>
            <a:r>
              <a:rPr lang="en-US" sz="1200" b="0" i="0" u="none" kern="1200" dirty="0" err="1" smtClean="0">
                <a:solidFill>
                  <a:schemeClr val="tx1"/>
                </a:solidFill>
                <a:effectLst/>
                <a:latin typeface="+mn-lt"/>
                <a:ea typeface="+mn-ea"/>
                <a:cs typeface="+mn-cs"/>
              </a:rPr>
              <a:t>Kongress</a:t>
            </a:r>
            <a:r>
              <a:rPr lang="en-US" sz="1200" b="0" i="0" u="none" kern="1200" dirty="0" smtClean="0">
                <a:solidFill>
                  <a:schemeClr val="tx1"/>
                </a:solidFill>
                <a:effectLst/>
                <a:latin typeface="+mn-lt"/>
                <a:ea typeface="+mn-ea"/>
                <a:cs typeface="+mn-cs"/>
              </a:rPr>
              <a:t> Barcelona</a:t>
            </a:r>
            <a:r>
              <a:rPr lang="en-US" sz="1200" b="0" i="0" u="none" kern="1200" baseline="0" dirty="0" smtClean="0">
                <a:solidFill>
                  <a:schemeClr val="tx1"/>
                </a:solidFill>
                <a:effectLst/>
                <a:latin typeface="+mn-lt"/>
                <a:ea typeface="+mn-ea"/>
                <a:cs typeface="+mn-cs"/>
              </a:rPr>
              <a:t> I September: </a:t>
            </a:r>
            <a:r>
              <a:rPr lang="en-US" sz="1200" b="0" i="0" u="none" kern="1200" baseline="0" dirty="0" err="1" smtClean="0">
                <a:solidFill>
                  <a:schemeClr val="tx1"/>
                </a:solidFill>
                <a:effectLst/>
                <a:latin typeface="+mn-lt"/>
                <a:ea typeface="+mn-ea"/>
                <a:cs typeface="+mn-cs"/>
              </a:rPr>
              <a:t>Minst</a:t>
            </a:r>
            <a:r>
              <a:rPr lang="en-US" sz="1200" b="0" i="0" u="none" kern="1200" baseline="0" dirty="0" smtClean="0">
                <a:solidFill>
                  <a:schemeClr val="tx1"/>
                </a:solidFill>
                <a:effectLst/>
                <a:latin typeface="+mn-lt"/>
                <a:ea typeface="+mn-ea"/>
                <a:cs typeface="+mn-cs"/>
              </a:rPr>
              <a:t> 4 </a:t>
            </a:r>
            <a:r>
              <a:rPr lang="en-US" sz="1200" b="0" i="0" u="none" kern="1200" baseline="0" dirty="0" err="1" smtClean="0">
                <a:solidFill>
                  <a:schemeClr val="tx1"/>
                </a:solidFill>
                <a:effectLst/>
                <a:latin typeface="+mn-lt"/>
                <a:ea typeface="+mn-ea"/>
                <a:cs typeface="+mn-cs"/>
              </a:rPr>
              <a:t>onkogeriatriske</a:t>
            </a:r>
            <a:r>
              <a:rPr lang="en-US" sz="1200" b="0" i="0" u="none" kern="1200" baseline="0" dirty="0" smtClean="0">
                <a:solidFill>
                  <a:schemeClr val="tx1"/>
                </a:solidFill>
                <a:effectLst/>
                <a:latin typeface="+mn-lt"/>
                <a:ea typeface="+mn-ea"/>
                <a:cs typeface="+mn-cs"/>
              </a:rPr>
              <a:t> </a:t>
            </a:r>
            <a:r>
              <a:rPr lang="en-US" sz="1200" b="0" i="0" u="none" kern="1200" baseline="0" dirty="0" err="1" smtClean="0">
                <a:solidFill>
                  <a:schemeClr val="tx1"/>
                </a:solidFill>
                <a:effectLst/>
                <a:latin typeface="+mn-lt"/>
                <a:ea typeface="+mn-ea"/>
                <a:cs typeface="+mn-cs"/>
              </a:rPr>
              <a:t>sesjoner</a:t>
            </a:r>
            <a:r>
              <a:rPr lang="en-US" sz="1200" b="0" i="0" u="none" kern="1200" baseline="0" dirty="0" smtClean="0">
                <a:solidFill>
                  <a:schemeClr val="tx1"/>
                </a:solidFill>
                <a:effectLst/>
                <a:latin typeface="+mn-lt"/>
                <a:ea typeface="+mn-ea"/>
                <a:cs typeface="+mn-cs"/>
              </a:rPr>
              <a:t/>
            </a:r>
            <a:br>
              <a:rPr lang="en-US" sz="1200" b="0" i="0" u="none" kern="1200" baseline="0" dirty="0" smtClean="0">
                <a:solidFill>
                  <a:schemeClr val="tx1"/>
                </a:solidFill>
                <a:effectLst/>
                <a:latin typeface="+mn-lt"/>
                <a:ea typeface="+mn-ea"/>
                <a:cs typeface="+mn-cs"/>
              </a:rPr>
            </a:br>
            <a:r>
              <a:rPr lang="en-US" sz="1200" b="0" i="0" u="none" kern="1200" baseline="0" dirty="0" smtClean="0">
                <a:solidFill>
                  <a:schemeClr val="tx1"/>
                </a:solidFill>
                <a:effectLst/>
                <a:latin typeface="+mn-lt"/>
                <a:ea typeface="+mn-ea"/>
                <a:cs typeface="+mn-cs"/>
              </a:rPr>
              <a:t>* managing the frail patients * ESMO-SIOG collaborative session; immunotherapy in older patients: challenges and opportunities *practicing oncology in elderly cancer patients * meeting the needs of elderly patients with cancer </a:t>
            </a:r>
          </a:p>
          <a:p>
            <a:r>
              <a:rPr lang="en-US" sz="1200" b="0" i="0" u="none" kern="1200" baseline="0" dirty="0" smtClean="0">
                <a:solidFill>
                  <a:schemeClr val="tx1"/>
                </a:solidFill>
                <a:effectLst/>
                <a:latin typeface="+mn-lt"/>
                <a:ea typeface="+mn-ea"/>
                <a:cs typeface="+mn-cs"/>
              </a:rPr>
              <a:t>* personalized cancer vaccines: A mainstay for future cancer therapy? * “Doctor you need help”; Burn-out in practicing oncologists.</a:t>
            </a:r>
            <a:endParaRPr lang="nb-NO" u="none"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5</a:t>
            </a:fld>
            <a:endParaRPr lang="nb-NO"/>
          </a:p>
        </p:txBody>
      </p:sp>
    </p:spTree>
    <p:extLst>
      <p:ext uri="{BB962C8B-B14F-4D97-AF65-F5344CB8AC3E}">
        <p14:creationId xmlns="" xmlns:p14="http://schemas.microsoft.com/office/powerpoint/2010/main" val="1409010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8 domener; </a:t>
            </a:r>
            <a:br>
              <a:rPr lang="nb-NO" dirty="0" smtClean="0"/>
            </a:br>
            <a:r>
              <a:rPr lang="nb-NO" dirty="0" smtClean="0"/>
              <a:t>ADL – </a:t>
            </a:r>
            <a:r>
              <a:rPr lang="en-US" sz="1200" b="0" i="0" u="none" strike="noStrike" kern="1200" dirty="0" smtClean="0">
                <a:solidFill>
                  <a:schemeClr val="tx1"/>
                </a:solidFill>
                <a:effectLst/>
                <a:latin typeface="+mn-lt"/>
                <a:ea typeface="+mn-ea"/>
                <a:cs typeface="+mn-cs"/>
              </a:rPr>
              <a:t>screening for </a:t>
            </a:r>
            <a:r>
              <a:rPr lang="en-US" sz="1200" b="0" i="0" u="none" strike="noStrike" kern="1200" dirty="0" err="1" smtClean="0">
                <a:solidFill>
                  <a:schemeClr val="tx1"/>
                </a:solidFill>
                <a:effectLst/>
                <a:latin typeface="+mn-lt"/>
                <a:ea typeface="+mn-ea"/>
                <a:cs typeface="+mn-cs"/>
              </a:rPr>
              <a:t>mangler</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innen</a:t>
            </a:r>
            <a:r>
              <a:rPr lang="en-US" sz="1200" b="0" i="0" u="none" strike="noStrike" kern="1200" dirty="0" smtClean="0">
                <a:solidFill>
                  <a:schemeClr val="tx1"/>
                </a:solidFill>
                <a:effectLst/>
                <a:latin typeface="+mn-lt"/>
                <a:ea typeface="+mn-ea"/>
                <a:cs typeface="+mn-cs"/>
              </a:rPr>
              <a:t> basal ADL, </a:t>
            </a:r>
            <a:r>
              <a:rPr lang="en-US" sz="1200" b="0" i="0" u="none" strike="noStrike" kern="1200" dirty="0" err="1" smtClean="0">
                <a:solidFill>
                  <a:schemeClr val="tx1"/>
                </a:solidFill>
                <a:effectLst/>
                <a:latin typeface="+mn-lt"/>
                <a:ea typeface="+mn-ea"/>
                <a:cs typeface="+mn-cs"/>
              </a:rPr>
              <a:t>spm</a:t>
            </a:r>
            <a:r>
              <a:rPr lang="en-US" sz="1200" b="0" i="0" u="none" strike="noStrike" kern="1200" dirty="0" smtClean="0">
                <a:solidFill>
                  <a:schemeClr val="tx1"/>
                </a:solidFill>
                <a:effectLst/>
                <a:latin typeface="+mn-lt"/>
                <a:ea typeface="+mn-ea"/>
                <a:cs typeface="+mn-cs"/>
              </a:rPr>
              <a:t> 5 (‘Do you need help with eating, dressing, washing yourself or using the toilet?’) from the ‘European </a:t>
            </a:r>
            <a:r>
              <a:rPr lang="en-US" sz="1200" b="0" i="0" u="none" strike="noStrike" kern="1200" dirty="0" err="1" smtClean="0">
                <a:solidFill>
                  <a:schemeClr val="tx1"/>
                </a:solidFill>
                <a:effectLst/>
                <a:latin typeface="+mn-lt"/>
                <a:ea typeface="+mn-ea"/>
                <a:cs typeface="+mn-cs"/>
              </a:rPr>
              <a:t>Organisation</a:t>
            </a:r>
            <a:r>
              <a:rPr lang="en-US" sz="1200" b="0" i="0" u="none" strike="noStrike" kern="1200" dirty="0" smtClean="0">
                <a:solidFill>
                  <a:schemeClr val="tx1"/>
                </a:solidFill>
                <a:effectLst/>
                <a:latin typeface="+mn-lt"/>
                <a:ea typeface="+mn-ea"/>
                <a:cs typeface="+mn-cs"/>
              </a:rPr>
              <a:t> for Research and Treatment of Cancer Quality of Life Core Questionnaire (EORTC QLQ C30). “not at all” </a:t>
            </a:r>
            <a:r>
              <a:rPr lang="en-US" sz="1200" b="0" i="0" u="none" strike="noStrike" kern="1200" dirty="0" err="1" smtClean="0">
                <a:solidFill>
                  <a:schemeClr val="tx1"/>
                </a:solidFill>
                <a:effectLst/>
                <a:latin typeface="+mn-lt"/>
                <a:ea typeface="+mn-ea"/>
                <a:cs typeface="+mn-cs"/>
              </a:rPr>
              <a:t>gir</a:t>
            </a:r>
            <a:r>
              <a:rPr lang="en-US" sz="1200" b="0" i="0" u="none" strike="noStrike" kern="1200" dirty="0" smtClean="0">
                <a:solidFill>
                  <a:schemeClr val="tx1"/>
                </a:solidFill>
                <a:effectLst/>
                <a:latin typeface="+mn-lt"/>
                <a:ea typeface="+mn-ea"/>
                <a:cs typeface="+mn-cs"/>
              </a:rPr>
              <a:t> da </a:t>
            </a:r>
            <a:r>
              <a:rPr lang="en-US" sz="1200" b="0" i="0" u="none" strike="noStrike" kern="1200" dirty="0" err="1" smtClean="0">
                <a:solidFill>
                  <a:schemeClr val="tx1"/>
                </a:solidFill>
                <a:effectLst/>
                <a:latin typeface="+mn-lt"/>
                <a:ea typeface="+mn-ea"/>
                <a:cs typeface="+mn-cs"/>
              </a:rPr>
              <a:t>ikkje</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poeng</a:t>
            </a:r>
            <a:r>
              <a:rPr lang="en-US" sz="1200" b="0" i="0" u="none" strike="noStrike" kern="1200" dirty="0" smtClean="0">
                <a:solidFill>
                  <a:schemeClr val="tx1"/>
                </a:solidFill>
                <a:effectLst/>
                <a:latin typeface="+mn-lt"/>
                <a:ea typeface="+mn-ea"/>
                <a:cs typeface="+mn-cs"/>
              </a:rPr>
              <a:t>. </a:t>
            </a:r>
            <a:r>
              <a:rPr lang="nb-NO" baseline="0" dirty="0" smtClean="0"/>
              <a:t>(egenevaluering)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
            </a:r>
            <a:br>
              <a:rPr lang="nb-NO" dirty="0" smtClean="0"/>
            </a:br>
            <a:r>
              <a:rPr lang="nb-NO" dirty="0" err="1" smtClean="0"/>
              <a:t>Komorbiditet</a:t>
            </a:r>
            <a:r>
              <a:rPr lang="nb-NO" baseline="0" dirty="0" smtClean="0"/>
              <a:t> – </a:t>
            </a:r>
            <a:r>
              <a:rPr lang="en-US" sz="1200" b="0" i="0" u="none" strike="noStrike" kern="1200" dirty="0" smtClean="0">
                <a:solidFill>
                  <a:schemeClr val="tx1"/>
                </a:solidFill>
                <a:effectLst/>
                <a:latin typeface="+mn-lt"/>
                <a:ea typeface="+mn-ea"/>
                <a:cs typeface="+mn-cs"/>
              </a:rPr>
              <a:t>Physical Health Section, a subscale of the Older Americans’ Resources and Services Questionnaire (OARS) ; consists of a list of 15 diseases/conditions as well as a grading of how these conditions affect daily activities. </a:t>
            </a:r>
            <a:r>
              <a:rPr lang="nb-NO" baseline="0" dirty="0" smtClean="0"/>
              <a:t>(egenevaluering)</a:t>
            </a:r>
          </a:p>
          <a:p>
            <a:r>
              <a:rPr lang="nb-NO" baseline="0" dirty="0" smtClean="0"/>
              <a:t/>
            </a:r>
            <a:br>
              <a:rPr lang="nb-NO" baseline="0" dirty="0" smtClean="0"/>
            </a:br>
            <a:r>
              <a:rPr lang="nb-NO" baseline="0" dirty="0" smtClean="0"/>
              <a:t>Medisinbruk – ATC-registeret (</a:t>
            </a:r>
            <a:r>
              <a:rPr lang="en-US" sz="1200" b="0" i="0" u="none" strike="noStrike" kern="1200" dirty="0" smtClean="0">
                <a:solidFill>
                  <a:schemeClr val="tx1"/>
                </a:solidFill>
                <a:effectLst/>
                <a:latin typeface="+mn-lt"/>
                <a:ea typeface="+mn-ea"/>
                <a:cs typeface="+mn-cs"/>
              </a:rPr>
              <a:t>Anatomical Therapeutic Chemical Classification System</a:t>
            </a:r>
            <a:r>
              <a:rPr lang="nb-NO" baseline="0" dirty="0" smtClean="0"/>
              <a:t/>
            </a:r>
            <a:br>
              <a:rPr lang="nb-NO" baseline="0" dirty="0" smtClean="0"/>
            </a:br>
            <a:r>
              <a:rPr lang="nb-NO" baseline="0" dirty="0" smtClean="0"/>
              <a:t>Fysisk funksjon – </a:t>
            </a:r>
            <a:r>
              <a:rPr lang="nb-NO" baseline="0" dirty="0" err="1" smtClean="0"/>
              <a:t>timed</a:t>
            </a:r>
            <a:r>
              <a:rPr lang="nb-NO" baseline="0" dirty="0" smtClean="0"/>
              <a:t> up and </a:t>
            </a:r>
            <a:r>
              <a:rPr lang="nb-NO" baseline="0" dirty="0" err="1" smtClean="0"/>
              <a:t>go</a:t>
            </a:r>
            <a:r>
              <a:rPr lang="nb-NO" baseline="0" dirty="0" smtClean="0"/>
              <a:t>; </a:t>
            </a:r>
            <a:r>
              <a:rPr lang="en-US" sz="1200" b="0" i="0" u="none" strike="noStrike" kern="1200" dirty="0" smtClean="0">
                <a:solidFill>
                  <a:schemeClr val="tx1"/>
                </a:solidFill>
                <a:effectLst/>
                <a:latin typeface="+mn-lt"/>
                <a:ea typeface="+mn-ea"/>
                <a:cs typeface="+mn-cs"/>
              </a:rPr>
              <a:t>the time it takes to rise from an arm chair, walk three </a:t>
            </a:r>
            <a:r>
              <a:rPr lang="en-US" sz="1200" b="0" i="0" u="none" strike="noStrike" kern="1200" dirty="0" err="1" smtClean="0">
                <a:solidFill>
                  <a:schemeClr val="tx1"/>
                </a:solidFill>
                <a:effectLst/>
                <a:latin typeface="+mn-lt"/>
                <a:ea typeface="+mn-ea"/>
                <a:cs typeface="+mn-cs"/>
              </a:rPr>
              <a:t>metres</a:t>
            </a:r>
            <a:r>
              <a:rPr lang="en-US" sz="1200" b="0" i="0" u="none" strike="noStrike" kern="1200" dirty="0" smtClean="0">
                <a:solidFill>
                  <a:schemeClr val="tx1"/>
                </a:solidFill>
                <a:effectLst/>
                <a:latin typeface="+mn-lt"/>
                <a:ea typeface="+mn-ea"/>
                <a:cs typeface="+mn-cs"/>
              </a:rPr>
              <a:t>, turn, walk back and sit down, and patients were instructed to walk at a fast pace </a:t>
            </a:r>
            <a:endParaRPr lang="nb-NO" baseline="0" dirty="0" smtClean="0"/>
          </a:p>
          <a:p>
            <a:r>
              <a:rPr lang="nb-NO" baseline="0" dirty="0" smtClean="0"/>
              <a:t>Kognitiv funksjon – </a:t>
            </a:r>
            <a:r>
              <a:rPr lang="nb-NO" sz="1200" b="0" i="0" u="none" strike="noStrike" kern="1200" dirty="0" smtClean="0">
                <a:solidFill>
                  <a:schemeClr val="tx1"/>
                </a:solidFill>
                <a:effectLst/>
                <a:latin typeface="+mn-lt"/>
                <a:ea typeface="+mn-ea"/>
                <a:cs typeface="+mn-cs"/>
              </a:rPr>
              <a:t>(MMSE-NR)</a:t>
            </a:r>
            <a:endParaRPr lang="nb-NO" baseline="0" dirty="0" smtClean="0"/>
          </a:p>
          <a:p>
            <a:r>
              <a:rPr lang="nb-NO" baseline="0" dirty="0" smtClean="0"/>
              <a:t>Depressive symptomer – </a:t>
            </a:r>
            <a:r>
              <a:rPr lang="nb-NO" sz="1200" b="0" i="0" u="none" strike="noStrike" kern="1200" dirty="0" err="1" smtClean="0">
                <a:solidFill>
                  <a:schemeClr val="tx1"/>
                </a:solidFill>
                <a:effectLst/>
                <a:latin typeface="+mn-lt"/>
                <a:ea typeface="+mn-ea"/>
                <a:cs typeface="+mn-cs"/>
              </a:rPr>
              <a:t>geriatric</a:t>
            </a:r>
            <a:r>
              <a:rPr lang="nb-NO" sz="1200" b="0" i="0" u="none" strike="noStrike" kern="1200" dirty="0" smtClean="0">
                <a:solidFill>
                  <a:schemeClr val="tx1"/>
                </a:solidFill>
                <a:effectLst/>
                <a:latin typeface="+mn-lt"/>
                <a:ea typeface="+mn-ea"/>
                <a:cs typeface="+mn-cs"/>
              </a:rPr>
              <a:t> </a:t>
            </a:r>
            <a:r>
              <a:rPr lang="nb-NO" sz="1200" b="0" i="0" u="none" strike="noStrike" kern="1200" dirty="0" err="1" smtClean="0">
                <a:solidFill>
                  <a:schemeClr val="tx1"/>
                </a:solidFill>
                <a:effectLst/>
                <a:latin typeface="+mn-lt"/>
                <a:ea typeface="+mn-ea"/>
                <a:cs typeface="+mn-cs"/>
              </a:rPr>
              <a:t>depression</a:t>
            </a:r>
            <a:r>
              <a:rPr lang="nb-NO" sz="1200" b="0" i="0" u="none" strike="noStrike" kern="1200" dirty="0" smtClean="0">
                <a:solidFill>
                  <a:schemeClr val="tx1"/>
                </a:solidFill>
                <a:effectLst/>
                <a:latin typeface="+mn-lt"/>
                <a:ea typeface="+mn-ea"/>
                <a:cs typeface="+mn-cs"/>
              </a:rPr>
              <a:t> </a:t>
            </a:r>
            <a:r>
              <a:rPr lang="nb-NO" sz="1200" b="0" i="0" u="none" strike="noStrike" kern="1200" dirty="0" err="1" smtClean="0">
                <a:solidFill>
                  <a:schemeClr val="tx1"/>
                </a:solidFill>
                <a:effectLst/>
                <a:latin typeface="+mn-lt"/>
                <a:ea typeface="+mn-ea"/>
                <a:cs typeface="+mn-cs"/>
              </a:rPr>
              <a:t>scale</a:t>
            </a:r>
            <a:r>
              <a:rPr lang="nb-NO" sz="1200" b="0" i="0" u="none" strike="noStrike" kern="1200" dirty="0" smtClean="0">
                <a:solidFill>
                  <a:schemeClr val="tx1"/>
                </a:solidFill>
                <a:effectLst/>
                <a:latin typeface="+mn-lt"/>
                <a:ea typeface="+mn-ea"/>
                <a:cs typeface="+mn-cs"/>
              </a:rPr>
              <a:t> (GDS-15)</a:t>
            </a:r>
            <a:r>
              <a:rPr lang="nb-NO" baseline="0" dirty="0" smtClean="0"/>
              <a:t> (egenevaluering)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Ernæringsstatus – </a:t>
            </a:r>
            <a:r>
              <a:rPr lang="en-US" sz="1200" b="0" i="0" u="none" strike="noStrike" kern="1200" dirty="0" smtClean="0">
                <a:solidFill>
                  <a:schemeClr val="tx1"/>
                </a:solidFill>
                <a:effectLst/>
                <a:latin typeface="+mn-lt"/>
                <a:ea typeface="+mn-ea"/>
                <a:cs typeface="+mn-cs"/>
              </a:rPr>
              <a:t>Patient-Generated Subjective Global Assessment (PG-SGA)</a:t>
            </a:r>
            <a:r>
              <a:rPr lang="nb-NO" baseline="0" dirty="0" smtClean="0"/>
              <a:t> (egenevaluering)</a:t>
            </a:r>
          </a:p>
          <a:p>
            <a:r>
              <a:rPr lang="nb-NO" baseline="0" dirty="0" smtClean="0"/>
              <a:t>Fall – Utilsikta hendelse som resulterer i </a:t>
            </a:r>
            <a:r>
              <a:rPr lang="nb-NO" baseline="0" dirty="0" err="1" smtClean="0"/>
              <a:t>liggande</a:t>
            </a:r>
            <a:r>
              <a:rPr lang="nb-NO" baseline="0" dirty="0" smtClean="0"/>
              <a:t> stilling på golv/bakke/lavere nivå, antall siste 6 mnd.</a:t>
            </a:r>
          </a:p>
          <a:p>
            <a:endParaRPr lang="nb-NO" baseline="0" dirty="0" smtClean="0"/>
          </a:p>
          <a:p>
            <a:r>
              <a:rPr lang="en-US" sz="1200" b="0" i="0" u="none" strike="noStrike" kern="1200" dirty="0" smtClean="0">
                <a:solidFill>
                  <a:schemeClr val="tx1"/>
                </a:solidFill>
                <a:effectLst/>
                <a:latin typeface="+mn-lt"/>
                <a:ea typeface="+mn-ea"/>
                <a:cs typeface="+mn-cs"/>
              </a:rPr>
              <a:t>To define frailty according to </a:t>
            </a:r>
            <a:r>
              <a:rPr lang="en-US" sz="1200" b="0" i="0" u="none" strike="noStrike" kern="1200" dirty="0" err="1" smtClean="0">
                <a:solidFill>
                  <a:schemeClr val="tx1"/>
                </a:solidFill>
                <a:effectLst/>
                <a:latin typeface="+mn-lt"/>
                <a:ea typeface="+mn-ea"/>
                <a:cs typeface="+mn-cs"/>
              </a:rPr>
              <a:t>mGA</a:t>
            </a:r>
            <a:r>
              <a:rPr lang="en-US" sz="1200" b="0" i="0" u="none" strike="noStrike" kern="1200" dirty="0" smtClean="0">
                <a:solidFill>
                  <a:schemeClr val="tx1"/>
                </a:solidFill>
                <a:effectLst/>
                <a:latin typeface="+mn-lt"/>
                <a:ea typeface="+mn-ea"/>
                <a:cs typeface="+mn-cs"/>
              </a:rPr>
              <a:t>, we used criteria similar to the modified </a:t>
            </a:r>
            <a:r>
              <a:rPr lang="en-US" sz="1200" b="0" i="0" u="none" strike="noStrike" kern="1200" dirty="0" err="1" smtClean="0">
                <a:solidFill>
                  <a:schemeClr val="tx1"/>
                </a:solidFill>
                <a:effectLst/>
                <a:latin typeface="+mn-lt"/>
                <a:ea typeface="+mn-ea"/>
                <a:cs typeface="+mn-cs"/>
              </a:rPr>
              <a:t>Balducci</a:t>
            </a:r>
            <a:r>
              <a:rPr lang="en-US" sz="1200" b="0" i="0" u="none" strike="noStrike" kern="1200" dirty="0" smtClean="0">
                <a:solidFill>
                  <a:schemeClr val="tx1"/>
                </a:solidFill>
                <a:effectLst/>
                <a:latin typeface="+mn-lt"/>
                <a:ea typeface="+mn-ea"/>
                <a:cs typeface="+mn-cs"/>
              </a:rPr>
              <a:t> criteria formerly applied by </a:t>
            </a:r>
            <a:r>
              <a:rPr lang="en-US" sz="1200" b="0" i="0" u="none" strike="noStrike" kern="1200" dirty="0" err="1" smtClean="0">
                <a:solidFill>
                  <a:schemeClr val="tx1"/>
                </a:solidFill>
                <a:effectLst/>
                <a:latin typeface="+mn-lt"/>
                <a:ea typeface="+mn-ea"/>
                <a:cs typeface="+mn-cs"/>
                <a:hlinkClick r:id="rId3" tooltip="Kristjansson SR, Nesbakken A, Jordhoy MS, Skovlund E, Audisio RA, Johannesen HO, Bakka A, Wyller TB (2010) Comprehensive geriatric assessment can predict complications in elderly patients after elective surgery for colorectal cancer: a prospective observational cohort study. Crit Rev Oncol Hematol 76: 208–217."/>
              </a:rPr>
              <a:t>Kristjansson</a:t>
            </a:r>
            <a:r>
              <a:rPr lang="en-US" sz="1200" b="0" i="0" u="none" strike="noStrike" kern="1200" dirty="0" smtClean="0">
                <a:solidFill>
                  <a:schemeClr val="tx1"/>
                </a:solidFill>
                <a:effectLst/>
                <a:latin typeface="+mn-lt"/>
                <a:ea typeface="+mn-ea"/>
                <a:cs typeface="+mn-cs"/>
                <a:hlinkClick r:id="rId3" tooltip="Kristjansson SR, Nesbakken A, Jordhoy MS, Skovlund E, Audisio RA, Johannesen HO, Bakka A, Wyller TB (2010) Comprehensive geriatric assessment can predict complications in elderly patients after elective surgery for colorectal cancer: a prospective observational cohort study. Crit Rev Oncol Hematol 76: 208–217."/>
              </a:rPr>
              <a:t> et al (2010)</a:t>
            </a:r>
            <a:r>
              <a:rPr lang="en-US" sz="1200" b="0" i="0" u="none" strike="noStrike" kern="1200" dirty="0" smtClean="0">
                <a:solidFill>
                  <a:schemeClr val="tx1"/>
                </a:solidFill>
                <a:effectLst/>
                <a:latin typeface="+mn-lt"/>
                <a:ea typeface="+mn-ea"/>
                <a:cs typeface="+mn-cs"/>
              </a:rPr>
              <a:t> and </a:t>
            </a:r>
            <a:r>
              <a:rPr lang="en-US" sz="1200" b="0" i="0" u="none" strike="noStrike" kern="1200" dirty="0" err="1" smtClean="0">
                <a:solidFill>
                  <a:schemeClr val="tx1"/>
                </a:solidFill>
                <a:effectLst/>
                <a:latin typeface="+mn-lt"/>
                <a:ea typeface="+mn-ea"/>
                <a:cs typeface="+mn-cs"/>
                <a:hlinkClick r:id="rId3" tooltip="Ommundsen N, Wyller TB, Nesbakken A, Jordhoy MS, Bakka A, Skovlund E, Rostoft S (2014) Frailty is an independent predictor of survival in older patients with colorectal cancer. Oncologist 19: 1268–1275."/>
              </a:rPr>
              <a:t>Ommundsen</a:t>
            </a:r>
            <a:r>
              <a:rPr lang="en-US" sz="1200" b="0" i="0" u="none" strike="noStrike" kern="1200" dirty="0" smtClean="0">
                <a:solidFill>
                  <a:schemeClr val="tx1"/>
                </a:solidFill>
                <a:effectLst/>
                <a:latin typeface="+mn-lt"/>
                <a:ea typeface="+mn-ea"/>
                <a:cs typeface="+mn-cs"/>
                <a:hlinkClick r:id="rId3" tooltip="Ommundsen N, Wyller TB, Nesbakken A, Jordhoy MS, Bakka A, Skovlund E, Rostoft S (2014) Frailty is an independent predictor of survival in older patients with colorectal cancer. Oncologist 19: 1268–1275."/>
              </a:rPr>
              <a:t> et al (2014)</a:t>
            </a:r>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Metode brukt for </a:t>
            </a:r>
            <a:r>
              <a:rPr lang="nb-NO" dirty="0" err="1" smtClean="0"/>
              <a:t>skrøpelegheitsvurdering</a:t>
            </a:r>
            <a:r>
              <a:rPr lang="nb-NO" dirty="0" smtClean="0"/>
              <a:t> av kliniker </a:t>
            </a:r>
            <a:r>
              <a:rPr lang="nb-NO" dirty="0" err="1" smtClean="0"/>
              <a:t>ikkje</a:t>
            </a:r>
            <a:r>
              <a:rPr lang="nb-NO" dirty="0" smtClean="0"/>
              <a:t> nærmere spesifisert</a:t>
            </a:r>
          </a:p>
          <a:p>
            <a:endParaRPr lang="en-US"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Retrospectively, the participating clinics indicate that approximately 40 consultants evaluated from one to about 27–28 patients each, whereas 28 consultants are confirmed having assessed from one to seven of the </a:t>
            </a:r>
            <a:r>
              <a:rPr lang="en-US" sz="1200" b="0" i="0" u="none" strike="noStrike" kern="1200" dirty="0" err="1" smtClean="0">
                <a:solidFill>
                  <a:schemeClr val="tx1"/>
                </a:solidFill>
                <a:effectLst/>
                <a:latin typeface="+mn-lt"/>
                <a:ea typeface="+mn-ea"/>
                <a:cs typeface="+mn-cs"/>
              </a:rPr>
              <a:t>mGA</a:t>
            </a:r>
            <a:r>
              <a:rPr lang="en-US" sz="1200" b="0" i="0" u="none" strike="noStrike" kern="1200" dirty="0" smtClean="0">
                <a:solidFill>
                  <a:schemeClr val="tx1"/>
                </a:solidFill>
                <a:effectLst/>
                <a:latin typeface="+mn-lt"/>
                <a:ea typeface="+mn-ea"/>
                <a:cs typeface="+mn-cs"/>
              </a:rPr>
              <a:t> frail patients who were missed. An equal share of juniors and seniors with up to 30 years of oncology practice were represented. </a:t>
            </a:r>
            <a:endParaRPr lang="nb-NO" dirty="0" smtClean="0"/>
          </a:p>
          <a:p>
            <a:endParaRPr lang="en-US" sz="1200" b="0" i="0" u="none" strike="noStrike" kern="1200" dirty="0" smtClean="0">
              <a:solidFill>
                <a:schemeClr val="tx1"/>
              </a:solidFill>
              <a:effectLst/>
              <a:latin typeface="+mn-lt"/>
              <a:ea typeface="+mn-ea"/>
              <a:cs typeface="+mn-cs"/>
            </a:endParaRPr>
          </a:p>
          <a:p>
            <a:endParaRPr lang="en-US" sz="1200" b="0" i="0" u="none" strike="noStrike" kern="1200" baseline="0" dirty="0" smtClean="0">
              <a:solidFill>
                <a:schemeClr val="tx1"/>
              </a:solidFill>
              <a:effectLst/>
              <a:latin typeface="+mn-lt"/>
              <a:ea typeface="+mn-ea"/>
              <a:cs typeface="+mn-cs"/>
            </a:endParaRPr>
          </a:p>
          <a:p>
            <a:endParaRPr lang="en-US" baseline="0" dirty="0" smtClean="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24</a:t>
            </a:fld>
            <a:endParaRPr lang="nb-NO"/>
          </a:p>
        </p:txBody>
      </p:sp>
    </p:spTree>
    <p:extLst>
      <p:ext uri="{BB962C8B-B14F-4D97-AF65-F5344CB8AC3E}">
        <p14:creationId xmlns="" xmlns:p14="http://schemas.microsoft.com/office/powerpoint/2010/main" val="2213326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u="none" strike="noStrike" kern="1200" baseline="0" dirty="0" err="1" smtClean="0">
                <a:solidFill>
                  <a:schemeClr val="tx1"/>
                </a:solidFill>
                <a:effectLst/>
                <a:latin typeface="+mn-lt"/>
                <a:ea typeface="+mn-ea"/>
                <a:cs typeface="+mn-cs"/>
              </a:rPr>
              <a:t>Pasientkarakteristika</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Vanlege</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kreftvariantar</a:t>
            </a:r>
            <a:r>
              <a:rPr lang="en-US" sz="1200" b="0" i="0" u="none" strike="noStrike" kern="1200" baseline="0" dirty="0" smtClean="0">
                <a:solidFill>
                  <a:schemeClr val="tx1"/>
                </a:solidFill>
                <a:effectLst/>
                <a:latin typeface="+mn-lt"/>
                <a:ea typeface="+mn-ea"/>
                <a:cs typeface="+mn-cs"/>
              </a:rPr>
              <a:t>. Median </a:t>
            </a:r>
            <a:r>
              <a:rPr lang="en-US" sz="1200" b="0" i="0" u="none" strike="noStrike" kern="1200" baseline="0" dirty="0" err="1" smtClean="0">
                <a:solidFill>
                  <a:schemeClr val="tx1"/>
                </a:solidFill>
                <a:effectLst/>
                <a:latin typeface="+mn-lt"/>
                <a:ea typeface="+mn-ea"/>
                <a:cs typeface="+mn-cs"/>
              </a:rPr>
              <a:t>oppfølgingstid</a:t>
            </a:r>
            <a:r>
              <a:rPr lang="en-US" sz="1200" b="0" i="0" u="none" strike="noStrike" kern="1200" baseline="0" dirty="0" smtClean="0">
                <a:solidFill>
                  <a:schemeClr val="tx1"/>
                </a:solidFill>
                <a:effectLst/>
                <a:latin typeface="+mn-lt"/>
                <a:ea typeface="+mn-ea"/>
                <a:cs typeface="+mn-cs"/>
              </a:rPr>
              <a:t> 17 </a:t>
            </a:r>
            <a:r>
              <a:rPr lang="en-US" sz="1200" b="0" i="0" u="none" strike="noStrike" kern="1200" baseline="0" dirty="0" err="1" smtClean="0">
                <a:solidFill>
                  <a:schemeClr val="tx1"/>
                </a:solidFill>
                <a:effectLst/>
                <a:latin typeface="+mn-lt"/>
                <a:ea typeface="+mn-ea"/>
                <a:cs typeface="+mn-cs"/>
              </a:rPr>
              <a:t>mnd</a:t>
            </a:r>
            <a:r>
              <a:rPr lang="en-US" sz="1200" b="0" i="0" u="none" strike="noStrike" kern="1200" baseline="0" dirty="0" smtClean="0">
                <a:solidFill>
                  <a:schemeClr val="tx1"/>
                </a:solidFill>
                <a:effectLst/>
                <a:latin typeface="+mn-lt"/>
                <a:ea typeface="+mn-ea"/>
                <a:cs typeface="+mn-cs"/>
              </a:rPr>
              <a:t>. 55% </a:t>
            </a:r>
            <a:r>
              <a:rPr lang="en-US" sz="1200" b="0" i="0" u="none" strike="noStrike" kern="1200" baseline="0" dirty="0" err="1" smtClean="0">
                <a:solidFill>
                  <a:schemeClr val="tx1"/>
                </a:solidFill>
                <a:effectLst/>
                <a:latin typeface="+mn-lt"/>
                <a:ea typeface="+mn-ea"/>
                <a:cs typeface="+mn-cs"/>
              </a:rPr>
              <a:t>var</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døde</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ved</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siste</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observasjonsdato</a:t>
            </a:r>
            <a:r>
              <a:rPr lang="en-US" sz="1200" b="0" i="0" u="none" strike="noStrike" kern="1200" baseline="0" dirty="0" smtClean="0">
                <a:solidFill>
                  <a:schemeClr val="tx1"/>
                </a:solidFill>
                <a:effectLst/>
                <a:latin typeface="+mn-lt"/>
                <a:ea typeface="+mn-ea"/>
                <a:cs typeface="+mn-cs"/>
              </a:rPr>
              <a:t> 31. </a:t>
            </a:r>
            <a:r>
              <a:rPr lang="en-US" sz="1200" b="0" i="0" u="none" strike="noStrike" kern="1200" baseline="0" dirty="0" err="1" smtClean="0">
                <a:solidFill>
                  <a:schemeClr val="tx1"/>
                </a:solidFill>
                <a:effectLst/>
                <a:latin typeface="+mn-lt"/>
                <a:ea typeface="+mn-ea"/>
                <a:cs typeface="+mn-cs"/>
              </a:rPr>
              <a:t>mai</a:t>
            </a:r>
            <a:r>
              <a:rPr lang="en-US" sz="1200" b="0" i="0" u="none" strike="noStrike" kern="1200" baseline="0" dirty="0" smtClean="0">
                <a:solidFill>
                  <a:schemeClr val="tx1"/>
                </a:solidFill>
                <a:effectLst/>
                <a:latin typeface="+mn-lt"/>
                <a:ea typeface="+mn-ea"/>
                <a:cs typeface="+mn-cs"/>
              </a:rPr>
              <a:t> 2016.</a:t>
            </a:r>
            <a:br>
              <a:rPr lang="en-US" sz="1200" b="0" i="0" u="none" strike="noStrike" kern="1200" baseline="0" dirty="0" smtClean="0">
                <a:solidFill>
                  <a:schemeClr val="tx1"/>
                </a:solidFill>
                <a:effectLst/>
                <a:latin typeface="+mn-lt"/>
                <a:ea typeface="+mn-ea"/>
                <a:cs typeface="+mn-cs"/>
              </a:rPr>
            </a:br>
            <a:r>
              <a:rPr lang="en-US" sz="1200" b="0" i="0" u="none" strike="noStrike" kern="1200" baseline="0" dirty="0" err="1" smtClean="0">
                <a:solidFill>
                  <a:schemeClr val="tx1"/>
                </a:solidFill>
                <a:effectLst/>
                <a:latin typeface="+mn-lt"/>
                <a:ea typeface="+mn-ea"/>
                <a:cs typeface="+mn-cs"/>
              </a:rPr>
              <a:t>Majoriteten</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hadde</a:t>
            </a:r>
            <a:r>
              <a:rPr lang="en-US" sz="1200" b="0" i="0" u="none" strike="noStrike" kern="1200" baseline="0" dirty="0" smtClean="0">
                <a:solidFill>
                  <a:schemeClr val="tx1"/>
                </a:solidFill>
                <a:effectLst/>
                <a:latin typeface="+mn-lt"/>
                <a:ea typeface="+mn-ea"/>
                <a:cs typeface="+mn-cs"/>
              </a:rPr>
              <a:t> PS 0-1 (85 %) </a:t>
            </a:r>
            <a:r>
              <a:rPr lang="en-US" sz="1200" b="0" i="0" u="none" strike="noStrike" kern="1200" baseline="0" dirty="0" err="1" smtClean="0">
                <a:solidFill>
                  <a:schemeClr val="tx1"/>
                </a:solidFill>
                <a:effectLst/>
                <a:latin typeface="+mn-lt"/>
                <a:ea typeface="+mn-ea"/>
                <a:cs typeface="+mn-cs"/>
              </a:rPr>
              <a:t>og</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fikk</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palliativ</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behandling</a:t>
            </a:r>
            <a:r>
              <a:rPr lang="en-US" sz="1200" b="0" i="0" u="none" strike="noStrike" kern="1200" baseline="0" dirty="0" smtClean="0">
                <a:solidFill>
                  <a:schemeClr val="tx1"/>
                </a:solidFill>
                <a:effectLst/>
                <a:latin typeface="+mn-lt"/>
                <a:ea typeface="+mn-ea"/>
                <a:cs typeface="+mn-cs"/>
              </a:rPr>
              <a:t> (N197, 68 %) – </a:t>
            </a:r>
            <a:r>
              <a:rPr lang="en-US" sz="1200" b="0" i="0" u="none" strike="noStrike" kern="1200" baseline="0" dirty="0" err="1" smtClean="0">
                <a:solidFill>
                  <a:schemeClr val="tx1"/>
                </a:solidFill>
                <a:effectLst/>
                <a:latin typeface="+mn-lt"/>
                <a:ea typeface="+mn-ea"/>
                <a:cs typeface="+mn-cs"/>
              </a:rPr>
              <a:t>vanlegaste</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systembehandlnig</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var</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kjemoterapi</a:t>
            </a:r>
            <a:r>
              <a:rPr lang="en-US" sz="1200" b="0" i="0" u="none" strike="noStrike" kern="1200" baseline="0" dirty="0" smtClean="0">
                <a:solidFill>
                  <a:schemeClr val="tx1"/>
                </a:solidFill>
                <a:effectLst/>
                <a:latin typeface="+mn-lt"/>
                <a:ea typeface="+mn-ea"/>
                <a:cs typeface="+mn-cs"/>
              </a:rPr>
              <a:t> (69 %, </a:t>
            </a:r>
            <a:r>
              <a:rPr lang="en-US" sz="1200" b="0" i="0" u="none" strike="noStrike" kern="1200" baseline="0" dirty="0" err="1" smtClean="0">
                <a:solidFill>
                  <a:schemeClr val="tx1"/>
                </a:solidFill>
                <a:effectLst/>
                <a:latin typeface="+mn-lt"/>
                <a:ea typeface="+mn-ea"/>
                <a:cs typeface="+mn-cs"/>
              </a:rPr>
              <a:t>derav</a:t>
            </a:r>
            <a:r>
              <a:rPr lang="en-US" sz="1200" b="0" i="0" u="none" strike="noStrike" kern="1200" baseline="0" dirty="0" smtClean="0">
                <a:solidFill>
                  <a:schemeClr val="tx1"/>
                </a:solidFill>
                <a:effectLst/>
                <a:latin typeface="+mn-lt"/>
                <a:ea typeface="+mn-ea"/>
                <a:cs typeface="+mn-cs"/>
              </a:rPr>
              <a:t> 37 % adjuvant).</a:t>
            </a:r>
          </a:p>
          <a:p>
            <a:r>
              <a:rPr lang="en-US" sz="1200" b="0" i="0" u="none" strike="noStrike" kern="1200" baseline="0" dirty="0" smtClean="0">
                <a:solidFill>
                  <a:schemeClr val="tx1"/>
                </a:solidFill>
                <a:effectLst/>
                <a:latin typeface="+mn-lt"/>
                <a:ea typeface="+mn-ea"/>
                <a:cs typeface="+mn-cs"/>
              </a:rPr>
              <a:t>Dei </a:t>
            </a:r>
            <a:r>
              <a:rPr lang="en-US" sz="1200" b="0" i="0" u="none" strike="noStrike" kern="1200" baseline="0" dirty="0" err="1" smtClean="0">
                <a:solidFill>
                  <a:schemeClr val="tx1"/>
                </a:solidFill>
                <a:effectLst/>
                <a:latin typeface="+mn-lt"/>
                <a:ea typeface="+mn-ea"/>
                <a:cs typeface="+mn-cs"/>
              </a:rPr>
              <a:t>fleste</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var</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heimebuande</a:t>
            </a:r>
            <a:r>
              <a:rPr lang="en-US" sz="1200" b="0" i="0" u="none" strike="noStrike" kern="1200" baseline="0" dirty="0" smtClean="0">
                <a:solidFill>
                  <a:schemeClr val="tx1"/>
                </a:solidFill>
                <a:effectLst/>
                <a:latin typeface="+mn-lt"/>
                <a:ea typeface="+mn-ea"/>
                <a:cs typeface="+mn-cs"/>
              </a:rPr>
              <a:t> (96%) </a:t>
            </a:r>
            <a:r>
              <a:rPr lang="en-US" sz="1200" b="0" i="0" u="none" strike="noStrike" kern="1200" baseline="0" dirty="0" err="1" smtClean="0">
                <a:solidFill>
                  <a:schemeClr val="tx1"/>
                </a:solidFill>
                <a:effectLst/>
                <a:latin typeface="+mn-lt"/>
                <a:ea typeface="+mn-ea"/>
                <a:cs typeface="+mn-cs"/>
              </a:rPr>
              <a:t>og</a:t>
            </a:r>
            <a:r>
              <a:rPr lang="en-US" sz="1200" b="0" i="0" u="none" strike="noStrike" kern="1200" baseline="0" dirty="0" smtClean="0">
                <a:solidFill>
                  <a:schemeClr val="tx1"/>
                </a:solidFill>
                <a:effectLst/>
                <a:latin typeface="+mn-lt"/>
                <a:ea typeface="+mn-ea"/>
                <a:cs typeface="+mn-cs"/>
              </a:rPr>
              <a:t> 34 % </a:t>
            </a:r>
            <a:r>
              <a:rPr lang="en-US" sz="1200" b="0" i="0" u="none" strike="noStrike" kern="1200" baseline="0" dirty="0" err="1" smtClean="0">
                <a:solidFill>
                  <a:schemeClr val="tx1"/>
                </a:solidFill>
                <a:effectLst/>
                <a:latin typeface="+mn-lt"/>
                <a:ea typeface="+mn-ea"/>
                <a:cs typeface="+mn-cs"/>
              </a:rPr>
              <a:t>budde</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åleine</a:t>
            </a:r>
            <a:r>
              <a:rPr lang="en-US" sz="1200" b="0" i="0" u="none" strike="noStrike" kern="1200" baseline="0" dirty="0" smtClean="0">
                <a:solidFill>
                  <a:schemeClr val="tx1"/>
                </a:solidFill>
                <a:effectLst/>
                <a:latin typeface="+mn-lt"/>
                <a:ea typeface="+mn-ea"/>
                <a:cs typeface="+mn-cs"/>
              </a:rPr>
              <a:t>.</a:t>
            </a:r>
            <a:endParaRPr lang="nb-NO" baseline="0" dirty="0" smtClean="0"/>
          </a:p>
          <a:p>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25</a:t>
            </a:fld>
            <a:endParaRPr lang="nb-NO"/>
          </a:p>
        </p:txBody>
      </p:sp>
    </p:spTree>
    <p:extLst>
      <p:ext uri="{BB962C8B-B14F-4D97-AF65-F5344CB8AC3E}">
        <p14:creationId xmlns="" xmlns:p14="http://schemas.microsoft.com/office/powerpoint/2010/main" val="1581402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Tabellen viser </a:t>
            </a:r>
            <a:r>
              <a:rPr lang="nb-NO" dirty="0" err="1" smtClean="0"/>
              <a:t>kva</a:t>
            </a:r>
            <a:r>
              <a:rPr lang="nb-NO" dirty="0" smtClean="0"/>
              <a:t> utfall</a:t>
            </a:r>
            <a:r>
              <a:rPr lang="nb-NO" baseline="0" dirty="0" smtClean="0"/>
              <a:t> som var mest hyppig blant </a:t>
            </a:r>
            <a:r>
              <a:rPr lang="nb-NO" baseline="0" dirty="0" err="1" smtClean="0"/>
              <a:t>pasientane</a:t>
            </a:r>
            <a:r>
              <a:rPr lang="nb-NO" baseline="0" dirty="0" smtClean="0"/>
              <a:t> som vart klassifiserte som </a:t>
            </a:r>
            <a:r>
              <a:rPr lang="nb-NO" baseline="0" dirty="0" err="1" smtClean="0"/>
              <a:t>mGA-frail</a:t>
            </a:r>
            <a:r>
              <a:rPr lang="nb-NO" baseline="0" dirty="0" smtClean="0"/>
              <a:t>.</a:t>
            </a:r>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26</a:t>
            </a:fld>
            <a:endParaRPr lang="nb-NO"/>
          </a:p>
        </p:txBody>
      </p:sp>
    </p:spTree>
    <p:extLst>
      <p:ext uri="{BB962C8B-B14F-4D97-AF65-F5344CB8AC3E}">
        <p14:creationId xmlns="" xmlns:p14="http://schemas.microsoft.com/office/powerpoint/2010/main" val="910043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Median OS 21,5 </a:t>
            </a:r>
            <a:r>
              <a:rPr lang="nb-NO" dirty="0" err="1" smtClean="0"/>
              <a:t>mnd</a:t>
            </a:r>
            <a:r>
              <a:rPr lang="nb-NO" dirty="0" smtClean="0"/>
              <a:t>; 32 % </a:t>
            </a:r>
            <a:r>
              <a:rPr lang="nb-NO" dirty="0" err="1" smtClean="0"/>
              <a:t>døydde</a:t>
            </a:r>
            <a:r>
              <a:rPr lang="nb-NO" dirty="0" smtClean="0"/>
              <a:t> innen første </a:t>
            </a:r>
            <a:r>
              <a:rPr lang="nb-NO" dirty="0" err="1" smtClean="0"/>
              <a:t>oppfølgingsår</a:t>
            </a:r>
            <a:endParaRPr lang="nb-NO" dirty="0" smtClean="0"/>
          </a:p>
          <a:p>
            <a:r>
              <a:rPr lang="en-US" sz="1200" b="0" i="0" u="none" strike="noStrike" kern="1200" dirty="0" smtClean="0">
                <a:solidFill>
                  <a:schemeClr val="tx1"/>
                </a:solidFill>
                <a:effectLst/>
                <a:latin typeface="+mn-lt"/>
                <a:ea typeface="+mn-ea"/>
                <a:cs typeface="+mn-cs"/>
              </a:rPr>
              <a:t>OS </a:t>
            </a:r>
            <a:r>
              <a:rPr lang="en-US" sz="1200" b="0" i="0" u="none" strike="noStrike" kern="1200" dirty="0" err="1" smtClean="0">
                <a:solidFill>
                  <a:schemeClr val="tx1"/>
                </a:solidFill>
                <a:effectLst/>
                <a:latin typeface="+mn-lt"/>
                <a:ea typeface="+mn-ea"/>
                <a:cs typeface="+mn-cs"/>
              </a:rPr>
              <a:t>mGA</a:t>
            </a:r>
            <a:r>
              <a:rPr lang="en-US" sz="1200" b="0" i="0" u="none" strike="noStrike" kern="1200" dirty="0" smtClean="0">
                <a:solidFill>
                  <a:schemeClr val="tx1"/>
                </a:solidFill>
                <a:effectLst/>
                <a:latin typeface="+mn-lt"/>
                <a:ea typeface="+mn-ea"/>
                <a:cs typeface="+mn-cs"/>
              </a:rPr>
              <a:t>-frail: 15.0 months, </a:t>
            </a:r>
            <a:r>
              <a:rPr lang="en-US" sz="1200" b="0" i="0" u="none" strike="noStrike" kern="1200" dirty="0" err="1" smtClean="0">
                <a:solidFill>
                  <a:schemeClr val="tx1"/>
                </a:solidFill>
                <a:effectLst/>
                <a:latin typeface="+mn-lt"/>
                <a:ea typeface="+mn-ea"/>
                <a:cs typeface="+mn-cs"/>
              </a:rPr>
              <a:t>mGA</a:t>
            </a:r>
            <a:r>
              <a:rPr lang="en-US" sz="1200" b="0" i="0" u="none" strike="noStrike" kern="1200" dirty="0" smtClean="0">
                <a:solidFill>
                  <a:schemeClr val="tx1"/>
                </a:solidFill>
                <a:effectLst/>
                <a:latin typeface="+mn-lt"/>
                <a:ea typeface="+mn-ea"/>
                <a:cs typeface="+mn-cs"/>
              </a:rPr>
              <a:t>-non-frail: 29.1 months; </a:t>
            </a:r>
            <a:r>
              <a:rPr lang="en-US" sz="1200" b="0" i="1" u="none" strike="noStrike" kern="1200" dirty="0" smtClean="0">
                <a:solidFill>
                  <a:schemeClr val="tx1"/>
                </a:solidFill>
                <a:effectLst/>
                <a:latin typeface="+mn-lt"/>
                <a:ea typeface="+mn-ea"/>
                <a:cs typeface="+mn-cs"/>
              </a:rPr>
              <a:t>P</a:t>
            </a:r>
            <a:r>
              <a:rPr lang="en-US" sz="1200" b="0" i="0" u="none" strike="noStrike" kern="1200" dirty="0" smtClean="0">
                <a:solidFill>
                  <a:schemeClr val="tx1"/>
                </a:solidFill>
                <a:effectLst/>
                <a:latin typeface="+mn-lt"/>
                <a:ea typeface="+mn-ea"/>
                <a:cs typeface="+mn-cs"/>
              </a:rPr>
              <a:t>&lt;0.001	HR ca 2 (1,86 </a:t>
            </a:r>
            <a:r>
              <a:rPr lang="en-US" sz="1200" b="0" i="0" u="none" strike="noStrike" kern="1200" dirty="0" err="1" smtClean="0">
                <a:solidFill>
                  <a:schemeClr val="tx1"/>
                </a:solidFill>
                <a:effectLst/>
                <a:latin typeface="+mn-lt"/>
                <a:ea typeface="+mn-ea"/>
                <a:cs typeface="+mn-cs"/>
              </a:rPr>
              <a:t>mGA</a:t>
            </a:r>
            <a:r>
              <a:rPr lang="en-US" sz="1200" b="0" i="0" u="none" strike="noStrike" kern="1200" dirty="0" smtClean="0">
                <a:solidFill>
                  <a:schemeClr val="tx1"/>
                </a:solidFill>
                <a:effectLst/>
                <a:latin typeface="+mn-lt"/>
                <a:ea typeface="+mn-ea"/>
                <a:cs typeface="+mn-cs"/>
              </a:rPr>
              <a:t> frail, 1,94 </a:t>
            </a:r>
            <a:r>
              <a:rPr lang="en-US" sz="1200" b="0" i="0" u="none" strike="noStrike" kern="1200" dirty="0" err="1" smtClean="0">
                <a:solidFill>
                  <a:schemeClr val="tx1"/>
                </a:solidFill>
                <a:effectLst/>
                <a:latin typeface="+mn-lt"/>
                <a:ea typeface="+mn-ea"/>
                <a:cs typeface="+mn-cs"/>
              </a:rPr>
              <a:t>onc</a:t>
            </a:r>
            <a:r>
              <a:rPr lang="en-US" sz="1200" b="0" i="0" u="none" strike="noStrike" kern="1200" dirty="0" smtClean="0">
                <a:solidFill>
                  <a:schemeClr val="tx1"/>
                </a:solidFill>
                <a:effectLst/>
                <a:latin typeface="+mn-lt"/>
                <a:ea typeface="+mn-ea"/>
                <a:cs typeface="+mn-cs"/>
              </a:rPr>
              <a:t>-frail)</a:t>
            </a:r>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27</a:t>
            </a:fld>
            <a:endParaRPr lang="nb-NO"/>
          </a:p>
        </p:txBody>
      </p:sp>
    </p:spTree>
    <p:extLst>
      <p:ext uri="{BB962C8B-B14F-4D97-AF65-F5344CB8AC3E}">
        <p14:creationId xmlns="" xmlns:p14="http://schemas.microsoft.com/office/powerpoint/2010/main" val="1681514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n-NO" dirty="0" err="1" smtClean="0"/>
              <a:t>Onco-MPI</a:t>
            </a:r>
            <a:r>
              <a:rPr lang="nn-NO" dirty="0" smtClean="0"/>
              <a:t> - </a:t>
            </a:r>
            <a:r>
              <a:rPr lang="it-IT" dirty="0" smtClean="0"/>
              <a:t>Brunello A et al. Cancer Res Clin Oncol 2016; 142: 1069-77 </a:t>
            </a:r>
          </a:p>
          <a:p>
            <a:r>
              <a:rPr lang="it-IT" dirty="0" smtClean="0"/>
              <a:t>Definerer tre risikogrupper: lav-risiko, medium-risiko og</a:t>
            </a:r>
            <a:r>
              <a:rPr lang="it-IT" baseline="0" dirty="0" smtClean="0"/>
              <a:t> høg-risiko</a:t>
            </a:r>
            <a:br>
              <a:rPr lang="it-IT" baseline="0" dirty="0" smtClean="0"/>
            </a:br>
            <a:r>
              <a:rPr lang="it-IT" baseline="0" dirty="0" smtClean="0"/>
              <a:t>Kaplan-Meier overlevelse-kurver </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Variabler: </a:t>
            </a:r>
            <a:r>
              <a:rPr lang="nn-NO" dirty="0" smtClean="0"/>
              <a:t>Alder,</a:t>
            </a:r>
            <a:r>
              <a:rPr lang="nn-NO" baseline="0" dirty="0" smtClean="0"/>
              <a:t> kjønn, KMI, ADL, IADL, </a:t>
            </a:r>
            <a:r>
              <a:rPr lang="nn-NO" baseline="0" dirty="0" err="1" smtClean="0"/>
              <a:t>komorbiditet</a:t>
            </a:r>
            <a:r>
              <a:rPr lang="nn-NO" baseline="0" dirty="0" smtClean="0"/>
              <a:t>, MMSE, psykisk sjukdom, kreftstadium, kreftbehandling, </a:t>
            </a:r>
            <a:r>
              <a:rPr lang="nn-NO" baseline="0" dirty="0" err="1" smtClean="0"/>
              <a:t>polyfarmasi</a:t>
            </a:r>
            <a:r>
              <a:rPr lang="nn-NO" baseline="0" dirty="0" smtClean="0"/>
              <a:t>, funksjonsnivå, ECOG, omsorgsperson, GDS, syndrom, tumorlokalisasjon</a:t>
            </a:r>
            <a:endParaRPr lang="nn-NO" dirty="0" smtClean="0"/>
          </a:p>
          <a:p>
            <a:endParaRPr lang="nn-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29</a:t>
            </a:fld>
            <a:endParaRPr lang="nb-NO"/>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n-NO" dirty="0" smtClean="0"/>
              <a:t>I den kliniske</a:t>
            </a:r>
            <a:r>
              <a:rPr lang="nn-NO" baseline="0" dirty="0" smtClean="0"/>
              <a:t> kvardagen ser og høyrer ein no stadig oftare presiseringar omkring nytten av å vurdere behandling etter alder, </a:t>
            </a:r>
            <a:r>
              <a:rPr lang="nn-NO" baseline="0" dirty="0" err="1" smtClean="0"/>
              <a:t>komorbiditet</a:t>
            </a:r>
            <a:r>
              <a:rPr lang="nn-NO" baseline="0" dirty="0" smtClean="0"/>
              <a:t> og funksjonsnivå.</a:t>
            </a:r>
            <a:endParaRPr lang="nn-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30</a:t>
            </a:fld>
            <a:endParaRPr lang="nb-NO"/>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Kreftomsorg</a:t>
            </a:r>
            <a:r>
              <a:rPr lang="nb-NO" baseline="0" dirty="0" smtClean="0"/>
              <a:t> </a:t>
            </a:r>
            <a:r>
              <a:rPr lang="nb-NO" baseline="0" dirty="0" err="1" smtClean="0"/>
              <a:t>kostar</a:t>
            </a:r>
            <a:r>
              <a:rPr lang="nb-NO" baseline="0" dirty="0" smtClean="0"/>
              <a:t> tid og </a:t>
            </a:r>
            <a:r>
              <a:rPr lang="nb-NO" baseline="0" dirty="0" err="1" smtClean="0"/>
              <a:t>pengar</a:t>
            </a:r>
            <a:r>
              <a:rPr lang="nb-NO" baseline="0" dirty="0" smtClean="0"/>
              <a:t>, </a:t>
            </a:r>
            <a:r>
              <a:rPr lang="nb-NO" baseline="0" dirty="0" err="1" smtClean="0"/>
              <a:t>ein</a:t>
            </a:r>
            <a:r>
              <a:rPr lang="nb-NO" baseline="0" dirty="0" smtClean="0"/>
              <a:t> har </a:t>
            </a:r>
            <a:r>
              <a:rPr lang="nb-NO" baseline="0" dirty="0" err="1" smtClean="0"/>
              <a:t>ikkje</a:t>
            </a:r>
            <a:r>
              <a:rPr lang="nb-NO" baseline="0" dirty="0" smtClean="0"/>
              <a:t> kapasitet til å behandle alt og alle. </a:t>
            </a:r>
            <a:r>
              <a:rPr lang="nb-NO" baseline="0" smtClean="0"/>
              <a:t>Pasientfokus essensielt.</a:t>
            </a:r>
            <a:endParaRPr lang="nb-NO"/>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31</a:t>
            </a:fld>
            <a:endParaRPr lang="nb-NO"/>
          </a:p>
        </p:txBody>
      </p:sp>
    </p:spTree>
    <p:extLst>
      <p:ext uri="{BB962C8B-B14F-4D97-AF65-F5344CB8AC3E}">
        <p14:creationId xmlns="" xmlns:p14="http://schemas.microsoft.com/office/powerpoint/2010/main" val="2219644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Antakelig altfor</a:t>
            </a:r>
            <a:r>
              <a:rPr lang="nb-NO" baseline="0" dirty="0" smtClean="0"/>
              <a:t> forenkla:</a:t>
            </a:r>
            <a:endParaRPr lang="nb-NO" dirty="0" smtClean="0"/>
          </a:p>
          <a:p>
            <a:endParaRPr lang="nb-NO" dirty="0" smtClean="0"/>
          </a:p>
          <a:p>
            <a:r>
              <a:rPr lang="nb-NO" dirty="0" smtClean="0"/>
              <a:t>Kreftoverlevelse: </a:t>
            </a:r>
            <a:r>
              <a:rPr lang="nb-NO" sz="1200" b="0" i="0" u="none" strike="noStrike" kern="1200" baseline="0" dirty="0" smtClean="0">
                <a:solidFill>
                  <a:schemeClr val="tx1"/>
                </a:solidFill>
                <a:latin typeface="+mn-lt"/>
                <a:ea typeface="+mn-ea"/>
                <a:cs typeface="+mn-cs"/>
              </a:rPr>
              <a:t>5-års relativ overlevelse i 2013-2017: 73,3% hos menn og 72,6% hos kvinner</a:t>
            </a:r>
            <a:br>
              <a:rPr lang="nb-NO" sz="1200" b="0" i="0" u="none" strike="noStrike" kern="1200" baseline="0" dirty="0" smtClean="0">
                <a:solidFill>
                  <a:schemeClr val="tx1"/>
                </a:solidFill>
                <a:latin typeface="+mn-lt"/>
                <a:ea typeface="+mn-ea"/>
                <a:cs typeface="+mn-cs"/>
              </a:rPr>
            </a:br>
            <a:r>
              <a:rPr lang="nb-NO" sz="1200" b="0" i="0" u="none" strike="noStrike" kern="1200" baseline="0" dirty="0" smtClean="0">
                <a:solidFill>
                  <a:schemeClr val="tx1"/>
                </a:solidFill>
                <a:latin typeface="+mn-lt"/>
                <a:ea typeface="+mn-ea"/>
                <a:cs typeface="+mn-cs"/>
              </a:rPr>
              <a:t>Avhengig av krefttype: </a:t>
            </a:r>
            <a:br>
              <a:rPr lang="nb-NO" sz="1200" b="0" i="0" u="none" strike="noStrike" kern="1200" baseline="0" dirty="0" smtClean="0">
                <a:solidFill>
                  <a:schemeClr val="tx1"/>
                </a:solidFill>
                <a:latin typeface="+mn-lt"/>
                <a:ea typeface="+mn-ea"/>
                <a:cs typeface="+mn-cs"/>
              </a:rPr>
            </a:br>
            <a:r>
              <a:rPr lang="nb-NO" sz="1200" b="0" i="0" u="none" strike="noStrike" kern="1200" baseline="0" dirty="0" smtClean="0">
                <a:solidFill>
                  <a:schemeClr val="tx1"/>
                </a:solidFill>
                <a:latin typeface="+mn-lt"/>
                <a:ea typeface="+mn-ea"/>
                <a:cs typeface="+mn-cs"/>
              </a:rPr>
              <a:t>&lt; 20 % for bukspyttkjertel (10 %), lever, galleblære og lunge</a:t>
            </a:r>
          </a:p>
          <a:p>
            <a:r>
              <a:rPr lang="nb-NO" sz="1200" b="0" i="0" u="none" strike="noStrike" kern="1200" baseline="0" dirty="0" smtClean="0">
                <a:solidFill>
                  <a:schemeClr val="tx1"/>
                </a:solidFill>
                <a:latin typeface="+mn-lt"/>
                <a:ea typeface="+mn-ea"/>
                <a:cs typeface="+mn-cs"/>
              </a:rPr>
              <a:t>&gt; 80 % for føflekkreft, &gt; 90 % skjoldkjertel, bryst, prostata og testikkel (98 %).</a:t>
            </a:r>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32</a:t>
            </a:fld>
            <a:endParaRPr lang="nb-NO"/>
          </a:p>
        </p:txBody>
      </p:sp>
    </p:spTree>
    <p:extLst>
      <p:ext uri="{BB962C8B-B14F-4D97-AF65-F5344CB8AC3E}">
        <p14:creationId xmlns="" xmlns:p14="http://schemas.microsoft.com/office/powerpoint/2010/main" val="1236937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n-NO" dirty="0" smtClean="0"/>
              <a:t>Då avsluttar</a:t>
            </a:r>
            <a:r>
              <a:rPr lang="nn-NO" baseline="0" dirty="0" smtClean="0"/>
              <a:t> eg med eit lite stykke velpleia kulturlandskap frå indre Sunnmøre – bonden fyller 80 i år!</a:t>
            </a:r>
            <a:endParaRPr lang="nn-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33</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Patofysiologi ved kreftsjukdom er </a:t>
            </a:r>
            <a:r>
              <a:rPr lang="nb-NO" dirty="0" err="1" smtClean="0"/>
              <a:t>multifaktoriell</a:t>
            </a:r>
            <a:r>
              <a:rPr lang="nb-NO" dirty="0" smtClean="0"/>
              <a:t> – men mange av </a:t>
            </a:r>
            <a:r>
              <a:rPr lang="nb-NO" dirty="0" err="1" smtClean="0"/>
              <a:t>faktorane</a:t>
            </a:r>
            <a:r>
              <a:rPr lang="nb-NO" baseline="0" dirty="0" smtClean="0"/>
              <a:t> er </a:t>
            </a:r>
            <a:r>
              <a:rPr lang="nb-NO" baseline="0" dirty="0" err="1" smtClean="0"/>
              <a:t>særleg</a:t>
            </a:r>
            <a:r>
              <a:rPr lang="nb-NO" baseline="0" dirty="0" smtClean="0"/>
              <a:t> knytt til aldring</a:t>
            </a:r>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6</a:t>
            </a:fld>
            <a:endParaRPr lang="nb-NO"/>
          </a:p>
        </p:txBody>
      </p:sp>
    </p:spTree>
    <p:extLst>
      <p:ext uri="{BB962C8B-B14F-4D97-AF65-F5344CB8AC3E}">
        <p14:creationId xmlns="" xmlns:p14="http://schemas.microsoft.com/office/powerpoint/2010/main" val="46818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t>Menn &lt; 75 år: </a:t>
            </a:r>
            <a:br>
              <a:rPr lang="nb-NO" b="1" dirty="0" smtClean="0"/>
            </a:br>
            <a:r>
              <a:rPr lang="nb-NO" dirty="0" smtClean="0"/>
              <a:t>1 av   8 utvikler prostatakreft </a:t>
            </a:r>
            <a:br>
              <a:rPr lang="nb-NO" dirty="0" smtClean="0"/>
            </a:br>
            <a:r>
              <a:rPr lang="nb-NO" dirty="0" smtClean="0"/>
              <a:t>1 av 25 utvikler lungekreft </a:t>
            </a:r>
            <a:br>
              <a:rPr lang="nb-NO" dirty="0" smtClean="0"/>
            </a:br>
            <a:r>
              <a:rPr lang="nb-NO" dirty="0" smtClean="0"/>
              <a:t>1 av 32 utvikler tjukktarmskreft</a:t>
            </a:r>
            <a:endParaRPr lang="nb-NO"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smtClean="0"/>
              <a:t>Kvinner &lt; 75 år: </a:t>
            </a:r>
            <a:br>
              <a:rPr lang="nb-NO" b="1" dirty="0" smtClean="0"/>
            </a:br>
            <a:r>
              <a:rPr lang="nb-NO" dirty="0" smtClean="0"/>
              <a:t>1 av 11 utvikler brystkreft</a:t>
            </a:r>
            <a:br>
              <a:rPr lang="nb-NO" dirty="0" smtClean="0"/>
            </a:br>
            <a:r>
              <a:rPr lang="nb-NO" dirty="0" smtClean="0"/>
              <a:t>1 av 28 utvikler lungekreft</a:t>
            </a:r>
            <a:br>
              <a:rPr lang="nb-NO" dirty="0" smtClean="0"/>
            </a:br>
            <a:r>
              <a:rPr lang="nb-NO" dirty="0" smtClean="0"/>
              <a:t>1 av 36 utvikler tjukktarmskreft</a:t>
            </a:r>
          </a:p>
          <a:p>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7</a:t>
            </a:fld>
            <a:endParaRPr lang="nb-NO"/>
          </a:p>
        </p:txBody>
      </p:sp>
    </p:spTree>
    <p:extLst>
      <p:ext uri="{BB962C8B-B14F-4D97-AF65-F5344CB8AC3E}">
        <p14:creationId xmlns="" xmlns:p14="http://schemas.microsoft.com/office/powerpoint/2010/main" val="213049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dirty="0" smtClean="0">
                <a:solidFill>
                  <a:schemeClr val="tx1"/>
                </a:solidFill>
                <a:effectLst/>
                <a:latin typeface="+mn-lt"/>
                <a:ea typeface="+mn-ea"/>
                <a:cs typeface="+mn-cs"/>
              </a:rPr>
              <a:t>Mennesker over 65 år har 11 ganger </a:t>
            </a:r>
            <a:r>
              <a:rPr lang="nb-NO" sz="1200" b="0" i="0" u="none" strike="noStrike" kern="1200" dirty="0" err="1" smtClean="0">
                <a:solidFill>
                  <a:schemeClr val="tx1"/>
                </a:solidFill>
                <a:effectLst/>
                <a:latin typeface="+mn-lt"/>
                <a:ea typeface="+mn-ea"/>
                <a:cs typeface="+mn-cs"/>
              </a:rPr>
              <a:t>høgare</a:t>
            </a:r>
            <a:r>
              <a:rPr lang="nb-NO" sz="1200" b="0" i="0" u="none" strike="noStrike" kern="1200" dirty="0" smtClean="0">
                <a:solidFill>
                  <a:schemeClr val="tx1"/>
                </a:solidFill>
                <a:effectLst/>
                <a:latin typeface="+mn-lt"/>
                <a:ea typeface="+mn-ea"/>
                <a:cs typeface="+mn-cs"/>
              </a:rPr>
              <a:t> risiko for å få ei kreftdiagnose enn </a:t>
            </a:r>
            <a:r>
              <a:rPr lang="nb-NO" sz="1200" b="0" i="0" u="none" strike="noStrike" kern="1200" dirty="0" err="1" smtClean="0">
                <a:solidFill>
                  <a:schemeClr val="tx1"/>
                </a:solidFill>
                <a:effectLst/>
                <a:latin typeface="+mn-lt"/>
                <a:ea typeface="+mn-ea"/>
                <a:cs typeface="+mn-cs"/>
              </a:rPr>
              <a:t>dei</a:t>
            </a:r>
            <a:r>
              <a:rPr lang="nb-NO" sz="1200" b="0" i="0" u="none" strike="noStrike" kern="1200" dirty="0" smtClean="0">
                <a:solidFill>
                  <a:schemeClr val="tx1"/>
                </a:solidFill>
                <a:effectLst/>
                <a:latin typeface="+mn-lt"/>
                <a:ea typeface="+mn-ea"/>
                <a:cs typeface="+mn-cs"/>
              </a:rPr>
              <a:t> under 65 år</a:t>
            </a:r>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8</a:t>
            </a:fld>
            <a:endParaRPr lang="nb-NO"/>
          </a:p>
        </p:txBody>
      </p:sp>
    </p:spTree>
    <p:extLst>
      <p:ext uri="{BB962C8B-B14F-4D97-AF65-F5344CB8AC3E}">
        <p14:creationId xmlns="" xmlns:p14="http://schemas.microsoft.com/office/powerpoint/2010/main" val="899853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9</a:t>
            </a:fld>
            <a:endParaRPr lang="nb-NO"/>
          </a:p>
        </p:txBody>
      </p:sp>
    </p:spTree>
    <p:extLst>
      <p:ext uri="{BB962C8B-B14F-4D97-AF65-F5344CB8AC3E}">
        <p14:creationId xmlns="" xmlns:p14="http://schemas.microsoft.com/office/powerpoint/2010/main" val="1829348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smtClean="0"/>
              <a:t>Dei</a:t>
            </a:r>
            <a:r>
              <a:rPr lang="nb-NO" dirty="0" smtClean="0"/>
              <a:t> </a:t>
            </a:r>
            <a:r>
              <a:rPr lang="nb-NO" dirty="0" err="1" smtClean="0"/>
              <a:t>vanlegaste</a:t>
            </a:r>
            <a:r>
              <a:rPr lang="nb-NO" dirty="0" smtClean="0"/>
              <a:t> kreftformene blant eldre er </a:t>
            </a:r>
            <a:r>
              <a:rPr lang="nb-NO" dirty="0" err="1" smtClean="0"/>
              <a:t>dei</a:t>
            </a:r>
            <a:r>
              <a:rPr lang="nb-NO" dirty="0" smtClean="0"/>
              <a:t> samme som de </a:t>
            </a:r>
            <a:r>
              <a:rPr lang="nb-NO" dirty="0" err="1" smtClean="0"/>
              <a:t>vanlegaste</a:t>
            </a:r>
            <a:r>
              <a:rPr lang="nb-NO" dirty="0" smtClean="0"/>
              <a:t> i befolkninga generelt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Alle</a:t>
            </a:r>
            <a:r>
              <a:rPr lang="nb-NO" baseline="0" dirty="0" smtClean="0"/>
              <a:t> aldre:	Generelt </a:t>
            </a:r>
            <a:r>
              <a:rPr lang="nb-NO" baseline="0" dirty="0" err="1" smtClean="0"/>
              <a:t>liknande</a:t>
            </a:r>
            <a:r>
              <a:rPr lang="nb-NO" baseline="0" dirty="0" smtClean="0"/>
              <a:t> fordeling med unntak av brystkreft </a:t>
            </a:r>
            <a:r>
              <a:rPr lang="nb-NO" baseline="0" dirty="0" err="1" smtClean="0"/>
              <a:t>øvst</a:t>
            </a:r>
            <a:r>
              <a:rPr lang="nb-NO" baseline="0" dirty="0" smtClean="0"/>
              <a:t> for kvinner generelt (22,3 %) -</a:t>
            </a:r>
            <a:endParaRPr lang="nb-NO" dirty="0" smtClean="0"/>
          </a:p>
          <a:p>
            <a:r>
              <a:rPr lang="nb-NO" baseline="0" dirty="0" smtClean="0"/>
              <a:t/>
            </a:r>
            <a:br>
              <a:rPr lang="nb-NO" baseline="0" dirty="0" smtClean="0"/>
            </a:br>
            <a:r>
              <a:rPr lang="nb-NO" baseline="0" dirty="0" smtClean="0"/>
              <a:t>Menn: </a:t>
            </a:r>
          </a:p>
          <a:p>
            <a:pPr marL="228600" indent="-228600">
              <a:buAutoNum type="arabicPeriod"/>
            </a:pPr>
            <a:r>
              <a:rPr lang="nb-NO" baseline="0" dirty="0" smtClean="0"/>
              <a:t>Prostata 28,4 %</a:t>
            </a:r>
          </a:p>
          <a:p>
            <a:pPr marL="228600" indent="-228600">
              <a:buAutoNum type="arabicPeriod"/>
            </a:pPr>
            <a:r>
              <a:rPr lang="nb-NO" baseline="0" dirty="0" smtClean="0"/>
              <a:t>Lunge 9,3 %</a:t>
            </a:r>
          </a:p>
          <a:p>
            <a:pPr marL="228600" indent="-228600">
              <a:buAutoNum type="arabicPeriod"/>
            </a:pPr>
            <a:r>
              <a:rPr lang="nb-NO" baseline="0" dirty="0" err="1" smtClean="0"/>
              <a:t>Colon</a:t>
            </a:r>
            <a:r>
              <a:rPr lang="nb-NO" baseline="0" dirty="0" smtClean="0"/>
              <a:t> 7,9 %</a:t>
            </a:r>
          </a:p>
          <a:p>
            <a:pPr marL="228600" indent="-228600">
              <a:buAutoNum type="arabicPeriod"/>
            </a:pPr>
            <a:r>
              <a:rPr lang="nb-NO" baseline="0" dirty="0" smtClean="0"/>
              <a:t>Urinveier 6,9 %</a:t>
            </a:r>
          </a:p>
          <a:p>
            <a:pPr marL="228600" indent="-228600">
              <a:buAutoNum type="arabicPeriod"/>
            </a:pPr>
            <a:r>
              <a:rPr lang="nb-NO" baseline="0" dirty="0" smtClean="0"/>
              <a:t>Hud non-melanoma 6,0 %</a:t>
            </a:r>
          </a:p>
          <a:p>
            <a:pPr marL="228600" indent="-228600">
              <a:buAutoNum type="arabicPeriod"/>
            </a:pPr>
            <a:r>
              <a:rPr lang="nb-NO" baseline="0" dirty="0" smtClean="0"/>
              <a:t>Melanoma 5,8 %</a:t>
            </a:r>
          </a:p>
          <a:p>
            <a:pPr marL="228600" indent="-228600">
              <a:buAutoNum type="arabicPeriod"/>
            </a:pPr>
            <a:r>
              <a:rPr lang="nb-NO" baseline="0" dirty="0" smtClean="0"/>
              <a:t>Rektum, rektosigmoid 4,6 %</a:t>
            </a:r>
          </a:p>
          <a:p>
            <a:pPr marL="228600" indent="-228600">
              <a:buAutoNum type="arabicPeriod"/>
            </a:pPr>
            <a:r>
              <a:rPr lang="nb-NO" baseline="0" dirty="0" smtClean="0"/>
              <a:t>Leukemi 3,6 %</a:t>
            </a:r>
          </a:p>
          <a:p>
            <a:pPr marL="228600" indent="-228600">
              <a:buAutoNum type="arabicPeriod"/>
            </a:pPr>
            <a:r>
              <a:rPr lang="nb-NO" baseline="0" dirty="0" smtClean="0"/>
              <a:t>Nyre 3,2 %</a:t>
            </a:r>
          </a:p>
          <a:p>
            <a:pPr marL="228600" indent="-228600">
              <a:buAutoNum type="arabicPeriod"/>
            </a:pPr>
            <a:r>
              <a:rPr lang="nb-NO" baseline="0" dirty="0" smtClean="0"/>
              <a:t>Non-</a:t>
            </a:r>
            <a:r>
              <a:rPr lang="nb-NO" baseline="0" dirty="0" err="1" smtClean="0"/>
              <a:t>Hodgkin</a:t>
            </a:r>
            <a:r>
              <a:rPr lang="nb-NO" baseline="0" dirty="0" smtClean="0"/>
              <a:t> </a:t>
            </a:r>
            <a:r>
              <a:rPr lang="nb-NO" baseline="0" dirty="0" err="1" smtClean="0"/>
              <a:t>lymfom</a:t>
            </a:r>
            <a:r>
              <a:rPr lang="nb-NO" baseline="0" dirty="0" smtClean="0"/>
              <a:t> 3,2 %</a:t>
            </a:r>
          </a:p>
          <a:p>
            <a:pPr marL="228600" indent="-228600">
              <a:buAutoNum type="arabicPeriod"/>
            </a:pPr>
            <a:r>
              <a:rPr lang="nb-NO" baseline="0" dirty="0" err="1" smtClean="0"/>
              <a:t>Resterande</a:t>
            </a:r>
            <a:r>
              <a:rPr lang="nb-NO" baseline="0" dirty="0" smtClean="0"/>
              <a:t> </a:t>
            </a:r>
            <a:r>
              <a:rPr lang="nb-NO" baseline="0" dirty="0" err="1" smtClean="0"/>
              <a:t>foci</a:t>
            </a:r>
            <a:r>
              <a:rPr lang="nb-NO" baseline="0" dirty="0" smtClean="0"/>
              <a:t> 20,9 %</a:t>
            </a:r>
          </a:p>
          <a:p>
            <a:pPr marL="228600" indent="-228600">
              <a:buAutoNum type="arabicPeriod"/>
            </a:pPr>
            <a:endParaRPr lang="nb-NO" baseline="0" dirty="0" smtClean="0"/>
          </a:p>
          <a:p>
            <a:pPr marL="0" indent="0">
              <a:buNone/>
            </a:pPr>
            <a:r>
              <a:rPr lang="nb-NO" baseline="0" dirty="0" smtClean="0"/>
              <a:t>Kvinner:</a:t>
            </a:r>
          </a:p>
          <a:p>
            <a:pPr marL="228600" indent="-228600">
              <a:buAutoNum type="arabicPeriod"/>
            </a:pPr>
            <a:r>
              <a:rPr lang="nb-NO" baseline="0" dirty="0" smtClean="0"/>
              <a:t>Bryst 22,3 %</a:t>
            </a:r>
          </a:p>
          <a:p>
            <a:pPr marL="228600" indent="-228600">
              <a:buAutoNum type="arabicPeriod"/>
            </a:pPr>
            <a:r>
              <a:rPr lang="nb-NO" baseline="0" dirty="0" err="1" smtClean="0"/>
              <a:t>Colon</a:t>
            </a:r>
            <a:r>
              <a:rPr lang="nb-NO" baseline="0" dirty="0" smtClean="0"/>
              <a:t> 10,3 %</a:t>
            </a:r>
          </a:p>
          <a:p>
            <a:pPr marL="228600" indent="-228600">
              <a:buAutoNum type="arabicPeriod"/>
            </a:pPr>
            <a:r>
              <a:rPr lang="nb-NO" baseline="0" dirty="0" smtClean="0"/>
              <a:t>Lunge, </a:t>
            </a:r>
            <a:r>
              <a:rPr lang="nb-NO" baseline="0" dirty="0" err="1" smtClean="0"/>
              <a:t>trachea</a:t>
            </a:r>
            <a:r>
              <a:rPr lang="nb-NO" baseline="0" dirty="0" smtClean="0"/>
              <a:t> 9,7 %</a:t>
            </a:r>
          </a:p>
          <a:p>
            <a:pPr marL="228600" indent="-228600">
              <a:buAutoNum type="arabicPeriod"/>
            </a:pPr>
            <a:r>
              <a:rPr lang="nb-NO" baseline="0" dirty="0" smtClean="0"/>
              <a:t>Melanom 6,6 %</a:t>
            </a:r>
          </a:p>
          <a:p>
            <a:pPr marL="228600" indent="-228600">
              <a:buAutoNum type="arabicPeriod"/>
            </a:pPr>
            <a:r>
              <a:rPr lang="nb-NO" baseline="0" dirty="0" smtClean="0"/>
              <a:t>Hud, non-melanom 6,1 %</a:t>
            </a:r>
          </a:p>
          <a:p>
            <a:pPr marL="228600" indent="-228600">
              <a:buAutoNum type="arabicPeriod"/>
            </a:pPr>
            <a:r>
              <a:rPr lang="nb-NO" baseline="0" dirty="0" smtClean="0"/>
              <a:t>Corpus </a:t>
            </a:r>
            <a:r>
              <a:rPr lang="nb-NO" baseline="0" dirty="0" err="1" smtClean="0"/>
              <a:t>uteri</a:t>
            </a:r>
            <a:r>
              <a:rPr lang="nb-NO" baseline="0" dirty="0" smtClean="0"/>
              <a:t> 5,0 %</a:t>
            </a:r>
          </a:p>
          <a:p>
            <a:pPr marL="228600" indent="-228600">
              <a:buAutoNum type="arabicPeriod"/>
            </a:pPr>
            <a:r>
              <a:rPr lang="nb-NO" baseline="0" dirty="0" smtClean="0"/>
              <a:t>Rektum, rektosigmoid 3,7 %</a:t>
            </a:r>
          </a:p>
          <a:p>
            <a:pPr marL="228600" indent="-228600">
              <a:buAutoNum type="arabicPeriod"/>
            </a:pPr>
            <a:r>
              <a:rPr lang="nb-NO" baseline="0" dirty="0" smtClean="0"/>
              <a:t>CNS 3,6 %</a:t>
            </a:r>
          </a:p>
          <a:p>
            <a:pPr marL="228600" indent="-228600">
              <a:buAutoNum type="arabicPeriod"/>
            </a:pPr>
            <a:r>
              <a:rPr lang="nb-NO" baseline="0" dirty="0" smtClean="0"/>
              <a:t>Leukemi 3,4 %</a:t>
            </a:r>
          </a:p>
          <a:p>
            <a:pPr marL="228600" indent="-228600">
              <a:buAutoNum type="arabicPeriod"/>
            </a:pPr>
            <a:r>
              <a:rPr lang="nb-NO" baseline="0" dirty="0" err="1" smtClean="0"/>
              <a:t>Ovarie</a:t>
            </a:r>
            <a:r>
              <a:rPr lang="nb-NO" baseline="0" dirty="0" smtClean="0"/>
              <a:t> 3,4 %</a:t>
            </a:r>
          </a:p>
          <a:p>
            <a:pPr marL="228600" indent="-228600">
              <a:buAutoNum type="arabicPeriod"/>
            </a:pPr>
            <a:r>
              <a:rPr lang="nb-NO" baseline="0" dirty="0" smtClean="0"/>
              <a:t>Resterende </a:t>
            </a:r>
            <a:r>
              <a:rPr lang="nb-NO" baseline="0" dirty="0" err="1" smtClean="0"/>
              <a:t>foci</a:t>
            </a:r>
            <a:r>
              <a:rPr lang="nb-NO" baseline="0" dirty="0" smtClean="0"/>
              <a:t> 25,9 %</a:t>
            </a:r>
            <a:endParaRPr lang="nb-NO" dirty="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10</a:t>
            </a:fld>
            <a:endParaRPr lang="nb-NO"/>
          </a:p>
        </p:txBody>
      </p:sp>
    </p:spTree>
    <p:extLst>
      <p:ext uri="{BB962C8B-B14F-4D97-AF65-F5344CB8AC3E}">
        <p14:creationId xmlns="" xmlns:p14="http://schemas.microsoft.com/office/powerpoint/2010/main" val="3491725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Tidstrender i alders-standardiserte insidensrater for utvalgte kreftformer i Norge 1958-2017</a:t>
            </a:r>
          </a:p>
          <a:p>
            <a:endParaRPr lang="nb-NO" dirty="0" smtClean="0"/>
          </a:p>
          <a:p>
            <a:r>
              <a:rPr lang="nb-NO" dirty="0" smtClean="0"/>
              <a:t>Generelt </a:t>
            </a:r>
            <a:r>
              <a:rPr lang="nb-NO" dirty="0" err="1" smtClean="0"/>
              <a:t>aukande</a:t>
            </a:r>
            <a:r>
              <a:rPr lang="nb-NO" dirty="0" smtClean="0"/>
              <a:t> kreftforekomst</a:t>
            </a:r>
            <a:r>
              <a:rPr lang="nb-NO" baseline="0" dirty="0" smtClean="0"/>
              <a:t> / </a:t>
            </a:r>
            <a:r>
              <a:rPr lang="nb-NO" baseline="0" dirty="0" err="1" smtClean="0"/>
              <a:t>fleire</a:t>
            </a:r>
            <a:r>
              <a:rPr lang="nb-NO" baseline="0" dirty="0" smtClean="0"/>
              <a:t> </a:t>
            </a:r>
            <a:r>
              <a:rPr lang="nb-NO" baseline="0" dirty="0" err="1" smtClean="0"/>
              <a:t>årlege</a:t>
            </a:r>
            <a:r>
              <a:rPr lang="nb-NO" baseline="0" dirty="0" smtClean="0"/>
              <a:t> krefttilfelle</a:t>
            </a:r>
            <a:endParaRPr lang="nb-NO" dirty="0" smtClean="0"/>
          </a:p>
          <a:p>
            <a:r>
              <a:rPr lang="nb-NO" dirty="0" smtClean="0"/>
              <a:t>Mest stigning for lungekreft og hudkreft (både melanom</a:t>
            </a:r>
            <a:r>
              <a:rPr lang="nb-NO" baseline="0" dirty="0" smtClean="0"/>
              <a:t> og </a:t>
            </a:r>
            <a:r>
              <a:rPr lang="nb-NO" baseline="0" dirty="0" err="1" smtClean="0"/>
              <a:t>ikkje</a:t>
            </a:r>
            <a:r>
              <a:rPr lang="nb-NO" baseline="0" dirty="0" smtClean="0"/>
              <a:t>-melanomer), </a:t>
            </a:r>
            <a:r>
              <a:rPr lang="nb-NO" baseline="0" dirty="0" err="1" smtClean="0"/>
              <a:t>noko</a:t>
            </a:r>
            <a:r>
              <a:rPr lang="nb-NO" baseline="0" dirty="0" smtClean="0"/>
              <a:t> mindre for non-</a:t>
            </a:r>
            <a:r>
              <a:rPr lang="nb-NO" baseline="0" dirty="0" err="1" smtClean="0"/>
              <a:t>Hodgkin</a:t>
            </a:r>
            <a:r>
              <a:rPr lang="nb-NO" baseline="0" dirty="0" smtClean="0"/>
              <a:t> </a:t>
            </a:r>
            <a:r>
              <a:rPr lang="nb-NO" baseline="0" dirty="0" err="1" smtClean="0"/>
              <a:t>lymfom</a:t>
            </a:r>
            <a:r>
              <a:rPr lang="nb-NO" baseline="0" dirty="0" smtClean="0"/>
              <a:t>, CNS-</a:t>
            </a:r>
            <a:r>
              <a:rPr lang="nb-NO" baseline="0" dirty="0" err="1" smtClean="0"/>
              <a:t>tumores</a:t>
            </a:r>
            <a:r>
              <a:rPr lang="nb-NO" baseline="0" dirty="0" smtClean="0"/>
              <a:t>, tjukktarmskreft, endetarmskreft, prostatakreft og testikkelkreft.</a:t>
            </a:r>
          </a:p>
          <a:p>
            <a:pPr marL="171450" indent="-171450">
              <a:buFontTx/>
              <a:buChar char="-"/>
            </a:pPr>
            <a:r>
              <a:rPr lang="nb-NO" baseline="0" dirty="0" smtClean="0"/>
              <a:t>Prostatakreft; innføring av PSA og </a:t>
            </a:r>
            <a:r>
              <a:rPr lang="nb-NO" baseline="0" dirty="0" err="1" smtClean="0"/>
              <a:t>auka</a:t>
            </a:r>
            <a:r>
              <a:rPr lang="nb-NO" baseline="0" dirty="0" smtClean="0"/>
              <a:t> biopsitaking, </a:t>
            </a:r>
            <a:r>
              <a:rPr lang="nb-NO" baseline="0" dirty="0" err="1" smtClean="0"/>
              <a:t>no</a:t>
            </a:r>
            <a:r>
              <a:rPr lang="nb-NO" baseline="0" dirty="0" smtClean="0"/>
              <a:t> stabilisert insidens kring 200 tilfelle/100.000 </a:t>
            </a:r>
            <a:r>
              <a:rPr lang="nb-NO" baseline="0" dirty="0" err="1" smtClean="0"/>
              <a:t>personår</a:t>
            </a:r>
            <a:endParaRPr lang="nb-NO" baseline="0" dirty="0" smtClean="0"/>
          </a:p>
          <a:p>
            <a:pPr marL="171450" indent="-171450">
              <a:buFontTx/>
              <a:buChar char="-"/>
            </a:pPr>
            <a:r>
              <a:rPr lang="nb-NO" baseline="0" dirty="0" smtClean="0"/>
              <a:t>Brystkreft; innføring av mammografiprogrammet i perioden ‘95-05, men </a:t>
            </a:r>
            <a:r>
              <a:rPr lang="nb-NO" baseline="0" dirty="0" err="1" smtClean="0"/>
              <a:t>aukande</a:t>
            </a:r>
            <a:r>
              <a:rPr lang="nb-NO" baseline="0" dirty="0" smtClean="0"/>
              <a:t> insidens siste åra som i stor grad kan </a:t>
            </a:r>
            <a:r>
              <a:rPr lang="nb-NO" baseline="0" dirty="0" err="1" smtClean="0"/>
              <a:t>tilskrivast</a:t>
            </a:r>
            <a:r>
              <a:rPr lang="nb-NO" baseline="0" dirty="0" smtClean="0"/>
              <a:t> </a:t>
            </a:r>
            <a:r>
              <a:rPr lang="nb-NO" baseline="0" dirty="0" err="1" smtClean="0"/>
              <a:t>auke</a:t>
            </a:r>
            <a:r>
              <a:rPr lang="nb-NO" baseline="0" dirty="0" smtClean="0"/>
              <a:t> blant 70-80-åringar  </a:t>
            </a:r>
          </a:p>
          <a:p>
            <a:pPr marL="171450" indent="-171450">
              <a:buFontTx/>
              <a:buChar char="-"/>
            </a:pPr>
            <a:r>
              <a:rPr lang="nb-NO" baseline="0" dirty="0" smtClean="0"/>
              <a:t>Melanoma; </a:t>
            </a:r>
            <a:r>
              <a:rPr lang="nb-NO" baseline="0" dirty="0" err="1" smtClean="0"/>
              <a:t>aukande</a:t>
            </a:r>
            <a:r>
              <a:rPr lang="nb-NO" baseline="0" dirty="0" smtClean="0"/>
              <a:t> soling blant eldre aldersgrupper</a:t>
            </a:r>
          </a:p>
          <a:p>
            <a:r>
              <a:rPr lang="nb-NO" baseline="0" dirty="0" smtClean="0"/>
              <a:t>Markert nedgang for magekreft grunna bedre </a:t>
            </a:r>
            <a:r>
              <a:rPr lang="nb-NO" sz="1200" b="0" i="0" u="none" strike="noStrike" kern="1200" baseline="0" dirty="0" smtClean="0">
                <a:solidFill>
                  <a:schemeClr val="tx1"/>
                </a:solidFill>
                <a:latin typeface="+mn-lt"/>
                <a:ea typeface="+mn-ea"/>
                <a:cs typeface="+mn-cs"/>
              </a:rPr>
              <a:t>hygiene og (endra) miljøpåvirkning (</a:t>
            </a:r>
            <a:r>
              <a:rPr lang="nb-NO" sz="1200" b="0" i="0" u="none" strike="noStrike" kern="1200" baseline="0" dirty="0" err="1" smtClean="0">
                <a:solidFill>
                  <a:schemeClr val="tx1"/>
                </a:solidFill>
                <a:latin typeface="+mn-lt"/>
                <a:ea typeface="+mn-ea"/>
                <a:cs typeface="+mn-cs"/>
              </a:rPr>
              <a:t>kjøleskåp</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lavare</a:t>
            </a:r>
            <a:r>
              <a:rPr lang="nb-NO" sz="1200" b="0" i="0" u="none" strike="noStrike" kern="1200" baseline="0" dirty="0" smtClean="0">
                <a:solidFill>
                  <a:schemeClr val="tx1"/>
                </a:solidFill>
                <a:latin typeface="+mn-lt"/>
                <a:ea typeface="+mn-ea"/>
                <a:cs typeface="+mn-cs"/>
              </a:rPr>
              <a:t> forekomst av H. </a:t>
            </a:r>
            <a:r>
              <a:rPr lang="nb-NO" sz="1200" b="0" i="0" u="none" strike="noStrike" kern="1200" baseline="0" dirty="0" err="1" smtClean="0">
                <a:solidFill>
                  <a:schemeClr val="tx1"/>
                </a:solidFill>
                <a:latin typeface="+mn-lt"/>
                <a:ea typeface="+mn-ea"/>
                <a:cs typeface="+mn-cs"/>
              </a:rPr>
              <a:t>pylori</a:t>
            </a:r>
            <a:r>
              <a:rPr lang="nb-NO" sz="1200" b="0" i="0" u="none" strike="noStrike" kern="1200" baseline="0" dirty="0" smtClean="0">
                <a:solidFill>
                  <a:schemeClr val="tx1"/>
                </a:solidFill>
                <a:latin typeface="+mn-lt"/>
                <a:ea typeface="+mn-ea"/>
                <a:cs typeface="+mn-cs"/>
              </a:rPr>
              <a:t>). </a:t>
            </a:r>
          </a:p>
          <a:p>
            <a:pPr marL="171450" indent="-171450">
              <a:buFontTx/>
              <a:buChar char="-"/>
            </a:pPr>
            <a:r>
              <a:rPr lang="nb-NO" sz="1200" b="0" i="0" u="none" strike="noStrike" kern="1200" baseline="0" dirty="0" smtClean="0">
                <a:solidFill>
                  <a:schemeClr val="tx1"/>
                </a:solidFill>
                <a:latin typeface="+mn-lt"/>
                <a:ea typeface="+mn-ea"/>
                <a:cs typeface="+mn-cs"/>
              </a:rPr>
              <a:t>Livmorhalskreft </a:t>
            </a:r>
            <a:r>
              <a:rPr lang="nb-NO" sz="1200" b="0" i="0" u="none" strike="noStrike" kern="1200" baseline="0" dirty="0" err="1" smtClean="0">
                <a:solidFill>
                  <a:schemeClr val="tx1"/>
                </a:solidFill>
                <a:latin typeface="+mn-lt"/>
                <a:ea typeface="+mn-ea"/>
                <a:cs typeface="+mn-cs"/>
              </a:rPr>
              <a:t>nedadgåande</a:t>
            </a:r>
            <a:r>
              <a:rPr lang="nb-NO" sz="1200" b="0" i="0" u="none" strike="noStrike" kern="1200" baseline="0" dirty="0" smtClean="0">
                <a:solidFill>
                  <a:schemeClr val="tx1"/>
                </a:solidFill>
                <a:latin typeface="+mn-lt"/>
                <a:ea typeface="+mn-ea"/>
                <a:cs typeface="+mn-cs"/>
              </a:rPr>
              <a:t> grunna screening-program og behandling av </a:t>
            </a:r>
            <a:r>
              <a:rPr lang="nb-NO" sz="1200" b="0" i="0" u="none" strike="noStrike" kern="1200" baseline="0" dirty="0" err="1" smtClean="0">
                <a:solidFill>
                  <a:schemeClr val="tx1"/>
                </a:solidFill>
                <a:latin typeface="+mn-lt"/>
                <a:ea typeface="+mn-ea"/>
                <a:cs typeface="+mn-cs"/>
              </a:rPr>
              <a:t>premaligne</a:t>
            </a:r>
            <a:r>
              <a:rPr lang="nb-NO" sz="1200" b="0" i="0" u="none" strike="noStrike" kern="1200" baseline="0" dirty="0" smtClean="0">
                <a:solidFill>
                  <a:schemeClr val="tx1"/>
                </a:solidFill>
                <a:latin typeface="+mn-lt"/>
                <a:ea typeface="+mn-ea"/>
                <a:cs typeface="+mn-cs"/>
              </a:rPr>
              <a:t> tilstander, HPV-vaksinasjon med </a:t>
            </a:r>
            <a:r>
              <a:rPr lang="nb-NO" sz="1200" b="0" i="0" u="none" strike="noStrike" kern="1200" baseline="0" dirty="0" err="1" smtClean="0">
                <a:solidFill>
                  <a:schemeClr val="tx1"/>
                </a:solidFill>
                <a:latin typeface="+mn-lt"/>
                <a:ea typeface="+mn-ea"/>
                <a:cs typeface="+mn-cs"/>
              </a:rPr>
              <a:t>venteleg</a:t>
            </a:r>
            <a:r>
              <a:rPr lang="nb-NO" sz="1200" b="0" i="0" u="none" strike="noStrike" kern="1200" baseline="0" dirty="0" smtClean="0">
                <a:solidFill>
                  <a:schemeClr val="tx1"/>
                </a:solidFill>
                <a:latin typeface="+mn-lt"/>
                <a:ea typeface="+mn-ea"/>
                <a:cs typeface="+mn-cs"/>
              </a:rPr>
              <a:t> effekt om 15-20 år</a:t>
            </a:r>
          </a:p>
          <a:p>
            <a:pPr marL="171450" indent="-171450">
              <a:buFontTx/>
              <a:buChar char="-"/>
            </a:pPr>
            <a:endParaRPr lang="nb-NO"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Sjølv</a:t>
            </a:r>
            <a:r>
              <a:rPr lang="en-US" sz="1200" b="0" i="0" u="none" strike="noStrike" kern="1200" baseline="0" dirty="0" smtClean="0">
                <a:solidFill>
                  <a:schemeClr val="tx1"/>
                </a:solidFill>
                <a:latin typeface="+mn-lt"/>
                <a:ea typeface="+mn-ea"/>
                <a:cs typeface="+mn-cs"/>
              </a:rPr>
              <a:t> om </a:t>
            </a:r>
            <a:r>
              <a:rPr lang="en-US" sz="1200" b="0" i="0" u="none" strike="noStrike" kern="1200" baseline="0" dirty="0" err="1" smtClean="0">
                <a:solidFill>
                  <a:schemeClr val="tx1"/>
                </a:solidFill>
                <a:latin typeface="+mn-lt"/>
                <a:ea typeface="+mn-ea"/>
                <a:cs typeface="+mn-cs"/>
              </a:rPr>
              <a:t>ratene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skulle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forbli</a:t>
            </a:r>
            <a:r>
              <a:rPr lang="en-US" sz="1200" b="0" i="0" u="none" strike="noStrike" kern="1200" baseline="0" dirty="0" smtClean="0">
                <a:solidFill>
                  <a:schemeClr val="tx1"/>
                </a:solidFill>
                <a:latin typeface="+mn-lt"/>
                <a:ea typeface="+mn-ea"/>
                <a:cs typeface="+mn-cs"/>
              </a:rPr>
              <a:t> stabile </a:t>
            </a:r>
            <a:r>
              <a:rPr lang="en-US" sz="1200" b="0" i="0" u="none" strike="noStrike" kern="1200" baseline="0" dirty="0" err="1" smtClean="0">
                <a:solidFill>
                  <a:schemeClr val="tx1"/>
                </a:solidFill>
                <a:latin typeface="+mn-lt"/>
                <a:ea typeface="+mn-ea"/>
                <a:cs typeface="+mn-cs"/>
              </a:rPr>
              <a:t>dei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neste</a:t>
            </a:r>
            <a:r>
              <a:rPr lang="en-US" sz="1200" b="0" i="0" u="none" strike="noStrike" kern="1200" baseline="0" dirty="0" smtClean="0">
                <a:solidFill>
                  <a:schemeClr val="tx1"/>
                </a:solidFill>
                <a:latin typeface="+mn-lt"/>
                <a:ea typeface="+mn-ea"/>
                <a:cs typeface="+mn-cs"/>
              </a:rPr>
              <a:t> 15 </a:t>
            </a:r>
            <a:r>
              <a:rPr lang="en-US" sz="1200" b="0" i="0" u="none" strike="noStrike" kern="1200" baseline="0" dirty="0" err="1" smtClean="0">
                <a:solidFill>
                  <a:schemeClr val="tx1"/>
                </a:solidFill>
                <a:latin typeface="+mn-lt"/>
                <a:ea typeface="+mn-ea"/>
                <a:cs typeface="+mn-cs"/>
              </a:rPr>
              <a:t>år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vil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antallet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tilfelle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auke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pga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kombinerte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effekter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av</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befolkningsvekst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aldring</a:t>
            </a:r>
            <a:r>
              <a:rPr lang="nb-NO" sz="1200" b="0" i="0" u="none" strike="noStrike" kern="1200" baseline="0" dirty="0" smtClean="0">
                <a:solidFill>
                  <a:schemeClr val="tx1"/>
                </a:solidFill>
                <a:latin typeface="+mn-lt"/>
                <a:ea typeface="+mn-ea"/>
                <a:cs typeface="+mn-cs"/>
              </a:rPr>
              <a:t>.</a:t>
            </a:r>
          </a:p>
          <a:p>
            <a:pPr marL="171450" indent="-171450">
              <a:buFontTx/>
              <a:buChar char="-"/>
            </a:pPr>
            <a:endParaRPr lang="nb-NO" sz="1200" b="0" i="0" u="none" strike="noStrike" kern="1200" baseline="0" dirty="0" smtClean="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11</a:t>
            </a:fld>
            <a:endParaRPr lang="nb-NO"/>
          </a:p>
        </p:txBody>
      </p:sp>
    </p:spTree>
    <p:extLst>
      <p:ext uri="{BB962C8B-B14F-4D97-AF65-F5344CB8AC3E}">
        <p14:creationId xmlns="" xmlns:p14="http://schemas.microsoft.com/office/powerpoint/2010/main" val="234802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Kalkulert risiko</a:t>
            </a:r>
          </a:p>
          <a:p>
            <a:r>
              <a:rPr lang="nb-NO" dirty="0" err="1" smtClean="0"/>
              <a:t>Antal</a:t>
            </a:r>
            <a:r>
              <a:rPr lang="nb-NO" baseline="0" dirty="0" smtClean="0"/>
              <a:t> under aktiv behandling i siste </a:t>
            </a:r>
            <a:r>
              <a:rPr lang="nb-NO" baseline="0" dirty="0" err="1" smtClean="0"/>
              <a:t>levemånad</a:t>
            </a:r>
            <a:r>
              <a:rPr lang="nb-NO" baseline="0" dirty="0" smtClean="0"/>
              <a:t>; </a:t>
            </a:r>
            <a:br>
              <a:rPr lang="nb-NO" baseline="0" dirty="0" smtClean="0"/>
            </a:br>
            <a:r>
              <a:rPr lang="en-US" sz="1200" b="0" i="0" u="none" strike="noStrike" kern="1200" dirty="0" smtClean="0">
                <a:solidFill>
                  <a:schemeClr val="tx1"/>
                </a:solidFill>
                <a:latin typeface="+mn-lt"/>
                <a:ea typeface="+mn-ea"/>
                <a:cs typeface="+mn-cs"/>
              </a:rPr>
              <a:t>Patients who died from NSCLC (any stage and treatment) during the years 2006-2013 within a defined geographical region of northern Norway were included (n=266). Out of these, 28.6% received </a:t>
            </a:r>
            <a:r>
              <a:rPr lang="en-US" sz="1200" b="0" i="0" u="none" strike="noStrike" kern="1200" dirty="0" err="1" smtClean="0">
                <a:solidFill>
                  <a:schemeClr val="tx1"/>
                </a:solidFill>
                <a:latin typeface="+mn-lt"/>
                <a:ea typeface="+mn-ea"/>
                <a:cs typeface="+mn-cs"/>
              </a:rPr>
              <a:t>oncological</a:t>
            </a:r>
            <a:r>
              <a:rPr lang="en-US" sz="1200" b="0" i="0" u="none" strike="noStrike" kern="1200" dirty="0" smtClean="0">
                <a:solidFill>
                  <a:schemeClr val="tx1"/>
                </a:solidFill>
                <a:latin typeface="+mn-lt"/>
                <a:ea typeface="+mn-ea"/>
                <a:cs typeface="+mn-cs"/>
              </a:rPr>
              <a:t> treatment during the final month of life</a:t>
            </a:r>
            <a:r>
              <a:rPr lang="nb-NO" baseline="0" dirty="0" smtClean="0"/>
              <a:t>.</a:t>
            </a:r>
            <a:br>
              <a:rPr lang="nb-NO" baseline="0" dirty="0" smtClean="0"/>
            </a:br>
            <a:r>
              <a:rPr lang="nn-NO" sz="1200" b="0" i="0" u="sng" strike="noStrike" kern="1200" dirty="0" smtClean="0">
                <a:solidFill>
                  <a:schemeClr val="tx1"/>
                </a:solidFill>
                <a:latin typeface="+mn-lt"/>
                <a:ea typeface="+mn-ea"/>
                <a:cs typeface="+mn-cs"/>
                <a:hlinkClick r:id="rId3" tooltip="Anticancer research."/>
              </a:rPr>
              <a:t>Anticancer Res.</a:t>
            </a:r>
            <a:r>
              <a:rPr lang="nn-NO" sz="1200" b="0" i="0" u="none" strike="noStrike" kern="1200" dirty="0" smtClean="0">
                <a:solidFill>
                  <a:schemeClr val="tx1"/>
                </a:solidFill>
                <a:latin typeface="+mn-lt"/>
                <a:ea typeface="+mn-ea"/>
                <a:cs typeface="+mn-cs"/>
              </a:rPr>
              <a:t> 2014 Feb;34(2):1015-20. </a:t>
            </a:r>
            <a:r>
              <a:rPr lang="nn-NO" sz="1200" b="0" i="0" u="none" strike="noStrike" kern="1200" dirty="0" err="1" smtClean="0">
                <a:solidFill>
                  <a:schemeClr val="tx1"/>
                </a:solidFill>
                <a:latin typeface="+mn-lt"/>
                <a:ea typeface="+mn-ea"/>
                <a:cs typeface="+mn-cs"/>
              </a:rPr>
              <a:t>Nieder</a:t>
            </a:r>
            <a:r>
              <a:rPr lang="nn-NO" sz="1200" b="0" i="0" u="none" strike="noStrike" kern="1200" dirty="0" smtClean="0">
                <a:solidFill>
                  <a:schemeClr val="tx1"/>
                </a:solidFill>
                <a:latin typeface="+mn-lt"/>
                <a:ea typeface="+mn-ea"/>
                <a:cs typeface="+mn-cs"/>
              </a:rPr>
              <a:t>, </a:t>
            </a:r>
            <a:r>
              <a:rPr lang="nn-NO" sz="1200" b="0" i="0" u="none" strike="noStrike" kern="1200" dirty="0" err="1" smtClean="0">
                <a:solidFill>
                  <a:schemeClr val="tx1"/>
                </a:solidFill>
                <a:latin typeface="+mn-lt"/>
                <a:ea typeface="+mn-ea"/>
                <a:cs typeface="+mn-cs"/>
              </a:rPr>
              <a:t>Tollåli</a:t>
            </a:r>
            <a:r>
              <a:rPr lang="nn-NO" sz="1200" b="0" i="0" u="none" strike="noStrike" kern="1200" dirty="0" smtClean="0">
                <a:solidFill>
                  <a:schemeClr val="tx1"/>
                </a:solidFill>
                <a:latin typeface="+mn-lt"/>
                <a:ea typeface="+mn-ea"/>
                <a:cs typeface="+mn-cs"/>
              </a:rPr>
              <a:t>, </a:t>
            </a:r>
            <a:r>
              <a:rPr lang="nn-NO" sz="1200" b="0" i="0" u="none" strike="noStrike" kern="1200" dirty="0" err="1" smtClean="0">
                <a:solidFill>
                  <a:schemeClr val="tx1"/>
                </a:solidFill>
                <a:latin typeface="+mn-lt"/>
                <a:ea typeface="+mn-ea"/>
                <a:cs typeface="+mn-cs"/>
              </a:rPr>
              <a:t>Dalhaug</a:t>
            </a:r>
            <a:r>
              <a:rPr lang="nn-NO" sz="1200" b="0" i="0" u="none" strike="noStrike" kern="1200" dirty="0" smtClean="0">
                <a:solidFill>
                  <a:schemeClr val="tx1"/>
                </a:solidFill>
                <a:latin typeface="+mn-lt"/>
                <a:ea typeface="+mn-ea"/>
                <a:cs typeface="+mn-cs"/>
              </a:rPr>
              <a:t> et. al.</a:t>
            </a:r>
            <a:endParaRPr lang="nb-NO" baseline="0" dirty="0" smtClean="0"/>
          </a:p>
          <a:p>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Livskvalitet,</a:t>
            </a:r>
            <a:r>
              <a:rPr lang="nb-NO" baseline="0" dirty="0" smtClean="0"/>
              <a:t> funksjon: minimere kvalme, anoreksi.. </a:t>
            </a:r>
            <a:r>
              <a:rPr lang="nb-NO" dirty="0" smtClean="0"/>
              <a:t>kan vel ha </a:t>
            </a:r>
            <a:r>
              <a:rPr lang="nb-NO" dirty="0" err="1" smtClean="0"/>
              <a:t>eit</a:t>
            </a:r>
            <a:r>
              <a:rPr lang="nb-NO" dirty="0" smtClean="0"/>
              <a:t> kurativt siktemål, men </a:t>
            </a:r>
            <a:r>
              <a:rPr lang="nb-NO" dirty="0" err="1" smtClean="0"/>
              <a:t>sannsynlegheita</a:t>
            </a:r>
            <a:r>
              <a:rPr lang="nb-NO" dirty="0" smtClean="0"/>
              <a:t> for det resultatet er mindre</a:t>
            </a:r>
          </a:p>
          <a:p>
            <a:endParaRPr lang="nb-NO" baseline="0" dirty="0" smtClean="0"/>
          </a:p>
        </p:txBody>
      </p:sp>
      <p:sp>
        <p:nvSpPr>
          <p:cNvPr id="4" name="Plassholder for lysbildenummer 3"/>
          <p:cNvSpPr>
            <a:spLocks noGrp="1"/>
          </p:cNvSpPr>
          <p:nvPr>
            <p:ph type="sldNum" sz="quarter" idx="10"/>
          </p:nvPr>
        </p:nvSpPr>
        <p:spPr/>
        <p:txBody>
          <a:bodyPr/>
          <a:lstStyle/>
          <a:p>
            <a:fld id="{CF4E5255-DB7E-4102-90B2-C24F900F7274}" type="slidenum">
              <a:rPr lang="nb-NO" smtClean="0"/>
              <a:pPr/>
              <a:t>13</a:t>
            </a:fld>
            <a:endParaRPr lang="nb-NO"/>
          </a:p>
        </p:txBody>
      </p:sp>
    </p:spTree>
    <p:extLst>
      <p:ext uri="{BB962C8B-B14F-4D97-AF65-F5344CB8AC3E}">
        <p14:creationId xmlns="" xmlns:p14="http://schemas.microsoft.com/office/powerpoint/2010/main" val="1397225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13A077-A897-47AE-9C0F-C4C75C28D572}"/>
              </a:ext>
            </a:extLst>
          </p:cNvPr>
          <p:cNvSpPr>
            <a:spLocks noGrp="1"/>
          </p:cNvSpPr>
          <p:nvPr>
            <p:ph type="ctrTitle"/>
          </p:nvPr>
        </p:nvSpPr>
        <p:spPr>
          <a:xfrm>
            <a:off x="1524000" y="1122363"/>
            <a:ext cx="9144000" cy="2387600"/>
          </a:xfrm>
        </p:spPr>
        <p:txBody>
          <a:bodyPr anchor="b"/>
          <a:lstStyle>
            <a:lvl1pPr algn="ctr">
              <a:defRPr sz="6000"/>
            </a:lvl1pPr>
          </a:lstStyle>
          <a:p>
            <a:r>
              <a:rPr lang="nb-NO"/>
              <a:t>Click to edit Master title style</a:t>
            </a:r>
          </a:p>
        </p:txBody>
      </p:sp>
      <p:sp>
        <p:nvSpPr>
          <p:cNvPr id="3" name="Subtitle 2">
            <a:extLst>
              <a:ext uri="{FF2B5EF4-FFF2-40B4-BE49-F238E27FC236}">
                <a16:creationId xmlns="" xmlns:a16="http://schemas.microsoft.com/office/drawing/2014/main" id="{DD6E9E79-C2F8-4125-B9FB-BE612E7AB1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Click to edit Master subtitle style</a:t>
            </a:r>
          </a:p>
        </p:txBody>
      </p:sp>
      <p:sp>
        <p:nvSpPr>
          <p:cNvPr id="4" name="Date Placeholder 3">
            <a:extLst>
              <a:ext uri="{FF2B5EF4-FFF2-40B4-BE49-F238E27FC236}">
                <a16:creationId xmlns="" xmlns:a16="http://schemas.microsoft.com/office/drawing/2014/main" id="{89C0BF72-E300-433A-8760-D1643CA39720}"/>
              </a:ext>
            </a:extLst>
          </p:cNvPr>
          <p:cNvSpPr>
            <a:spLocks noGrp="1"/>
          </p:cNvSpPr>
          <p:nvPr>
            <p:ph type="dt" sz="half" idx="10"/>
          </p:nvPr>
        </p:nvSpPr>
        <p:spPr/>
        <p:txBody>
          <a:bodyPr/>
          <a:lstStyle/>
          <a:p>
            <a:fld id="{FE9C90EF-D2C9-4949-BDE2-DE53985EB405}" type="datetimeFigureOut">
              <a:rPr lang="nb-NO" smtClean="0"/>
              <a:pPr/>
              <a:t>27.05.2019</a:t>
            </a:fld>
            <a:endParaRPr lang="nb-NO"/>
          </a:p>
        </p:txBody>
      </p:sp>
      <p:sp>
        <p:nvSpPr>
          <p:cNvPr id="5" name="Footer Placeholder 4">
            <a:extLst>
              <a:ext uri="{FF2B5EF4-FFF2-40B4-BE49-F238E27FC236}">
                <a16:creationId xmlns="" xmlns:a16="http://schemas.microsoft.com/office/drawing/2014/main" id="{A8EC7881-3A2F-441F-8765-480CBBB5335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 xmlns:a16="http://schemas.microsoft.com/office/drawing/2014/main" id="{F372FE7C-F011-4DFE-9C05-40F2127176DE}"/>
              </a:ext>
            </a:extLst>
          </p:cNvPr>
          <p:cNvSpPr>
            <a:spLocks noGrp="1"/>
          </p:cNvSpPr>
          <p:nvPr>
            <p:ph type="sldNum" sz="quarter" idx="12"/>
          </p:nvPr>
        </p:nvSpPr>
        <p:spPr/>
        <p:txBody>
          <a:bodyPr/>
          <a:lstStyle/>
          <a:p>
            <a:fld id="{68086676-9A16-4F0A-AEAB-76CAD51AECB6}" type="slidenum">
              <a:rPr lang="nb-NO" smtClean="0"/>
              <a:pPr/>
              <a:t>‹#›</a:t>
            </a:fld>
            <a:endParaRPr lang="nb-NO"/>
          </a:p>
        </p:txBody>
      </p:sp>
    </p:spTree>
    <p:extLst>
      <p:ext uri="{BB962C8B-B14F-4D97-AF65-F5344CB8AC3E}">
        <p14:creationId xmlns="" xmlns:p14="http://schemas.microsoft.com/office/powerpoint/2010/main" val="493087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332942-C215-48DF-9567-96FD279B5D26}"/>
              </a:ext>
            </a:extLst>
          </p:cNvPr>
          <p:cNvSpPr>
            <a:spLocks noGrp="1"/>
          </p:cNvSpPr>
          <p:nvPr>
            <p:ph type="title"/>
          </p:nvPr>
        </p:nvSpPr>
        <p:spPr/>
        <p:txBody>
          <a:bodyPr/>
          <a:lstStyle/>
          <a:p>
            <a:r>
              <a:rPr lang="nb-NO"/>
              <a:t>Click to edit Master title style</a:t>
            </a:r>
          </a:p>
        </p:txBody>
      </p:sp>
      <p:sp>
        <p:nvSpPr>
          <p:cNvPr id="3" name="Vertical Text Placeholder 2">
            <a:extLst>
              <a:ext uri="{FF2B5EF4-FFF2-40B4-BE49-F238E27FC236}">
                <a16:creationId xmlns="" xmlns:a16="http://schemas.microsoft.com/office/drawing/2014/main" id="{60E49C92-DD1F-46FC-9535-D1B6BBDA98A5}"/>
              </a:ext>
            </a:extLst>
          </p:cNvPr>
          <p:cNvSpPr>
            <a:spLocks noGrp="1"/>
          </p:cNvSpPr>
          <p:nvPr>
            <p:ph type="body" orient="vert" idx="1"/>
          </p:nvPr>
        </p:nvSpPr>
        <p:spPr/>
        <p:txBody>
          <a:bodyPr vert="eaVert"/>
          <a:lstStyle/>
          <a:p>
            <a:pPr lvl="0"/>
            <a:r>
              <a:rPr lang="nb-NO"/>
              <a:t>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a:extLst>
              <a:ext uri="{FF2B5EF4-FFF2-40B4-BE49-F238E27FC236}">
                <a16:creationId xmlns="" xmlns:a16="http://schemas.microsoft.com/office/drawing/2014/main" id="{0117A32B-42E8-4453-97BE-5F02FED1E7FE}"/>
              </a:ext>
            </a:extLst>
          </p:cNvPr>
          <p:cNvSpPr>
            <a:spLocks noGrp="1"/>
          </p:cNvSpPr>
          <p:nvPr>
            <p:ph type="dt" sz="half" idx="10"/>
          </p:nvPr>
        </p:nvSpPr>
        <p:spPr/>
        <p:txBody>
          <a:bodyPr/>
          <a:lstStyle/>
          <a:p>
            <a:fld id="{FE9C90EF-D2C9-4949-BDE2-DE53985EB405}" type="datetimeFigureOut">
              <a:rPr lang="nb-NO" smtClean="0"/>
              <a:pPr/>
              <a:t>27.05.2019</a:t>
            </a:fld>
            <a:endParaRPr lang="nb-NO"/>
          </a:p>
        </p:txBody>
      </p:sp>
      <p:sp>
        <p:nvSpPr>
          <p:cNvPr id="5" name="Footer Placeholder 4">
            <a:extLst>
              <a:ext uri="{FF2B5EF4-FFF2-40B4-BE49-F238E27FC236}">
                <a16:creationId xmlns="" xmlns:a16="http://schemas.microsoft.com/office/drawing/2014/main" id="{69F959AF-A8BD-4D78-8B7C-8593FD24248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 xmlns:a16="http://schemas.microsoft.com/office/drawing/2014/main" id="{58EA9403-2B9A-49C3-BD62-96FAFE1DFAEC}"/>
              </a:ext>
            </a:extLst>
          </p:cNvPr>
          <p:cNvSpPr>
            <a:spLocks noGrp="1"/>
          </p:cNvSpPr>
          <p:nvPr>
            <p:ph type="sldNum" sz="quarter" idx="12"/>
          </p:nvPr>
        </p:nvSpPr>
        <p:spPr/>
        <p:txBody>
          <a:bodyPr/>
          <a:lstStyle/>
          <a:p>
            <a:fld id="{68086676-9A16-4F0A-AEAB-76CAD51AECB6}" type="slidenum">
              <a:rPr lang="nb-NO" smtClean="0"/>
              <a:pPr/>
              <a:t>‹#›</a:t>
            </a:fld>
            <a:endParaRPr lang="nb-NO"/>
          </a:p>
        </p:txBody>
      </p:sp>
    </p:spTree>
    <p:extLst>
      <p:ext uri="{BB962C8B-B14F-4D97-AF65-F5344CB8AC3E}">
        <p14:creationId xmlns="" xmlns:p14="http://schemas.microsoft.com/office/powerpoint/2010/main" val="1602271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B9ADE7-231B-4989-94A4-C8E419EFBF88}"/>
              </a:ext>
            </a:extLst>
          </p:cNvPr>
          <p:cNvSpPr>
            <a:spLocks noGrp="1"/>
          </p:cNvSpPr>
          <p:nvPr>
            <p:ph type="title" orient="vert"/>
          </p:nvPr>
        </p:nvSpPr>
        <p:spPr>
          <a:xfrm>
            <a:off x="8724900" y="365125"/>
            <a:ext cx="2628900" cy="5811838"/>
          </a:xfrm>
        </p:spPr>
        <p:txBody>
          <a:bodyPr vert="eaVert"/>
          <a:lstStyle/>
          <a:p>
            <a:r>
              <a:rPr lang="nb-NO"/>
              <a:t>Click to edit Master title style</a:t>
            </a:r>
          </a:p>
        </p:txBody>
      </p:sp>
      <p:sp>
        <p:nvSpPr>
          <p:cNvPr id="3" name="Vertical Text Placeholder 2">
            <a:extLst>
              <a:ext uri="{FF2B5EF4-FFF2-40B4-BE49-F238E27FC236}">
                <a16:creationId xmlns="" xmlns:a16="http://schemas.microsoft.com/office/drawing/2014/main" id="{ED2B32F7-646F-4CE3-9ACB-4BC871E91C7B}"/>
              </a:ext>
            </a:extLst>
          </p:cNvPr>
          <p:cNvSpPr>
            <a:spLocks noGrp="1"/>
          </p:cNvSpPr>
          <p:nvPr>
            <p:ph type="body" orient="vert" idx="1"/>
          </p:nvPr>
        </p:nvSpPr>
        <p:spPr>
          <a:xfrm>
            <a:off x="838200" y="365125"/>
            <a:ext cx="7734300" cy="5811838"/>
          </a:xfrm>
        </p:spPr>
        <p:txBody>
          <a:bodyPr vert="eaVert"/>
          <a:lstStyle/>
          <a:p>
            <a:pPr lvl="0"/>
            <a:r>
              <a:rPr lang="nb-NO"/>
              <a:t>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a:extLst>
              <a:ext uri="{FF2B5EF4-FFF2-40B4-BE49-F238E27FC236}">
                <a16:creationId xmlns="" xmlns:a16="http://schemas.microsoft.com/office/drawing/2014/main" id="{79B164D6-F290-4D27-9CD5-BDA98E5BABB7}"/>
              </a:ext>
            </a:extLst>
          </p:cNvPr>
          <p:cNvSpPr>
            <a:spLocks noGrp="1"/>
          </p:cNvSpPr>
          <p:nvPr>
            <p:ph type="dt" sz="half" idx="10"/>
          </p:nvPr>
        </p:nvSpPr>
        <p:spPr/>
        <p:txBody>
          <a:bodyPr/>
          <a:lstStyle/>
          <a:p>
            <a:fld id="{FE9C90EF-D2C9-4949-BDE2-DE53985EB405}" type="datetimeFigureOut">
              <a:rPr lang="nb-NO" smtClean="0"/>
              <a:pPr/>
              <a:t>27.05.2019</a:t>
            </a:fld>
            <a:endParaRPr lang="nb-NO"/>
          </a:p>
        </p:txBody>
      </p:sp>
      <p:sp>
        <p:nvSpPr>
          <p:cNvPr id="5" name="Footer Placeholder 4">
            <a:extLst>
              <a:ext uri="{FF2B5EF4-FFF2-40B4-BE49-F238E27FC236}">
                <a16:creationId xmlns="" xmlns:a16="http://schemas.microsoft.com/office/drawing/2014/main" id="{4180EB39-0839-4E23-9B57-9F904C03186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 xmlns:a16="http://schemas.microsoft.com/office/drawing/2014/main" id="{FD520504-BEAE-4CA2-AC41-72EB20113A03}"/>
              </a:ext>
            </a:extLst>
          </p:cNvPr>
          <p:cNvSpPr>
            <a:spLocks noGrp="1"/>
          </p:cNvSpPr>
          <p:nvPr>
            <p:ph type="sldNum" sz="quarter" idx="12"/>
          </p:nvPr>
        </p:nvSpPr>
        <p:spPr/>
        <p:txBody>
          <a:bodyPr/>
          <a:lstStyle/>
          <a:p>
            <a:fld id="{68086676-9A16-4F0A-AEAB-76CAD51AECB6}" type="slidenum">
              <a:rPr lang="nb-NO" smtClean="0"/>
              <a:pPr/>
              <a:t>‹#›</a:t>
            </a:fld>
            <a:endParaRPr lang="nb-NO"/>
          </a:p>
        </p:txBody>
      </p:sp>
    </p:spTree>
    <p:extLst>
      <p:ext uri="{BB962C8B-B14F-4D97-AF65-F5344CB8AC3E}">
        <p14:creationId xmlns="" xmlns:p14="http://schemas.microsoft.com/office/powerpoint/2010/main" val="30363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35681D-8492-4BBD-B81F-CD7C5B584E81}"/>
              </a:ext>
            </a:extLst>
          </p:cNvPr>
          <p:cNvSpPr>
            <a:spLocks noGrp="1"/>
          </p:cNvSpPr>
          <p:nvPr>
            <p:ph type="title"/>
          </p:nvPr>
        </p:nvSpPr>
        <p:spPr/>
        <p:txBody>
          <a:bodyPr/>
          <a:lstStyle/>
          <a:p>
            <a:r>
              <a:rPr lang="nb-NO"/>
              <a:t>Click to edit Master title style</a:t>
            </a:r>
          </a:p>
        </p:txBody>
      </p:sp>
      <p:sp>
        <p:nvSpPr>
          <p:cNvPr id="3" name="Content Placeholder 2">
            <a:extLst>
              <a:ext uri="{FF2B5EF4-FFF2-40B4-BE49-F238E27FC236}">
                <a16:creationId xmlns="" xmlns:a16="http://schemas.microsoft.com/office/drawing/2014/main" id="{130FBE52-0217-4B16-9D41-C465CC661A69}"/>
              </a:ext>
            </a:extLst>
          </p:cNvPr>
          <p:cNvSpPr>
            <a:spLocks noGrp="1"/>
          </p:cNvSpPr>
          <p:nvPr>
            <p:ph idx="1"/>
          </p:nvPr>
        </p:nvSpPr>
        <p:spPr/>
        <p:txBody>
          <a:bodyPr/>
          <a:lstStyle/>
          <a:p>
            <a:pPr lvl="0"/>
            <a:r>
              <a:rPr lang="nb-NO"/>
              <a:t>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a:extLst>
              <a:ext uri="{FF2B5EF4-FFF2-40B4-BE49-F238E27FC236}">
                <a16:creationId xmlns="" xmlns:a16="http://schemas.microsoft.com/office/drawing/2014/main" id="{9B919269-2711-4C0D-88D2-41B9A0EDCD2A}"/>
              </a:ext>
            </a:extLst>
          </p:cNvPr>
          <p:cNvSpPr>
            <a:spLocks noGrp="1"/>
          </p:cNvSpPr>
          <p:nvPr>
            <p:ph type="dt" sz="half" idx="10"/>
          </p:nvPr>
        </p:nvSpPr>
        <p:spPr/>
        <p:txBody>
          <a:bodyPr/>
          <a:lstStyle/>
          <a:p>
            <a:fld id="{FE9C90EF-D2C9-4949-BDE2-DE53985EB405}" type="datetimeFigureOut">
              <a:rPr lang="nb-NO" smtClean="0"/>
              <a:pPr/>
              <a:t>27.05.2019</a:t>
            </a:fld>
            <a:endParaRPr lang="nb-NO"/>
          </a:p>
        </p:txBody>
      </p:sp>
      <p:sp>
        <p:nvSpPr>
          <p:cNvPr id="5" name="Footer Placeholder 4">
            <a:extLst>
              <a:ext uri="{FF2B5EF4-FFF2-40B4-BE49-F238E27FC236}">
                <a16:creationId xmlns="" xmlns:a16="http://schemas.microsoft.com/office/drawing/2014/main" id="{E296582E-EB57-4AC5-9C95-824440845EC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 xmlns:a16="http://schemas.microsoft.com/office/drawing/2014/main" id="{C3D7A284-2614-4413-AF42-A61365730E42}"/>
              </a:ext>
            </a:extLst>
          </p:cNvPr>
          <p:cNvSpPr>
            <a:spLocks noGrp="1"/>
          </p:cNvSpPr>
          <p:nvPr>
            <p:ph type="sldNum" sz="quarter" idx="12"/>
          </p:nvPr>
        </p:nvSpPr>
        <p:spPr/>
        <p:txBody>
          <a:bodyPr/>
          <a:lstStyle/>
          <a:p>
            <a:fld id="{68086676-9A16-4F0A-AEAB-76CAD51AECB6}" type="slidenum">
              <a:rPr lang="nb-NO" smtClean="0"/>
              <a:pPr/>
              <a:t>‹#›</a:t>
            </a:fld>
            <a:endParaRPr lang="nb-NO"/>
          </a:p>
        </p:txBody>
      </p:sp>
    </p:spTree>
    <p:extLst>
      <p:ext uri="{BB962C8B-B14F-4D97-AF65-F5344CB8AC3E}">
        <p14:creationId xmlns="" xmlns:p14="http://schemas.microsoft.com/office/powerpoint/2010/main" val="1732119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E96CB7-DE9A-4A13-A3BC-6138D531822B}"/>
              </a:ext>
            </a:extLst>
          </p:cNvPr>
          <p:cNvSpPr>
            <a:spLocks noGrp="1"/>
          </p:cNvSpPr>
          <p:nvPr>
            <p:ph type="title"/>
          </p:nvPr>
        </p:nvSpPr>
        <p:spPr>
          <a:xfrm>
            <a:off x="831850" y="1709738"/>
            <a:ext cx="10515600" cy="2852737"/>
          </a:xfrm>
        </p:spPr>
        <p:txBody>
          <a:bodyPr anchor="b"/>
          <a:lstStyle>
            <a:lvl1pPr>
              <a:defRPr sz="6000"/>
            </a:lvl1pPr>
          </a:lstStyle>
          <a:p>
            <a:r>
              <a:rPr lang="nb-NO"/>
              <a:t>Click to edit Master title style</a:t>
            </a:r>
          </a:p>
        </p:txBody>
      </p:sp>
      <p:sp>
        <p:nvSpPr>
          <p:cNvPr id="3" name="Text Placeholder 2">
            <a:extLst>
              <a:ext uri="{FF2B5EF4-FFF2-40B4-BE49-F238E27FC236}">
                <a16:creationId xmlns="" xmlns:a16="http://schemas.microsoft.com/office/drawing/2014/main" id="{FA58D7A7-43E4-4B36-AC20-C39E120239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Edit Master text styles</a:t>
            </a:r>
          </a:p>
        </p:txBody>
      </p:sp>
      <p:sp>
        <p:nvSpPr>
          <p:cNvPr id="4" name="Date Placeholder 3">
            <a:extLst>
              <a:ext uri="{FF2B5EF4-FFF2-40B4-BE49-F238E27FC236}">
                <a16:creationId xmlns="" xmlns:a16="http://schemas.microsoft.com/office/drawing/2014/main" id="{C6163E4F-700E-4EAE-9E39-6CD53655D291}"/>
              </a:ext>
            </a:extLst>
          </p:cNvPr>
          <p:cNvSpPr>
            <a:spLocks noGrp="1"/>
          </p:cNvSpPr>
          <p:nvPr>
            <p:ph type="dt" sz="half" idx="10"/>
          </p:nvPr>
        </p:nvSpPr>
        <p:spPr/>
        <p:txBody>
          <a:bodyPr/>
          <a:lstStyle/>
          <a:p>
            <a:fld id="{FE9C90EF-D2C9-4949-BDE2-DE53985EB405}" type="datetimeFigureOut">
              <a:rPr lang="nb-NO" smtClean="0"/>
              <a:pPr/>
              <a:t>27.05.2019</a:t>
            </a:fld>
            <a:endParaRPr lang="nb-NO"/>
          </a:p>
        </p:txBody>
      </p:sp>
      <p:sp>
        <p:nvSpPr>
          <p:cNvPr id="5" name="Footer Placeholder 4">
            <a:extLst>
              <a:ext uri="{FF2B5EF4-FFF2-40B4-BE49-F238E27FC236}">
                <a16:creationId xmlns="" xmlns:a16="http://schemas.microsoft.com/office/drawing/2014/main" id="{7DEA8FEF-9432-4CE1-AB8D-BED6DC4E21C4}"/>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 xmlns:a16="http://schemas.microsoft.com/office/drawing/2014/main" id="{9C8DEA7D-DF8F-489F-9761-DA98A0CA7CD2}"/>
              </a:ext>
            </a:extLst>
          </p:cNvPr>
          <p:cNvSpPr>
            <a:spLocks noGrp="1"/>
          </p:cNvSpPr>
          <p:nvPr>
            <p:ph type="sldNum" sz="quarter" idx="12"/>
          </p:nvPr>
        </p:nvSpPr>
        <p:spPr/>
        <p:txBody>
          <a:bodyPr/>
          <a:lstStyle/>
          <a:p>
            <a:fld id="{68086676-9A16-4F0A-AEAB-76CAD51AECB6}" type="slidenum">
              <a:rPr lang="nb-NO" smtClean="0"/>
              <a:pPr/>
              <a:t>‹#›</a:t>
            </a:fld>
            <a:endParaRPr lang="nb-NO"/>
          </a:p>
        </p:txBody>
      </p:sp>
    </p:spTree>
    <p:extLst>
      <p:ext uri="{BB962C8B-B14F-4D97-AF65-F5344CB8AC3E}">
        <p14:creationId xmlns="" xmlns:p14="http://schemas.microsoft.com/office/powerpoint/2010/main" val="4149927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76EB6A-43CE-49F3-ADEE-FF67C3BA70F4}"/>
              </a:ext>
            </a:extLst>
          </p:cNvPr>
          <p:cNvSpPr>
            <a:spLocks noGrp="1"/>
          </p:cNvSpPr>
          <p:nvPr>
            <p:ph type="title"/>
          </p:nvPr>
        </p:nvSpPr>
        <p:spPr/>
        <p:txBody>
          <a:bodyPr/>
          <a:lstStyle/>
          <a:p>
            <a:r>
              <a:rPr lang="nb-NO"/>
              <a:t>Click to edit Master title style</a:t>
            </a:r>
          </a:p>
        </p:txBody>
      </p:sp>
      <p:sp>
        <p:nvSpPr>
          <p:cNvPr id="3" name="Content Placeholder 2">
            <a:extLst>
              <a:ext uri="{FF2B5EF4-FFF2-40B4-BE49-F238E27FC236}">
                <a16:creationId xmlns="" xmlns:a16="http://schemas.microsoft.com/office/drawing/2014/main" id="{A8F575CE-08D7-4452-9479-8D1F043894B7}"/>
              </a:ext>
            </a:extLst>
          </p:cNvPr>
          <p:cNvSpPr>
            <a:spLocks noGrp="1"/>
          </p:cNvSpPr>
          <p:nvPr>
            <p:ph sz="half" idx="1"/>
          </p:nvPr>
        </p:nvSpPr>
        <p:spPr>
          <a:xfrm>
            <a:off x="838200" y="1825625"/>
            <a:ext cx="5181600" cy="4351338"/>
          </a:xfrm>
        </p:spPr>
        <p:txBody>
          <a:bodyPr/>
          <a:lstStyle/>
          <a:p>
            <a:pPr lvl="0"/>
            <a:r>
              <a:rPr lang="nb-NO"/>
              <a:t>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Content Placeholder 3">
            <a:extLst>
              <a:ext uri="{FF2B5EF4-FFF2-40B4-BE49-F238E27FC236}">
                <a16:creationId xmlns="" xmlns:a16="http://schemas.microsoft.com/office/drawing/2014/main" id="{13BE1A3B-E973-460E-9011-926BCA543657}"/>
              </a:ext>
            </a:extLst>
          </p:cNvPr>
          <p:cNvSpPr>
            <a:spLocks noGrp="1"/>
          </p:cNvSpPr>
          <p:nvPr>
            <p:ph sz="half" idx="2"/>
          </p:nvPr>
        </p:nvSpPr>
        <p:spPr>
          <a:xfrm>
            <a:off x="6172200" y="1825625"/>
            <a:ext cx="5181600" cy="4351338"/>
          </a:xfrm>
        </p:spPr>
        <p:txBody>
          <a:bodyPr/>
          <a:lstStyle/>
          <a:p>
            <a:pPr lvl="0"/>
            <a:r>
              <a:rPr lang="nb-NO"/>
              <a:t>Edit Master text styles</a:t>
            </a:r>
          </a:p>
          <a:p>
            <a:pPr lvl="1"/>
            <a:r>
              <a:rPr lang="nb-NO"/>
              <a:t>Second level</a:t>
            </a:r>
          </a:p>
          <a:p>
            <a:pPr lvl="2"/>
            <a:r>
              <a:rPr lang="nb-NO"/>
              <a:t>Third level</a:t>
            </a:r>
          </a:p>
          <a:p>
            <a:pPr lvl="3"/>
            <a:r>
              <a:rPr lang="nb-NO"/>
              <a:t>Fourth level</a:t>
            </a:r>
          </a:p>
          <a:p>
            <a:pPr lvl="4"/>
            <a:r>
              <a:rPr lang="nb-NO"/>
              <a:t>Fifth level</a:t>
            </a:r>
          </a:p>
        </p:txBody>
      </p:sp>
      <p:sp>
        <p:nvSpPr>
          <p:cNvPr id="5" name="Date Placeholder 4">
            <a:extLst>
              <a:ext uri="{FF2B5EF4-FFF2-40B4-BE49-F238E27FC236}">
                <a16:creationId xmlns="" xmlns:a16="http://schemas.microsoft.com/office/drawing/2014/main" id="{A001E938-A9FA-4F99-B3FC-76C3C097431F}"/>
              </a:ext>
            </a:extLst>
          </p:cNvPr>
          <p:cNvSpPr>
            <a:spLocks noGrp="1"/>
          </p:cNvSpPr>
          <p:nvPr>
            <p:ph type="dt" sz="half" idx="10"/>
          </p:nvPr>
        </p:nvSpPr>
        <p:spPr/>
        <p:txBody>
          <a:bodyPr/>
          <a:lstStyle/>
          <a:p>
            <a:fld id="{FE9C90EF-D2C9-4949-BDE2-DE53985EB405}" type="datetimeFigureOut">
              <a:rPr lang="nb-NO" smtClean="0"/>
              <a:pPr/>
              <a:t>27.05.2019</a:t>
            </a:fld>
            <a:endParaRPr lang="nb-NO"/>
          </a:p>
        </p:txBody>
      </p:sp>
      <p:sp>
        <p:nvSpPr>
          <p:cNvPr id="6" name="Footer Placeholder 5">
            <a:extLst>
              <a:ext uri="{FF2B5EF4-FFF2-40B4-BE49-F238E27FC236}">
                <a16:creationId xmlns="" xmlns:a16="http://schemas.microsoft.com/office/drawing/2014/main" id="{B30C9E89-E588-4665-8625-15E515B1A502}"/>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 xmlns:a16="http://schemas.microsoft.com/office/drawing/2014/main" id="{657D4FF2-7AF4-486E-A1C2-7EAA822898E9}"/>
              </a:ext>
            </a:extLst>
          </p:cNvPr>
          <p:cNvSpPr>
            <a:spLocks noGrp="1"/>
          </p:cNvSpPr>
          <p:nvPr>
            <p:ph type="sldNum" sz="quarter" idx="12"/>
          </p:nvPr>
        </p:nvSpPr>
        <p:spPr/>
        <p:txBody>
          <a:bodyPr/>
          <a:lstStyle/>
          <a:p>
            <a:fld id="{68086676-9A16-4F0A-AEAB-76CAD51AECB6}" type="slidenum">
              <a:rPr lang="nb-NO" smtClean="0"/>
              <a:pPr/>
              <a:t>‹#›</a:t>
            </a:fld>
            <a:endParaRPr lang="nb-NO"/>
          </a:p>
        </p:txBody>
      </p:sp>
    </p:spTree>
    <p:extLst>
      <p:ext uri="{BB962C8B-B14F-4D97-AF65-F5344CB8AC3E}">
        <p14:creationId xmlns="" xmlns:p14="http://schemas.microsoft.com/office/powerpoint/2010/main" val="155046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8D2031-31F8-487F-B5B1-E2A317F1CDEB}"/>
              </a:ext>
            </a:extLst>
          </p:cNvPr>
          <p:cNvSpPr>
            <a:spLocks noGrp="1"/>
          </p:cNvSpPr>
          <p:nvPr>
            <p:ph type="title"/>
          </p:nvPr>
        </p:nvSpPr>
        <p:spPr>
          <a:xfrm>
            <a:off x="839788" y="365125"/>
            <a:ext cx="10515600" cy="1325563"/>
          </a:xfrm>
        </p:spPr>
        <p:txBody>
          <a:bodyPr/>
          <a:lstStyle/>
          <a:p>
            <a:r>
              <a:rPr lang="nb-NO"/>
              <a:t>Click to edit Master title style</a:t>
            </a:r>
          </a:p>
        </p:txBody>
      </p:sp>
      <p:sp>
        <p:nvSpPr>
          <p:cNvPr id="3" name="Text Placeholder 2">
            <a:extLst>
              <a:ext uri="{FF2B5EF4-FFF2-40B4-BE49-F238E27FC236}">
                <a16:creationId xmlns="" xmlns:a16="http://schemas.microsoft.com/office/drawing/2014/main" id="{E60FB549-9C20-44C4-9258-5FA14137DF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Edit Master text styles</a:t>
            </a:r>
          </a:p>
        </p:txBody>
      </p:sp>
      <p:sp>
        <p:nvSpPr>
          <p:cNvPr id="4" name="Content Placeholder 3">
            <a:extLst>
              <a:ext uri="{FF2B5EF4-FFF2-40B4-BE49-F238E27FC236}">
                <a16:creationId xmlns="" xmlns:a16="http://schemas.microsoft.com/office/drawing/2014/main" id="{D7EAC8BB-D7A2-4C2E-952E-19D883A0040A}"/>
              </a:ext>
            </a:extLst>
          </p:cNvPr>
          <p:cNvSpPr>
            <a:spLocks noGrp="1"/>
          </p:cNvSpPr>
          <p:nvPr>
            <p:ph sz="half" idx="2"/>
          </p:nvPr>
        </p:nvSpPr>
        <p:spPr>
          <a:xfrm>
            <a:off x="839788" y="2505075"/>
            <a:ext cx="5157787" cy="3684588"/>
          </a:xfrm>
        </p:spPr>
        <p:txBody>
          <a:bodyPr/>
          <a:lstStyle/>
          <a:p>
            <a:pPr lvl="0"/>
            <a:r>
              <a:rPr lang="nb-NO"/>
              <a:t>Edit Master text styles</a:t>
            </a:r>
          </a:p>
          <a:p>
            <a:pPr lvl="1"/>
            <a:r>
              <a:rPr lang="nb-NO"/>
              <a:t>Second level</a:t>
            </a:r>
          </a:p>
          <a:p>
            <a:pPr lvl="2"/>
            <a:r>
              <a:rPr lang="nb-NO"/>
              <a:t>Third level</a:t>
            </a:r>
          </a:p>
          <a:p>
            <a:pPr lvl="3"/>
            <a:r>
              <a:rPr lang="nb-NO"/>
              <a:t>Fourth level</a:t>
            </a:r>
          </a:p>
          <a:p>
            <a:pPr lvl="4"/>
            <a:r>
              <a:rPr lang="nb-NO"/>
              <a:t>Fifth level</a:t>
            </a:r>
          </a:p>
        </p:txBody>
      </p:sp>
      <p:sp>
        <p:nvSpPr>
          <p:cNvPr id="5" name="Text Placeholder 4">
            <a:extLst>
              <a:ext uri="{FF2B5EF4-FFF2-40B4-BE49-F238E27FC236}">
                <a16:creationId xmlns="" xmlns:a16="http://schemas.microsoft.com/office/drawing/2014/main" id="{80AE183D-F0F7-48C3-B254-2BF41D0171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Edit Master text styles</a:t>
            </a:r>
          </a:p>
        </p:txBody>
      </p:sp>
      <p:sp>
        <p:nvSpPr>
          <p:cNvPr id="6" name="Content Placeholder 5">
            <a:extLst>
              <a:ext uri="{FF2B5EF4-FFF2-40B4-BE49-F238E27FC236}">
                <a16:creationId xmlns="" xmlns:a16="http://schemas.microsoft.com/office/drawing/2014/main" id="{B8DDDDC7-33CF-4393-B717-0CE97EF8CFF5}"/>
              </a:ext>
            </a:extLst>
          </p:cNvPr>
          <p:cNvSpPr>
            <a:spLocks noGrp="1"/>
          </p:cNvSpPr>
          <p:nvPr>
            <p:ph sz="quarter" idx="4"/>
          </p:nvPr>
        </p:nvSpPr>
        <p:spPr>
          <a:xfrm>
            <a:off x="6172200" y="2505075"/>
            <a:ext cx="5183188" cy="3684588"/>
          </a:xfrm>
        </p:spPr>
        <p:txBody>
          <a:bodyPr/>
          <a:lstStyle/>
          <a:p>
            <a:pPr lvl="0"/>
            <a:r>
              <a:rPr lang="nb-NO"/>
              <a:t>Edit Master text styles</a:t>
            </a:r>
          </a:p>
          <a:p>
            <a:pPr lvl="1"/>
            <a:r>
              <a:rPr lang="nb-NO"/>
              <a:t>Second level</a:t>
            </a:r>
          </a:p>
          <a:p>
            <a:pPr lvl="2"/>
            <a:r>
              <a:rPr lang="nb-NO"/>
              <a:t>Third level</a:t>
            </a:r>
          </a:p>
          <a:p>
            <a:pPr lvl="3"/>
            <a:r>
              <a:rPr lang="nb-NO"/>
              <a:t>Fourth level</a:t>
            </a:r>
          </a:p>
          <a:p>
            <a:pPr lvl="4"/>
            <a:r>
              <a:rPr lang="nb-NO"/>
              <a:t>Fifth level</a:t>
            </a:r>
          </a:p>
        </p:txBody>
      </p:sp>
      <p:sp>
        <p:nvSpPr>
          <p:cNvPr id="7" name="Date Placeholder 6">
            <a:extLst>
              <a:ext uri="{FF2B5EF4-FFF2-40B4-BE49-F238E27FC236}">
                <a16:creationId xmlns="" xmlns:a16="http://schemas.microsoft.com/office/drawing/2014/main" id="{A3DD870F-15DA-4045-944A-041FAD07F4B3}"/>
              </a:ext>
            </a:extLst>
          </p:cNvPr>
          <p:cNvSpPr>
            <a:spLocks noGrp="1"/>
          </p:cNvSpPr>
          <p:nvPr>
            <p:ph type="dt" sz="half" idx="10"/>
          </p:nvPr>
        </p:nvSpPr>
        <p:spPr/>
        <p:txBody>
          <a:bodyPr/>
          <a:lstStyle/>
          <a:p>
            <a:fld id="{FE9C90EF-D2C9-4949-BDE2-DE53985EB405}" type="datetimeFigureOut">
              <a:rPr lang="nb-NO" smtClean="0"/>
              <a:pPr/>
              <a:t>27.05.2019</a:t>
            </a:fld>
            <a:endParaRPr lang="nb-NO"/>
          </a:p>
        </p:txBody>
      </p:sp>
      <p:sp>
        <p:nvSpPr>
          <p:cNvPr id="8" name="Footer Placeholder 7">
            <a:extLst>
              <a:ext uri="{FF2B5EF4-FFF2-40B4-BE49-F238E27FC236}">
                <a16:creationId xmlns="" xmlns:a16="http://schemas.microsoft.com/office/drawing/2014/main" id="{8897F08E-1EF8-42EE-AE13-4E30E0597AF8}"/>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 xmlns:a16="http://schemas.microsoft.com/office/drawing/2014/main" id="{5BF09F01-3C1D-4666-B0B1-56B4666CBBC7}"/>
              </a:ext>
            </a:extLst>
          </p:cNvPr>
          <p:cNvSpPr>
            <a:spLocks noGrp="1"/>
          </p:cNvSpPr>
          <p:nvPr>
            <p:ph type="sldNum" sz="quarter" idx="12"/>
          </p:nvPr>
        </p:nvSpPr>
        <p:spPr/>
        <p:txBody>
          <a:bodyPr/>
          <a:lstStyle/>
          <a:p>
            <a:fld id="{68086676-9A16-4F0A-AEAB-76CAD51AECB6}" type="slidenum">
              <a:rPr lang="nb-NO" smtClean="0"/>
              <a:pPr/>
              <a:t>‹#›</a:t>
            </a:fld>
            <a:endParaRPr lang="nb-NO"/>
          </a:p>
        </p:txBody>
      </p:sp>
    </p:spTree>
    <p:extLst>
      <p:ext uri="{BB962C8B-B14F-4D97-AF65-F5344CB8AC3E}">
        <p14:creationId xmlns="" xmlns:p14="http://schemas.microsoft.com/office/powerpoint/2010/main" val="399500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CCE141-8DA0-471D-88BB-9B1595828D41}"/>
              </a:ext>
            </a:extLst>
          </p:cNvPr>
          <p:cNvSpPr>
            <a:spLocks noGrp="1"/>
          </p:cNvSpPr>
          <p:nvPr>
            <p:ph type="title"/>
          </p:nvPr>
        </p:nvSpPr>
        <p:spPr/>
        <p:txBody>
          <a:bodyPr/>
          <a:lstStyle/>
          <a:p>
            <a:r>
              <a:rPr lang="nb-NO"/>
              <a:t>Click to edit Master title style</a:t>
            </a:r>
          </a:p>
        </p:txBody>
      </p:sp>
      <p:sp>
        <p:nvSpPr>
          <p:cNvPr id="3" name="Date Placeholder 2">
            <a:extLst>
              <a:ext uri="{FF2B5EF4-FFF2-40B4-BE49-F238E27FC236}">
                <a16:creationId xmlns="" xmlns:a16="http://schemas.microsoft.com/office/drawing/2014/main" id="{2B984648-8AF6-40B8-B4FF-DA0FFC9A2E96}"/>
              </a:ext>
            </a:extLst>
          </p:cNvPr>
          <p:cNvSpPr>
            <a:spLocks noGrp="1"/>
          </p:cNvSpPr>
          <p:nvPr>
            <p:ph type="dt" sz="half" idx="10"/>
          </p:nvPr>
        </p:nvSpPr>
        <p:spPr/>
        <p:txBody>
          <a:bodyPr/>
          <a:lstStyle/>
          <a:p>
            <a:fld id="{FE9C90EF-D2C9-4949-BDE2-DE53985EB405}" type="datetimeFigureOut">
              <a:rPr lang="nb-NO" smtClean="0"/>
              <a:pPr/>
              <a:t>27.05.2019</a:t>
            </a:fld>
            <a:endParaRPr lang="nb-NO"/>
          </a:p>
        </p:txBody>
      </p:sp>
      <p:sp>
        <p:nvSpPr>
          <p:cNvPr id="4" name="Footer Placeholder 3">
            <a:extLst>
              <a:ext uri="{FF2B5EF4-FFF2-40B4-BE49-F238E27FC236}">
                <a16:creationId xmlns="" xmlns:a16="http://schemas.microsoft.com/office/drawing/2014/main" id="{8B083FF2-0993-4F9E-BBE0-9011599F3FF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 xmlns:a16="http://schemas.microsoft.com/office/drawing/2014/main" id="{B8557EDE-0A98-44DD-8255-6772494ED323}"/>
              </a:ext>
            </a:extLst>
          </p:cNvPr>
          <p:cNvSpPr>
            <a:spLocks noGrp="1"/>
          </p:cNvSpPr>
          <p:nvPr>
            <p:ph type="sldNum" sz="quarter" idx="12"/>
          </p:nvPr>
        </p:nvSpPr>
        <p:spPr/>
        <p:txBody>
          <a:bodyPr/>
          <a:lstStyle/>
          <a:p>
            <a:fld id="{68086676-9A16-4F0A-AEAB-76CAD51AECB6}" type="slidenum">
              <a:rPr lang="nb-NO" smtClean="0"/>
              <a:pPr/>
              <a:t>‹#›</a:t>
            </a:fld>
            <a:endParaRPr lang="nb-NO"/>
          </a:p>
        </p:txBody>
      </p:sp>
    </p:spTree>
    <p:extLst>
      <p:ext uri="{BB962C8B-B14F-4D97-AF65-F5344CB8AC3E}">
        <p14:creationId xmlns="" xmlns:p14="http://schemas.microsoft.com/office/powerpoint/2010/main" val="2054669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9BEA8DE-066E-4585-B055-8FDD5D4A8DB4}"/>
              </a:ext>
            </a:extLst>
          </p:cNvPr>
          <p:cNvSpPr>
            <a:spLocks noGrp="1"/>
          </p:cNvSpPr>
          <p:nvPr>
            <p:ph type="dt" sz="half" idx="10"/>
          </p:nvPr>
        </p:nvSpPr>
        <p:spPr/>
        <p:txBody>
          <a:bodyPr/>
          <a:lstStyle/>
          <a:p>
            <a:fld id="{FE9C90EF-D2C9-4949-BDE2-DE53985EB405}" type="datetimeFigureOut">
              <a:rPr lang="nb-NO" smtClean="0"/>
              <a:pPr/>
              <a:t>27.05.2019</a:t>
            </a:fld>
            <a:endParaRPr lang="nb-NO"/>
          </a:p>
        </p:txBody>
      </p:sp>
      <p:sp>
        <p:nvSpPr>
          <p:cNvPr id="3" name="Footer Placeholder 2">
            <a:extLst>
              <a:ext uri="{FF2B5EF4-FFF2-40B4-BE49-F238E27FC236}">
                <a16:creationId xmlns="" xmlns:a16="http://schemas.microsoft.com/office/drawing/2014/main" id="{37750DFB-1273-42B4-8841-994521D05B37}"/>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 xmlns:a16="http://schemas.microsoft.com/office/drawing/2014/main" id="{153A8B2E-7394-404B-A294-0E0DB4FB384E}"/>
              </a:ext>
            </a:extLst>
          </p:cNvPr>
          <p:cNvSpPr>
            <a:spLocks noGrp="1"/>
          </p:cNvSpPr>
          <p:nvPr>
            <p:ph type="sldNum" sz="quarter" idx="12"/>
          </p:nvPr>
        </p:nvSpPr>
        <p:spPr/>
        <p:txBody>
          <a:bodyPr/>
          <a:lstStyle/>
          <a:p>
            <a:fld id="{68086676-9A16-4F0A-AEAB-76CAD51AECB6}" type="slidenum">
              <a:rPr lang="nb-NO" smtClean="0"/>
              <a:pPr/>
              <a:t>‹#›</a:t>
            </a:fld>
            <a:endParaRPr lang="nb-NO"/>
          </a:p>
        </p:txBody>
      </p:sp>
    </p:spTree>
    <p:extLst>
      <p:ext uri="{BB962C8B-B14F-4D97-AF65-F5344CB8AC3E}">
        <p14:creationId xmlns="" xmlns:p14="http://schemas.microsoft.com/office/powerpoint/2010/main" val="3772075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0049F0-32F3-4532-B085-85C8FEBDD3E8}"/>
              </a:ext>
            </a:extLst>
          </p:cNvPr>
          <p:cNvSpPr>
            <a:spLocks noGrp="1"/>
          </p:cNvSpPr>
          <p:nvPr>
            <p:ph type="title"/>
          </p:nvPr>
        </p:nvSpPr>
        <p:spPr>
          <a:xfrm>
            <a:off x="839788" y="457200"/>
            <a:ext cx="3932237" cy="1600200"/>
          </a:xfrm>
        </p:spPr>
        <p:txBody>
          <a:bodyPr anchor="b"/>
          <a:lstStyle>
            <a:lvl1pPr>
              <a:defRPr sz="3200"/>
            </a:lvl1pPr>
          </a:lstStyle>
          <a:p>
            <a:r>
              <a:rPr lang="nb-NO"/>
              <a:t>Click to edit Master title style</a:t>
            </a:r>
          </a:p>
        </p:txBody>
      </p:sp>
      <p:sp>
        <p:nvSpPr>
          <p:cNvPr id="3" name="Content Placeholder 2">
            <a:extLst>
              <a:ext uri="{FF2B5EF4-FFF2-40B4-BE49-F238E27FC236}">
                <a16:creationId xmlns="" xmlns:a16="http://schemas.microsoft.com/office/drawing/2014/main" id="{CDC148EE-8337-4B96-97D5-7F52CEA19B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Text Placeholder 3">
            <a:extLst>
              <a:ext uri="{FF2B5EF4-FFF2-40B4-BE49-F238E27FC236}">
                <a16:creationId xmlns="" xmlns:a16="http://schemas.microsoft.com/office/drawing/2014/main" id="{6084C281-7D67-468B-BB9E-7C23FF3D0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Edit Master text styles</a:t>
            </a:r>
          </a:p>
        </p:txBody>
      </p:sp>
      <p:sp>
        <p:nvSpPr>
          <p:cNvPr id="5" name="Date Placeholder 4">
            <a:extLst>
              <a:ext uri="{FF2B5EF4-FFF2-40B4-BE49-F238E27FC236}">
                <a16:creationId xmlns="" xmlns:a16="http://schemas.microsoft.com/office/drawing/2014/main" id="{F852E0AF-2A26-43B5-A0C6-D7EA49CF3715}"/>
              </a:ext>
            </a:extLst>
          </p:cNvPr>
          <p:cNvSpPr>
            <a:spLocks noGrp="1"/>
          </p:cNvSpPr>
          <p:nvPr>
            <p:ph type="dt" sz="half" idx="10"/>
          </p:nvPr>
        </p:nvSpPr>
        <p:spPr/>
        <p:txBody>
          <a:bodyPr/>
          <a:lstStyle/>
          <a:p>
            <a:fld id="{FE9C90EF-D2C9-4949-BDE2-DE53985EB405}" type="datetimeFigureOut">
              <a:rPr lang="nb-NO" smtClean="0"/>
              <a:pPr/>
              <a:t>27.05.2019</a:t>
            </a:fld>
            <a:endParaRPr lang="nb-NO"/>
          </a:p>
        </p:txBody>
      </p:sp>
      <p:sp>
        <p:nvSpPr>
          <p:cNvPr id="6" name="Footer Placeholder 5">
            <a:extLst>
              <a:ext uri="{FF2B5EF4-FFF2-40B4-BE49-F238E27FC236}">
                <a16:creationId xmlns="" xmlns:a16="http://schemas.microsoft.com/office/drawing/2014/main" id="{80B2F20C-9EDF-4184-A7C9-C8601BF2A039}"/>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 xmlns:a16="http://schemas.microsoft.com/office/drawing/2014/main" id="{741EAFF1-74AD-4525-9FC9-A0D5AADF9AA1}"/>
              </a:ext>
            </a:extLst>
          </p:cNvPr>
          <p:cNvSpPr>
            <a:spLocks noGrp="1"/>
          </p:cNvSpPr>
          <p:nvPr>
            <p:ph type="sldNum" sz="quarter" idx="12"/>
          </p:nvPr>
        </p:nvSpPr>
        <p:spPr/>
        <p:txBody>
          <a:bodyPr/>
          <a:lstStyle/>
          <a:p>
            <a:fld id="{68086676-9A16-4F0A-AEAB-76CAD51AECB6}" type="slidenum">
              <a:rPr lang="nb-NO" smtClean="0"/>
              <a:pPr/>
              <a:t>‹#›</a:t>
            </a:fld>
            <a:endParaRPr lang="nb-NO"/>
          </a:p>
        </p:txBody>
      </p:sp>
    </p:spTree>
    <p:extLst>
      <p:ext uri="{BB962C8B-B14F-4D97-AF65-F5344CB8AC3E}">
        <p14:creationId xmlns="" xmlns:p14="http://schemas.microsoft.com/office/powerpoint/2010/main" val="276409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48AE57-6002-462A-9FF3-32E7F4374A08}"/>
              </a:ext>
            </a:extLst>
          </p:cNvPr>
          <p:cNvSpPr>
            <a:spLocks noGrp="1"/>
          </p:cNvSpPr>
          <p:nvPr>
            <p:ph type="title"/>
          </p:nvPr>
        </p:nvSpPr>
        <p:spPr>
          <a:xfrm>
            <a:off x="839788" y="457200"/>
            <a:ext cx="3932237" cy="1600200"/>
          </a:xfrm>
        </p:spPr>
        <p:txBody>
          <a:bodyPr anchor="b"/>
          <a:lstStyle>
            <a:lvl1pPr>
              <a:defRPr sz="3200"/>
            </a:lvl1pPr>
          </a:lstStyle>
          <a:p>
            <a:r>
              <a:rPr lang="nb-NO"/>
              <a:t>Click to edit Master title style</a:t>
            </a:r>
          </a:p>
        </p:txBody>
      </p:sp>
      <p:sp>
        <p:nvSpPr>
          <p:cNvPr id="3" name="Picture Placeholder 2">
            <a:extLst>
              <a:ext uri="{FF2B5EF4-FFF2-40B4-BE49-F238E27FC236}">
                <a16:creationId xmlns="" xmlns:a16="http://schemas.microsoft.com/office/drawing/2014/main" id="{57C4E6AA-8AB7-42C9-A029-D34B2B7C1D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 xmlns:a16="http://schemas.microsoft.com/office/drawing/2014/main" id="{A8EA5F8C-1489-4149-B774-D7B3B9D264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Edit Master text styles</a:t>
            </a:r>
          </a:p>
        </p:txBody>
      </p:sp>
      <p:sp>
        <p:nvSpPr>
          <p:cNvPr id="5" name="Date Placeholder 4">
            <a:extLst>
              <a:ext uri="{FF2B5EF4-FFF2-40B4-BE49-F238E27FC236}">
                <a16:creationId xmlns="" xmlns:a16="http://schemas.microsoft.com/office/drawing/2014/main" id="{2256824D-8372-49FA-8102-8871A835804D}"/>
              </a:ext>
            </a:extLst>
          </p:cNvPr>
          <p:cNvSpPr>
            <a:spLocks noGrp="1"/>
          </p:cNvSpPr>
          <p:nvPr>
            <p:ph type="dt" sz="half" idx="10"/>
          </p:nvPr>
        </p:nvSpPr>
        <p:spPr/>
        <p:txBody>
          <a:bodyPr/>
          <a:lstStyle/>
          <a:p>
            <a:fld id="{FE9C90EF-D2C9-4949-BDE2-DE53985EB405}" type="datetimeFigureOut">
              <a:rPr lang="nb-NO" smtClean="0"/>
              <a:pPr/>
              <a:t>27.05.2019</a:t>
            </a:fld>
            <a:endParaRPr lang="nb-NO"/>
          </a:p>
        </p:txBody>
      </p:sp>
      <p:sp>
        <p:nvSpPr>
          <p:cNvPr id="6" name="Footer Placeholder 5">
            <a:extLst>
              <a:ext uri="{FF2B5EF4-FFF2-40B4-BE49-F238E27FC236}">
                <a16:creationId xmlns="" xmlns:a16="http://schemas.microsoft.com/office/drawing/2014/main" id="{CFE400CE-1312-45C8-8DFF-3A0C441B948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 xmlns:a16="http://schemas.microsoft.com/office/drawing/2014/main" id="{28F32F9A-B041-41CF-A338-6EB8308B203C}"/>
              </a:ext>
            </a:extLst>
          </p:cNvPr>
          <p:cNvSpPr>
            <a:spLocks noGrp="1"/>
          </p:cNvSpPr>
          <p:nvPr>
            <p:ph type="sldNum" sz="quarter" idx="12"/>
          </p:nvPr>
        </p:nvSpPr>
        <p:spPr/>
        <p:txBody>
          <a:bodyPr/>
          <a:lstStyle/>
          <a:p>
            <a:fld id="{68086676-9A16-4F0A-AEAB-76CAD51AECB6}" type="slidenum">
              <a:rPr lang="nb-NO" smtClean="0"/>
              <a:pPr/>
              <a:t>‹#›</a:t>
            </a:fld>
            <a:endParaRPr lang="nb-NO"/>
          </a:p>
        </p:txBody>
      </p:sp>
    </p:spTree>
    <p:extLst>
      <p:ext uri="{BB962C8B-B14F-4D97-AF65-F5344CB8AC3E}">
        <p14:creationId xmlns="" xmlns:p14="http://schemas.microsoft.com/office/powerpoint/2010/main" val="345435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28D68CA-41E1-424D-808F-D52D644C95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Click to edit Master title style</a:t>
            </a:r>
          </a:p>
        </p:txBody>
      </p:sp>
      <p:sp>
        <p:nvSpPr>
          <p:cNvPr id="3" name="Text Placeholder 2">
            <a:extLst>
              <a:ext uri="{FF2B5EF4-FFF2-40B4-BE49-F238E27FC236}">
                <a16:creationId xmlns="" xmlns:a16="http://schemas.microsoft.com/office/drawing/2014/main" id="{FBD05162-9CE3-4B83-B209-EF34277375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a:extLst>
              <a:ext uri="{FF2B5EF4-FFF2-40B4-BE49-F238E27FC236}">
                <a16:creationId xmlns="" xmlns:a16="http://schemas.microsoft.com/office/drawing/2014/main" id="{A9BF87EE-1B6D-47EA-9846-830989AE7E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C90EF-D2C9-4949-BDE2-DE53985EB405}" type="datetimeFigureOut">
              <a:rPr lang="nb-NO" smtClean="0"/>
              <a:pPr/>
              <a:t>27.05.2019</a:t>
            </a:fld>
            <a:endParaRPr lang="nb-NO"/>
          </a:p>
        </p:txBody>
      </p:sp>
      <p:sp>
        <p:nvSpPr>
          <p:cNvPr id="5" name="Footer Placeholder 4">
            <a:extLst>
              <a:ext uri="{FF2B5EF4-FFF2-40B4-BE49-F238E27FC236}">
                <a16:creationId xmlns="" xmlns:a16="http://schemas.microsoft.com/office/drawing/2014/main" id="{A9FC754C-69EA-45C0-AA65-A3460E44C5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 xmlns:a16="http://schemas.microsoft.com/office/drawing/2014/main" id="{7CCEABD4-B330-4F43-9A05-BDEA68A31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86676-9A16-4F0A-AEAB-76CAD51AECB6}" type="slidenum">
              <a:rPr lang="nb-NO" smtClean="0"/>
              <a:pPr/>
              <a:t>‹#›</a:t>
            </a:fld>
            <a:endParaRPr lang="nb-NO"/>
          </a:p>
        </p:txBody>
      </p:sp>
    </p:spTree>
    <p:extLst>
      <p:ext uri="{BB962C8B-B14F-4D97-AF65-F5344CB8AC3E}">
        <p14:creationId xmlns="" xmlns:p14="http://schemas.microsoft.com/office/powerpoint/2010/main" val="265071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cid:ce96b9ae-c5f5-4b67-9b7c-71015512c52c@eurprd05.prod.outlook.com"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cid:c4fcf7b8-b594-49fd-a47a-4e384262ec20@eurprd05.prod.outlook.com"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kreftregisteret.no/globalassets/cancer-in-norway/2017/presentasjon-frokostmote/frokostmote_kreft-i-norge_presentasjoner.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kreftregisteret.no/globalassets/cancer-in-norway/2017/cin-2017.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8E8F3F-9BF1-43F2-A875-5246D7D7C660}"/>
              </a:ext>
            </a:extLst>
          </p:cNvPr>
          <p:cNvSpPr>
            <a:spLocks noGrp="1"/>
          </p:cNvSpPr>
          <p:nvPr>
            <p:ph type="ctrTitle"/>
          </p:nvPr>
        </p:nvSpPr>
        <p:spPr/>
        <p:txBody>
          <a:bodyPr/>
          <a:lstStyle/>
          <a:p>
            <a:r>
              <a:rPr lang="nb-NO" dirty="0" smtClean="0"/>
              <a:t>Kreft hjå eldre</a:t>
            </a:r>
            <a:endParaRPr lang="nb-NO" dirty="0"/>
          </a:p>
        </p:txBody>
      </p:sp>
      <p:sp>
        <p:nvSpPr>
          <p:cNvPr id="3" name="Subtitle 2">
            <a:extLst>
              <a:ext uri="{FF2B5EF4-FFF2-40B4-BE49-F238E27FC236}">
                <a16:creationId xmlns="" xmlns:a16="http://schemas.microsoft.com/office/drawing/2014/main" id="{218C4DBF-F22A-4BA7-AB98-C06DE1E1BA06}"/>
              </a:ext>
            </a:extLst>
          </p:cNvPr>
          <p:cNvSpPr>
            <a:spLocks noGrp="1"/>
          </p:cNvSpPr>
          <p:nvPr>
            <p:ph type="subTitle" idx="1"/>
          </p:nvPr>
        </p:nvSpPr>
        <p:spPr>
          <a:xfrm>
            <a:off x="1524000" y="3602037"/>
            <a:ext cx="9144000" cy="2054691"/>
          </a:xfrm>
        </p:spPr>
        <p:txBody>
          <a:bodyPr>
            <a:normAutofit fontScale="92500" lnSpcReduction="10000"/>
          </a:bodyPr>
          <a:lstStyle/>
          <a:p>
            <a:r>
              <a:rPr lang="nb-NO" dirty="0" err="1"/>
              <a:t>GerIT</a:t>
            </a:r>
            <a:r>
              <a:rPr lang="nb-NO" dirty="0"/>
              <a:t> 28.05.19</a:t>
            </a:r>
          </a:p>
          <a:p>
            <a:endParaRPr lang="nb-NO" dirty="0" smtClean="0"/>
          </a:p>
          <a:p>
            <a:r>
              <a:rPr lang="nb-NO" dirty="0" smtClean="0"/>
              <a:t>Ingrid Olave Bersås</a:t>
            </a:r>
            <a:br>
              <a:rPr lang="nb-NO" dirty="0" smtClean="0"/>
            </a:br>
            <a:r>
              <a:rPr lang="nb-NO" dirty="0" smtClean="0"/>
              <a:t>LIS geriatri</a:t>
            </a:r>
            <a:br>
              <a:rPr lang="nb-NO" dirty="0" smtClean="0"/>
            </a:br>
            <a:r>
              <a:rPr lang="nb-NO" dirty="0" smtClean="0"/>
              <a:t>Ålesund sjukehus</a:t>
            </a:r>
            <a:br>
              <a:rPr lang="nb-NO" dirty="0" smtClean="0"/>
            </a:br>
            <a:endParaRPr lang="nb-NO" dirty="0"/>
          </a:p>
        </p:txBody>
      </p:sp>
    </p:spTree>
    <p:extLst>
      <p:ext uri="{BB962C8B-B14F-4D97-AF65-F5344CB8AC3E}">
        <p14:creationId xmlns="" xmlns:p14="http://schemas.microsoft.com/office/powerpoint/2010/main" val="1568365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AADBEF-9969-471E-9F56-7FA4E3DBB322}"/>
              </a:ext>
            </a:extLst>
          </p:cNvPr>
          <p:cNvSpPr>
            <a:spLocks noGrp="1"/>
          </p:cNvSpPr>
          <p:nvPr>
            <p:ph type="title"/>
          </p:nvPr>
        </p:nvSpPr>
        <p:spPr/>
        <p:txBody>
          <a:bodyPr/>
          <a:lstStyle/>
          <a:p>
            <a:r>
              <a:rPr lang="nb-NO" dirty="0" smtClean="0"/>
              <a:t>Krefttype og forekomst</a:t>
            </a:r>
            <a:endParaRPr lang="nb-NO" dirty="0"/>
          </a:p>
        </p:txBody>
      </p:sp>
      <p:pic>
        <p:nvPicPr>
          <p:cNvPr id="4" name="Content Placeholder 3">
            <a:extLst>
              <a:ext uri="{FF2B5EF4-FFF2-40B4-BE49-F238E27FC236}">
                <a16:creationId xmlns="" xmlns:a16="http://schemas.microsoft.com/office/drawing/2014/main" id="{72350924-6885-4B69-9BDF-5C3395A00D47}"/>
              </a:ext>
            </a:extLst>
          </p:cNvPr>
          <p:cNvPicPr>
            <a:picLocks noGrp="1" noChangeAspect="1"/>
          </p:cNvPicPr>
          <p:nvPr>
            <p:ph idx="1"/>
          </p:nvPr>
        </p:nvPicPr>
        <p:blipFill>
          <a:blip r:embed="rId3" cstate="print"/>
          <a:stretch>
            <a:fillRect/>
          </a:stretch>
        </p:blipFill>
        <p:spPr>
          <a:xfrm>
            <a:off x="1040764" y="1690688"/>
            <a:ext cx="10110471" cy="4248253"/>
          </a:xfrm>
          <a:prstGeom prst="rect">
            <a:avLst/>
          </a:prstGeom>
        </p:spPr>
      </p:pic>
      <p:sp>
        <p:nvSpPr>
          <p:cNvPr id="3" name="TekstSylinder 2"/>
          <p:cNvSpPr txBox="1"/>
          <p:nvPr/>
        </p:nvSpPr>
        <p:spPr>
          <a:xfrm>
            <a:off x="5612524" y="6358758"/>
            <a:ext cx="6165149" cy="307777"/>
          </a:xfrm>
          <a:prstGeom prst="rect">
            <a:avLst/>
          </a:prstGeom>
          <a:noFill/>
        </p:spPr>
        <p:txBody>
          <a:bodyPr wrap="none" rtlCol="0">
            <a:spAutoFit/>
          </a:bodyPr>
          <a:lstStyle/>
          <a:p>
            <a:r>
              <a:rPr lang="nb-NO" sz="1400" dirty="0"/>
              <a:t>https://</a:t>
            </a:r>
            <a:r>
              <a:rPr lang="nb-NO" sz="1400" dirty="0" smtClean="0"/>
              <a:t>www.kreftregisteret.no/globalassets/cancer-in-norway/2017/cin-2017.pdf</a:t>
            </a:r>
            <a:endParaRPr lang="nb-NO" sz="1400" dirty="0"/>
          </a:p>
        </p:txBody>
      </p:sp>
    </p:spTree>
    <p:extLst>
      <p:ext uri="{BB962C8B-B14F-4D97-AF65-F5344CB8AC3E}">
        <p14:creationId xmlns="" xmlns:p14="http://schemas.microsoft.com/office/powerpoint/2010/main" val="261853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1A38E21D-1988-4809-BD66-4CDF30549C0E}"/>
              </a:ext>
            </a:extLst>
          </p:cNvPr>
          <p:cNvPicPr>
            <a:picLocks noGrp="1" noChangeAspect="1"/>
          </p:cNvPicPr>
          <p:nvPr>
            <p:ph idx="4294967295"/>
          </p:nvPr>
        </p:nvPicPr>
        <p:blipFill>
          <a:blip r:embed="rId3" cstate="print"/>
          <a:stretch>
            <a:fillRect/>
          </a:stretch>
        </p:blipFill>
        <p:spPr>
          <a:xfrm>
            <a:off x="1109609" y="980559"/>
            <a:ext cx="9566275" cy="5327650"/>
          </a:xfrm>
          <a:prstGeom prst="rect">
            <a:avLst/>
          </a:prstGeom>
        </p:spPr>
      </p:pic>
      <p:sp>
        <p:nvSpPr>
          <p:cNvPr id="3" name="TekstSylinder 2"/>
          <p:cNvSpPr txBox="1"/>
          <p:nvPr/>
        </p:nvSpPr>
        <p:spPr>
          <a:xfrm>
            <a:off x="5772305" y="6395677"/>
            <a:ext cx="6165149" cy="307777"/>
          </a:xfrm>
          <a:prstGeom prst="rect">
            <a:avLst/>
          </a:prstGeom>
          <a:noFill/>
        </p:spPr>
        <p:txBody>
          <a:bodyPr wrap="none" rtlCol="0">
            <a:spAutoFit/>
          </a:bodyPr>
          <a:lstStyle/>
          <a:p>
            <a:r>
              <a:rPr lang="nb-NO" sz="1400" dirty="0"/>
              <a:t>https://www.kreftregisteret.no/globalassets/cancer-in-norway/2017/cin-2017.pdf</a:t>
            </a:r>
          </a:p>
        </p:txBody>
      </p:sp>
      <p:sp>
        <p:nvSpPr>
          <p:cNvPr id="6" name="TekstSylinder 5"/>
          <p:cNvSpPr txBox="1"/>
          <p:nvPr/>
        </p:nvSpPr>
        <p:spPr>
          <a:xfrm>
            <a:off x="626724" y="369870"/>
            <a:ext cx="2540567" cy="369332"/>
          </a:xfrm>
          <a:prstGeom prst="rect">
            <a:avLst/>
          </a:prstGeom>
          <a:noFill/>
        </p:spPr>
        <p:txBody>
          <a:bodyPr wrap="none" rtlCol="0">
            <a:spAutoFit/>
          </a:bodyPr>
          <a:lstStyle/>
          <a:p>
            <a:r>
              <a:rPr lang="nb-NO" dirty="0" smtClean="0"/>
              <a:t>Tidstrender insidensrater</a:t>
            </a:r>
            <a:endParaRPr lang="nb-NO" dirty="0"/>
          </a:p>
        </p:txBody>
      </p:sp>
    </p:spTree>
    <p:extLst>
      <p:ext uri="{BB962C8B-B14F-4D97-AF65-F5344CB8AC3E}">
        <p14:creationId xmlns="" xmlns:p14="http://schemas.microsoft.com/office/powerpoint/2010/main" val="3382169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716BCB-3699-4ABE-8153-0172EAED0FF7}"/>
              </a:ext>
            </a:extLst>
          </p:cNvPr>
          <p:cNvSpPr>
            <a:spLocks noGrp="1"/>
          </p:cNvSpPr>
          <p:nvPr>
            <p:ph type="title"/>
          </p:nvPr>
        </p:nvSpPr>
        <p:spPr>
          <a:xfrm>
            <a:off x="838200" y="365125"/>
            <a:ext cx="10515600" cy="332707"/>
          </a:xfrm>
        </p:spPr>
        <p:txBody>
          <a:bodyPr>
            <a:normAutofit fontScale="90000"/>
          </a:bodyPr>
          <a:lstStyle/>
          <a:p>
            <a:endParaRPr lang="nb-NO" dirty="0"/>
          </a:p>
        </p:txBody>
      </p:sp>
      <p:sp>
        <p:nvSpPr>
          <p:cNvPr id="3" name="Content Placeholder 2">
            <a:extLst>
              <a:ext uri="{FF2B5EF4-FFF2-40B4-BE49-F238E27FC236}">
                <a16:creationId xmlns="" xmlns:a16="http://schemas.microsoft.com/office/drawing/2014/main" id="{7FC0C485-FA21-48E3-8FD2-4A4615AE9675}"/>
              </a:ext>
            </a:extLst>
          </p:cNvPr>
          <p:cNvSpPr>
            <a:spLocks noGrp="1"/>
          </p:cNvSpPr>
          <p:nvPr>
            <p:ph idx="1"/>
          </p:nvPr>
        </p:nvSpPr>
        <p:spPr>
          <a:xfrm>
            <a:off x="838199" y="890337"/>
            <a:ext cx="11179629" cy="5286626"/>
          </a:xfrm>
        </p:spPr>
        <p:txBody>
          <a:bodyPr/>
          <a:lstStyle/>
          <a:p>
            <a:r>
              <a:rPr lang="nb-NO" dirty="0" smtClean="0"/>
              <a:t>Kreftsjukdom presenterer seg relativt likt hjå eldre som hjå yngre </a:t>
            </a:r>
          </a:p>
          <a:p>
            <a:pPr lvl="1"/>
            <a:r>
              <a:rPr lang="nb-NO" sz="2000" dirty="0" smtClean="0"/>
              <a:t>Men eldre pasienter kan oppfatte symptoma som «</a:t>
            </a:r>
            <a:r>
              <a:rPr lang="nb-NO" sz="2000" dirty="0" err="1" smtClean="0"/>
              <a:t>vanleg</a:t>
            </a:r>
            <a:r>
              <a:rPr lang="nb-NO" sz="2000" dirty="0" smtClean="0"/>
              <a:t> aldring» - forsinka </a:t>
            </a:r>
            <a:r>
              <a:rPr lang="nb-NO" sz="2000" dirty="0" err="1" smtClean="0"/>
              <a:t>legesøking</a:t>
            </a:r>
            <a:endParaRPr lang="nb-NO" sz="2000" dirty="0" smtClean="0"/>
          </a:p>
          <a:p>
            <a:r>
              <a:rPr lang="nb-NO" dirty="0" smtClean="0"/>
              <a:t>Gir </a:t>
            </a:r>
            <a:r>
              <a:rPr lang="nb-NO" dirty="0"/>
              <a:t>like </a:t>
            </a:r>
            <a:r>
              <a:rPr lang="nb-NO" dirty="0" err="1" smtClean="0"/>
              <a:t>alvorlege</a:t>
            </a:r>
            <a:r>
              <a:rPr lang="nb-NO" dirty="0" smtClean="0"/>
              <a:t> symptom </a:t>
            </a:r>
            <a:r>
              <a:rPr lang="nb-NO" dirty="0"/>
              <a:t>og </a:t>
            </a:r>
            <a:r>
              <a:rPr lang="nb-NO" dirty="0" smtClean="0"/>
              <a:t/>
            </a:r>
            <a:br>
              <a:rPr lang="nb-NO" dirty="0" smtClean="0"/>
            </a:br>
            <a:r>
              <a:rPr lang="nb-NO" dirty="0" smtClean="0"/>
              <a:t>plager hjå </a:t>
            </a:r>
            <a:r>
              <a:rPr lang="nb-NO" dirty="0"/>
              <a:t>eldre som </a:t>
            </a:r>
            <a:r>
              <a:rPr lang="nb-NO" dirty="0" smtClean="0"/>
              <a:t>hjå </a:t>
            </a:r>
            <a:r>
              <a:rPr lang="nb-NO" dirty="0"/>
              <a:t>yngre</a:t>
            </a:r>
          </a:p>
          <a:p>
            <a:r>
              <a:rPr lang="nb-NO" dirty="0"/>
              <a:t>Flest eldre som dør av kreft</a:t>
            </a:r>
          </a:p>
          <a:p>
            <a:r>
              <a:rPr lang="nb-NO" dirty="0"/>
              <a:t>Flest eldre som </a:t>
            </a:r>
            <a:r>
              <a:rPr lang="nb-NO" dirty="0" smtClean="0"/>
              <a:t>treng </a:t>
            </a:r>
            <a:r>
              <a:rPr lang="nb-NO" dirty="0"/>
              <a:t>palliativ </a:t>
            </a:r>
            <a:r>
              <a:rPr lang="nb-NO" dirty="0" smtClean="0"/>
              <a:t/>
            </a:r>
            <a:br>
              <a:rPr lang="nb-NO" dirty="0" smtClean="0"/>
            </a:br>
            <a:r>
              <a:rPr lang="nb-NO" dirty="0" smtClean="0"/>
              <a:t>behandling</a:t>
            </a:r>
            <a:endParaRPr lang="nb-NO" dirty="0"/>
          </a:p>
        </p:txBody>
      </p:sp>
      <p:pic>
        <p:nvPicPr>
          <p:cNvPr id="4" name="Bilde 3"/>
          <p:cNvPicPr>
            <a:picLocks noChangeAspect="1"/>
          </p:cNvPicPr>
          <p:nvPr/>
        </p:nvPicPr>
        <p:blipFill>
          <a:blip r:embed="rId2" cstate="print"/>
          <a:stretch>
            <a:fillRect/>
          </a:stretch>
        </p:blipFill>
        <p:spPr>
          <a:xfrm>
            <a:off x="5678692" y="2252115"/>
            <a:ext cx="6513308" cy="3498980"/>
          </a:xfrm>
          <a:prstGeom prst="rect">
            <a:avLst/>
          </a:prstGeom>
        </p:spPr>
      </p:pic>
    </p:spTree>
    <p:extLst>
      <p:ext uri="{BB962C8B-B14F-4D97-AF65-F5344CB8AC3E}">
        <p14:creationId xmlns="" xmlns:p14="http://schemas.microsoft.com/office/powerpoint/2010/main" val="24300416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Behandling av eldre </a:t>
            </a:r>
            <a:r>
              <a:rPr lang="nb-NO" dirty="0" err="1" smtClean="0"/>
              <a:t>kreftpasientar</a:t>
            </a:r>
            <a:endParaRPr lang="nb-NO" dirty="0"/>
          </a:p>
        </p:txBody>
      </p:sp>
      <p:sp>
        <p:nvSpPr>
          <p:cNvPr id="3" name="Plassholder for innhold 2"/>
          <p:cNvSpPr>
            <a:spLocks noGrp="1"/>
          </p:cNvSpPr>
          <p:nvPr>
            <p:ph idx="1"/>
          </p:nvPr>
        </p:nvSpPr>
        <p:spPr>
          <a:xfrm>
            <a:off x="1" y="1491916"/>
            <a:ext cx="12192000" cy="5366084"/>
          </a:xfrm>
        </p:spPr>
        <p:txBody>
          <a:bodyPr>
            <a:normAutofit/>
          </a:bodyPr>
          <a:lstStyle/>
          <a:p>
            <a:r>
              <a:rPr lang="nb-NO" dirty="0" smtClean="0"/>
              <a:t>Fare for overbehandling:</a:t>
            </a:r>
            <a:br>
              <a:rPr lang="nb-NO" dirty="0" smtClean="0"/>
            </a:br>
            <a:r>
              <a:rPr lang="nb-NO" dirty="0" smtClean="0"/>
              <a:t>- Dør under aktiv behandling</a:t>
            </a:r>
            <a:br>
              <a:rPr lang="nb-NO" dirty="0" smtClean="0"/>
            </a:br>
            <a:r>
              <a:rPr lang="nb-NO" dirty="0" smtClean="0"/>
              <a:t>- Toksisitet</a:t>
            </a:r>
            <a:br>
              <a:rPr lang="nb-NO" dirty="0" smtClean="0"/>
            </a:br>
            <a:r>
              <a:rPr lang="nb-NO" dirty="0" smtClean="0"/>
              <a:t>- Funksjon og livskvalitet spesielt viktig for eldre</a:t>
            </a:r>
            <a:br>
              <a:rPr lang="nb-NO" dirty="0" smtClean="0"/>
            </a:br>
            <a:r>
              <a:rPr lang="nb-NO" dirty="0" smtClean="0"/>
              <a:t>- </a:t>
            </a:r>
            <a:r>
              <a:rPr lang="nb-NO" dirty="0" err="1" smtClean="0"/>
              <a:t>Palliasjonsmål</a:t>
            </a:r>
            <a:r>
              <a:rPr lang="nb-NO" dirty="0" smtClean="0"/>
              <a:t>: Lengst </a:t>
            </a:r>
            <a:r>
              <a:rPr lang="nb-NO" dirty="0" err="1" smtClean="0"/>
              <a:t>mogleg</a:t>
            </a:r>
            <a:r>
              <a:rPr lang="nb-NO" dirty="0" smtClean="0"/>
              <a:t> levetid med best </a:t>
            </a:r>
            <a:r>
              <a:rPr lang="nb-NO" dirty="0" err="1" smtClean="0"/>
              <a:t>mogleg</a:t>
            </a:r>
            <a:r>
              <a:rPr lang="nb-NO" dirty="0" smtClean="0"/>
              <a:t> livskvalitet og –funksjon</a:t>
            </a:r>
          </a:p>
          <a:p>
            <a:r>
              <a:rPr lang="nb-NO" dirty="0" smtClean="0"/>
              <a:t>Risiko og </a:t>
            </a:r>
            <a:r>
              <a:rPr lang="nb-NO" dirty="0" err="1" smtClean="0"/>
              <a:t>haldepunkt</a:t>
            </a:r>
            <a:r>
              <a:rPr lang="nb-NO" dirty="0" smtClean="0"/>
              <a:t> for diskriminering/ underbehandling: </a:t>
            </a:r>
            <a:br>
              <a:rPr lang="nb-NO" dirty="0" smtClean="0"/>
            </a:br>
            <a:r>
              <a:rPr lang="nb-NO" dirty="0" smtClean="0"/>
              <a:t> - </a:t>
            </a:r>
            <a:r>
              <a:rPr lang="nb-NO" dirty="0" err="1" smtClean="0"/>
              <a:t>Ikkje</a:t>
            </a:r>
            <a:r>
              <a:rPr lang="nb-NO" dirty="0" smtClean="0"/>
              <a:t> tilbydd potensiell kurativ behandling</a:t>
            </a:r>
            <a:br>
              <a:rPr lang="nb-NO" dirty="0" smtClean="0"/>
            </a:br>
            <a:r>
              <a:rPr lang="nb-NO" dirty="0" smtClean="0"/>
              <a:t>- Anna (</a:t>
            </a:r>
            <a:r>
              <a:rPr lang="nb-NO" dirty="0" err="1" smtClean="0"/>
              <a:t>dårlegare</a:t>
            </a:r>
            <a:r>
              <a:rPr lang="nb-NO" dirty="0" smtClean="0"/>
              <a:t>?) behandling enn yngre </a:t>
            </a:r>
            <a:r>
              <a:rPr lang="nb-NO" dirty="0" err="1" smtClean="0"/>
              <a:t>pasientar</a:t>
            </a:r>
            <a:r>
              <a:rPr lang="nb-NO" dirty="0" smtClean="0"/>
              <a:t/>
            </a:r>
            <a:br>
              <a:rPr lang="nb-NO" dirty="0" smtClean="0"/>
            </a:br>
            <a:r>
              <a:rPr lang="nb-NO" dirty="0" smtClean="0"/>
              <a:t>- Auka risiko for inadekvat smertebehandling</a:t>
            </a:r>
            <a:br>
              <a:rPr lang="nb-NO" dirty="0" smtClean="0"/>
            </a:br>
            <a:r>
              <a:rPr lang="nb-NO" dirty="0" smtClean="0"/>
              <a:t>- </a:t>
            </a:r>
            <a:r>
              <a:rPr lang="nb-NO" dirty="0" err="1" smtClean="0"/>
              <a:t>Sjeldnare</a:t>
            </a:r>
            <a:r>
              <a:rPr lang="nb-NO" dirty="0" smtClean="0"/>
              <a:t> tilvist palliative spesialisthelsetjenester</a:t>
            </a:r>
            <a:br>
              <a:rPr lang="nb-NO" dirty="0" smtClean="0"/>
            </a:br>
            <a:r>
              <a:rPr lang="nb-NO" dirty="0" smtClean="0"/>
              <a:t>- </a:t>
            </a:r>
            <a:r>
              <a:rPr lang="nb-NO" dirty="0" err="1" smtClean="0"/>
              <a:t>Dei</a:t>
            </a:r>
            <a:r>
              <a:rPr lang="nb-NO" dirty="0" smtClean="0"/>
              <a:t> </a:t>
            </a:r>
            <a:r>
              <a:rPr lang="nb-NO" dirty="0" err="1" smtClean="0"/>
              <a:t>dårlegaste</a:t>
            </a:r>
            <a:r>
              <a:rPr lang="nb-NO" dirty="0" smtClean="0"/>
              <a:t> kjem på sjukeheim i palliativ fase</a:t>
            </a:r>
          </a:p>
          <a:p>
            <a:r>
              <a:rPr lang="nb-NO" dirty="0" smtClean="0"/>
              <a:t>Geriatrisk vurdering, medikamentgjennomgang kan påvirke behandlingstoleranse</a:t>
            </a:r>
          </a:p>
          <a:p>
            <a:endParaRPr lang="nb-NO" dirty="0" smtClean="0"/>
          </a:p>
        </p:txBody>
      </p:sp>
    </p:spTree>
    <p:extLst>
      <p:ext uri="{BB962C8B-B14F-4D97-AF65-F5344CB8AC3E}">
        <p14:creationId xmlns="" xmlns:p14="http://schemas.microsoft.com/office/powerpoint/2010/main" val="13770406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smtClean="0"/>
              <a:t>Kirurgi</a:t>
            </a:r>
            <a:endParaRPr lang="nn-NO" dirty="0"/>
          </a:p>
        </p:txBody>
      </p:sp>
      <p:sp>
        <p:nvSpPr>
          <p:cNvPr id="3" name="Plassholder for innhold 2"/>
          <p:cNvSpPr>
            <a:spLocks noGrp="1"/>
          </p:cNvSpPr>
          <p:nvPr>
            <p:ph idx="1"/>
          </p:nvPr>
        </p:nvSpPr>
        <p:spPr/>
        <p:txBody>
          <a:bodyPr/>
          <a:lstStyle/>
          <a:p>
            <a:r>
              <a:rPr lang="nn-NO" dirty="0" smtClean="0"/>
              <a:t>Avhengig av stadium og </a:t>
            </a:r>
            <a:r>
              <a:rPr lang="nn-NO" dirty="0" err="1" smtClean="0"/>
              <a:t>operabilitet</a:t>
            </a:r>
            <a:r>
              <a:rPr lang="nn-NO" dirty="0" smtClean="0"/>
              <a:t> på fleire plan</a:t>
            </a:r>
          </a:p>
          <a:p>
            <a:r>
              <a:rPr lang="nb-NO" dirty="0" smtClean="0"/>
              <a:t>Palliativ kirurgi – </a:t>
            </a:r>
            <a:r>
              <a:rPr lang="nb-NO" dirty="0" err="1" smtClean="0"/>
              <a:t>stentbehandling</a:t>
            </a:r>
            <a:r>
              <a:rPr lang="nb-NO" dirty="0" smtClean="0"/>
              <a:t>, stomi</a:t>
            </a:r>
            <a:r>
              <a:rPr lang="nn-NO" dirty="0" smtClean="0"/>
              <a:t> </a:t>
            </a:r>
            <a:endParaRPr lang="nn-NO"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err="1" smtClean="0"/>
              <a:t>Kjemoterapi</a:t>
            </a:r>
            <a:r>
              <a:rPr lang="nn-NO" dirty="0" smtClean="0"/>
              <a:t> til eldre</a:t>
            </a:r>
            <a:endParaRPr lang="nn-NO" dirty="0"/>
          </a:p>
        </p:txBody>
      </p:sp>
      <p:sp>
        <p:nvSpPr>
          <p:cNvPr id="3" name="Plassholder for innhold 2"/>
          <p:cNvSpPr>
            <a:spLocks noGrp="1"/>
          </p:cNvSpPr>
          <p:nvPr>
            <p:ph idx="1"/>
          </p:nvPr>
        </p:nvSpPr>
        <p:spPr/>
        <p:txBody>
          <a:bodyPr>
            <a:normAutofit lnSpcReduction="10000"/>
          </a:bodyPr>
          <a:lstStyle/>
          <a:p>
            <a:pPr>
              <a:buNone/>
            </a:pPr>
            <a:r>
              <a:rPr lang="nb-NO" dirty="0" smtClean="0"/>
              <a:t>Vi veit:</a:t>
            </a:r>
          </a:p>
          <a:p>
            <a:r>
              <a:rPr lang="nb-NO" dirty="0" smtClean="0"/>
              <a:t>Økt toksisitet (dokumentert i kliniske studier)</a:t>
            </a:r>
            <a:br>
              <a:rPr lang="nb-NO" dirty="0" smtClean="0"/>
            </a:br>
            <a:r>
              <a:rPr lang="nb-NO" dirty="0" smtClean="0"/>
              <a:t>- </a:t>
            </a:r>
            <a:r>
              <a:rPr lang="nb-NO" dirty="0" err="1" smtClean="0"/>
              <a:t>meir</a:t>
            </a:r>
            <a:r>
              <a:rPr lang="nb-NO" dirty="0" smtClean="0"/>
              <a:t> beinmargssuppresjon</a:t>
            </a:r>
            <a:br>
              <a:rPr lang="nb-NO" dirty="0" smtClean="0"/>
            </a:br>
            <a:r>
              <a:rPr lang="nb-NO" dirty="0" smtClean="0"/>
              <a:t>- </a:t>
            </a:r>
            <a:r>
              <a:rPr lang="nb-NO" dirty="0" err="1" smtClean="0"/>
              <a:t>meir</a:t>
            </a:r>
            <a:r>
              <a:rPr lang="nb-NO" dirty="0" smtClean="0"/>
              <a:t> </a:t>
            </a:r>
            <a:r>
              <a:rPr lang="nb-NO" dirty="0" err="1" smtClean="0"/>
              <a:t>mucositt</a:t>
            </a:r>
            <a:r>
              <a:rPr lang="nb-NO" dirty="0" smtClean="0"/>
              <a:t/>
            </a:r>
            <a:br>
              <a:rPr lang="nb-NO" dirty="0" smtClean="0"/>
            </a:br>
            <a:r>
              <a:rPr lang="nb-NO" dirty="0" smtClean="0"/>
              <a:t>- </a:t>
            </a:r>
            <a:r>
              <a:rPr lang="nb-NO" dirty="0" err="1" smtClean="0"/>
              <a:t>meir</a:t>
            </a:r>
            <a:r>
              <a:rPr lang="nb-NO" dirty="0" smtClean="0"/>
              <a:t> </a:t>
            </a:r>
            <a:r>
              <a:rPr lang="nb-NO" dirty="0" err="1" smtClean="0"/>
              <a:t>cardiologisk</a:t>
            </a:r>
            <a:r>
              <a:rPr lang="nb-NO" dirty="0" smtClean="0"/>
              <a:t> toksisitet</a:t>
            </a:r>
            <a:br>
              <a:rPr lang="nb-NO" dirty="0" smtClean="0"/>
            </a:br>
            <a:r>
              <a:rPr lang="nb-NO" dirty="0" smtClean="0"/>
              <a:t>- </a:t>
            </a:r>
            <a:r>
              <a:rPr lang="nb-NO" dirty="0" err="1" smtClean="0"/>
              <a:t>meir</a:t>
            </a:r>
            <a:r>
              <a:rPr lang="nb-NO" dirty="0" smtClean="0"/>
              <a:t> toksisitet frå CNS</a:t>
            </a:r>
          </a:p>
          <a:p>
            <a:r>
              <a:rPr lang="nb-NO" dirty="0" smtClean="0"/>
              <a:t>Økt ”slitasje” (empiri og klinisk erfaring) </a:t>
            </a:r>
          </a:p>
          <a:p>
            <a:r>
              <a:rPr lang="nb-NO" dirty="0" smtClean="0"/>
              <a:t>Vi veit også </a:t>
            </a:r>
            <a:br>
              <a:rPr lang="nb-NO" dirty="0" smtClean="0"/>
            </a:br>
            <a:r>
              <a:rPr lang="nb-NO" dirty="0" smtClean="0"/>
              <a:t>- undergrupper av eldre har like god effekt og tåler standard kjemoterapi like bra som yngre</a:t>
            </a:r>
            <a:br>
              <a:rPr lang="nb-NO" dirty="0" smtClean="0"/>
            </a:br>
            <a:r>
              <a:rPr lang="nb-NO" dirty="0" smtClean="0"/>
              <a:t>- ”tilpassa” kjemoterapi kan gi gode resultater</a:t>
            </a:r>
          </a:p>
          <a:p>
            <a:endParaRPr lang="nn-NO"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smtClean="0"/>
              <a:t>Strålebehandling</a:t>
            </a:r>
            <a:endParaRPr lang="nn-NO" dirty="0"/>
          </a:p>
        </p:txBody>
      </p:sp>
      <p:sp>
        <p:nvSpPr>
          <p:cNvPr id="3" name="Plassholder for innhold 2"/>
          <p:cNvSpPr>
            <a:spLocks noGrp="1"/>
          </p:cNvSpPr>
          <p:nvPr>
            <p:ph idx="1"/>
          </p:nvPr>
        </p:nvSpPr>
        <p:spPr>
          <a:xfrm>
            <a:off x="838199" y="1825625"/>
            <a:ext cx="10904621" cy="4351338"/>
          </a:xfrm>
        </p:spPr>
        <p:txBody>
          <a:bodyPr/>
          <a:lstStyle/>
          <a:p>
            <a:r>
              <a:rPr lang="nb-NO" dirty="0" smtClean="0"/>
              <a:t>Tidvis kurativt siktemål</a:t>
            </a:r>
          </a:p>
          <a:p>
            <a:r>
              <a:rPr lang="nb-NO" dirty="0" smtClean="0"/>
              <a:t>God </a:t>
            </a:r>
            <a:r>
              <a:rPr lang="nb-NO" dirty="0" err="1" smtClean="0"/>
              <a:t>palliasjon</a:t>
            </a:r>
            <a:r>
              <a:rPr lang="nb-NO" dirty="0" smtClean="0"/>
              <a:t> for ei rekke problem</a:t>
            </a:r>
            <a:br>
              <a:rPr lang="nb-NO" dirty="0" smtClean="0"/>
            </a:br>
            <a:r>
              <a:rPr lang="nb-NO" dirty="0" smtClean="0"/>
              <a:t>- smerte, </a:t>
            </a:r>
            <a:r>
              <a:rPr lang="nb-NO" dirty="0" err="1" smtClean="0"/>
              <a:t>dyspnø</a:t>
            </a:r>
            <a:r>
              <a:rPr lang="nb-NO" dirty="0" smtClean="0"/>
              <a:t>, </a:t>
            </a:r>
            <a:r>
              <a:rPr lang="nb-NO" dirty="0" err="1" smtClean="0"/>
              <a:t>blødningar</a:t>
            </a:r>
            <a:r>
              <a:rPr lang="nb-NO" dirty="0" smtClean="0"/>
              <a:t> med </a:t>
            </a:r>
            <a:r>
              <a:rPr lang="nb-NO" dirty="0" err="1" smtClean="0"/>
              <a:t>meir</a:t>
            </a:r>
            <a:endParaRPr lang="nb-NO" dirty="0" smtClean="0"/>
          </a:p>
          <a:p>
            <a:r>
              <a:rPr lang="nb-NO" dirty="0" smtClean="0"/>
              <a:t>Redusert bruk av medikamenter</a:t>
            </a:r>
          </a:p>
          <a:p>
            <a:r>
              <a:rPr lang="nb-NO" dirty="0" smtClean="0"/>
              <a:t>”Snill” fraksjonering; kort behandlingstid; lite til moderate </a:t>
            </a:r>
            <a:r>
              <a:rPr lang="nb-NO" dirty="0" err="1" smtClean="0"/>
              <a:t>biverknader</a:t>
            </a:r>
            <a:endParaRPr lang="nb-NO" dirty="0" smtClean="0"/>
          </a:p>
          <a:p>
            <a:r>
              <a:rPr lang="nb-NO" dirty="0" smtClean="0"/>
              <a:t>Bakdeler: avstander, transport, sjukehusinnlegging</a:t>
            </a:r>
          </a:p>
          <a:p>
            <a:r>
              <a:rPr lang="nb-NO" dirty="0" err="1" smtClean="0"/>
              <a:t>Sjeldan</a:t>
            </a:r>
            <a:r>
              <a:rPr lang="nb-NO" dirty="0" smtClean="0"/>
              <a:t> grunn til å avstå frå palliativ strålebehandling</a:t>
            </a:r>
            <a:endParaRPr lang="nn-NO"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75323" y="4257568"/>
            <a:ext cx="6096000" cy="2308324"/>
          </a:xfrm>
          <a:prstGeom prst="rect">
            <a:avLst/>
          </a:prstGeom>
        </p:spPr>
        <p:txBody>
          <a:bodyPr>
            <a:spAutoFit/>
          </a:bodyPr>
          <a:lstStyle/>
          <a:p>
            <a:r>
              <a:rPr lang="nb-NO" dirty="0" smtClean="0">
                <a:solidFill>
                  <a:srgbClr val="444444"/>
                </a:solidFill>
                <a:latin typeface="Droid Sans"/>
              </a:rPr>
              <a:t>Ønske: enkle kliniske </a:t>
            </a:r>
            <a:r>
              <a:rPr lang="nb-NO" dirty="0">
                <a:solidFill>
                  <a:srgbClr val="444444"/>
                </a:solidFill>
                <a:latin typeface="Droid Sans"/>
              </a:rPr>
              <a:t>verktøy som kan gi svar på </a:t>
            </a:r>
            <a:endParaRPr lang="nb-NO" dirty="0" smtClean="0">
              <a:solidFill>
                <a:srgbClr val="444444"/>
              </a:solidFill>
              <a:latin typeface="Droid Sans"/>
            </a:endParaRPr>
          </a:p>
          <a:p>
            <a:r>
              <a:rPr lang="nb-NO" dirty="0" smtClean="0">
                <a:solidFill>
                  <a:srgbClr val="444444"/>
                </a:solidFill>
                <a:latin typeface="Droid Sans"/>
              </a:rPr>
              <a:t>om </a:t>
            </a:r>
            <a:r>
              <a:rPr lang="nb-NO" dirty="0">
                <a:solidFill>
                  <a:srgbClr val="444444"/>
                </a:solidFill>
                <a:latin typeface="Droid Sans"/>
              </a:rPr>
              <a:t>pasienten </a:t>
            </a:r>
            <a:r>
              <a:rPr lang="nb-NO" dirty="0" smtClean="0">
                <a:solidFill>
                  <a:srgbClr val="444444"/>
                </a:solidFill>
                <a:latin typeface="Droid Sans"/>
              </a:rPr>
              <a:t>tåler </a:t>
            </a:r>
            <a:r>
              <a:rPr lang="nb-NO" dirty="0">
                <a:solidFill>
                  <a:srgbClr val="444444"/>
                </a:solidFill>
                <a:latin typeface="Droid Sans"/>
              </a:rPr>
              <a:t>kjemoterapi, kirurgi og </a:t>
            </a:r>
            <a:r>
              <a:rPr lang="nb-NO" dirty="0" smtClean="0">
                <a:solidFill>
                  <a:srgbClr val="444444"/>
                </a:solidFill>
                <a:latin typeface="Droid Sans"/>
              </a:rPr>
              <a:t>anna </a:t>
            </a:r>
            <a:br>
              <a:rPr lang="nb-NO" dirty="0" smtClean="0">
                <a:solidFill>
                  <a:srgbClr val="444444"/>
                </a:solidFill>
                <a:latin typeface="Droid Sans"/>
              </a:rPr>
            </a:br>
            <a:r>
              <a:rPr lang="nb-NO" dirty="0" smtClean="0">
                <a:solidFill>
                  <a:srgbClr val="444444"/>
                </a:solidFill>
                <a:latin typeface="Droid Sans"/>
              </a:rPr>
              <a:t>tumorretta behandling</a:t>
            </a:r>
            <a:br>
              <a:rPr lang="nb-NO" dirty="0" smtClean="0">
                <a:solidFill>
                  <a:srgbClr val="444444"/>
                </a:solidFill>
                <a:latin typeface="Droid Sans"/>
              </a:rPr>
            </a:br>
            <a:r>
              <a:rPr lang="nb-NO" i="1" dirty="0">
                <a:solidFill>
                  <a:srgbClr val="444444"/>
                </a:solidFill>
                <a:latin typeface="Droid Sans"/>
              </a:rPr>
              <a:t>eller om </a:t>
            </a:r>
            <a:r>
              <a:rPr lang="nb-NO" i="1" dirty="0" smtClean="0">
                <a:solidFill>
                  <a:srgbClr val="444444"/>
                </a:solidFill>
                <a:latin typeface="Droid Sans"/>
              </a:rPr>
              <a:t>behandlinga </a:t>
            </a:r>
            <a:r>
              <a:rPr lang="nb-NO" i="1" dirty="0">
                <a:solidFill>
                  <a:srgbClr val="444444"/>
                </a:solidFill>
                <a:latin typeface="Droid Sans"/>
              </a:rPr>
              <a:t>fører til </a:t>
            </a:r>
            <a:r>
              <a:rPr lang="nb-NO" i="1" dirty="0" err="1" smtClean="0">
                <a:solidFill>
                  <a:srgbClr val="444444"/>
                </a:solidFill>
                <a:latin typeface="Droid Sans"/>
              </a:rPr>
              <a:t>meir</a:t>
            </a:r>
            <a:r>
              <a:rPr lang="nb-NO" i="1" dirty="0" smtClean="0">
                <a:solidFill>
                  <a:srgbClr val="444444"/>
                </a:solidFill>
                <a:latin typeface="Droid Sans"/>
              </a:rPr>
              <a:t> </a:t>
            </a:r>
            <a:r>
              <a:rPr lang="nb-NO" i="1" dirty="0">
                <a:solidFill>
                  <a:srgbClr val="444444"/>
                </a:solidFill>
                <a:latin typeface="Droid Sans"/>
              </a:rPr>
              <a:t>skade enn </a:t>
            </a:r>
            <a:r>
              <a:rPr lang="nb-NO" i="1" dirty="0" smtClean="0">
                <a:solidFill>
                  <a:srgbClr val="444444"/>
                </a:solidFill>
                <a:latin typeface="Droid Sans"/>
              </a:rPr>
              <a:t>nytte</a:t>
            </a:r>
          </a:p>
          <a:p>
            <a:endParaRPr lang="nb-NO" i="1" dirty="0" smtClean="0">
              <a:solidFill>
                <a:srgbClr val="444444"/>
              </a:solidFill>
              <a:latin typeface="Droid Sans"/>
            </a:endParaRPr>
          </a:p>
          <a:p>
            <a:r>
              <a:rPr lang="nb-NO" dirty="0" smtClean="0">
                <a:solidFill>
                  <a:srgbClr val="444444"/>
                </a:solidFill>
                <a:latin typeface="Droid Sans"/>
              </a:rPr>
              <a:t>Verktøy </a:t>
            </a:r>
            <a:r>
              <a:rPr lang="nb-NO" dirty="0">
                <a:solidFill>
                  <a:srgbClr val="444444"/>
                </a:solidFill>
                <a:latin typeface="Droid Sans"/>
              </a:rPr>
              <a:t>som kan </a:t>
            </a:r>
            <a:r>
              <a:rPr lang="nb-NO" dirty="0" err="1" smtClean="0">
                <a:solidFill>
                  <a:srgbClr val="444444"/>
                </a:solidFill>
                <a:latin typeface="Droid Sans"/>
              </a:rPr>
              <a:t>vere</a:t>
            </a:r>
            <a:r>
              <a:rPr lang="nb-NO" dirty="0" smtClean="0">
                <a:solidFill>
                  <a:srgbClr val="444444"/>
                </a:solidFill>
                <a:latin typeface="Droid Sans"/>
              </a:rPr>
              <a:t> </a:t>
            </a:r>
            <a:r>
              <a:rPr lang="nb-NO" dirty="0" err="1" smtClean="0">
                <a:solidFill>
                  <a:srgbClr val="444444"/>
                </a:solidFill>
                <a:latin typeface="Droid Sans"/>
              </a:rPr>
              <a:t>ein</a:t>
            </a:r>
            <a:r>
              <a:rPr lang="nb-NO" dirty="0" smtClean="0">
                <a:solidFill>
                  <a:srgbClr val="444444"/>
                </a:solidFill>
                <a:latin typeface="Droid Sans"/>
              </a:rPr>
              <a:t> </a:t>
            </a:r>
            <a:r>
              <a:rPr lang="nb-NO" dirty="0">
                <a:solidFill>
                  <a:srgbClr val="444444"/>
                </a:solidFill>
                <a:latin typeface="Droid Sans"/>
              </a:rPr>
              <a:t>viktig del av beslutningsgrunnlaget </a:t>
            </a:r>
            <a:r>
              <a:rPr lang="nb-NO" dirty="0" smtClean="0">
                <a:solidFill>
                  <a:srgbClr val="444444"/>
                </a:solidFill>
                <a:latin typeface="Droid Sans"/>
              </a:rPr>
              <a:t>hjå </a:t>
            </a:r>
            <a:r>
              <a:rPr lang="nb-NO" dirty="0">
                <a:solidFill>
                  <a:srgbClr val="444444"/>
                </a:solidFill>
                <a:latin typeface="Droid Sans"/>
              </a:rPr>
              <a:t>gamle </a:t>
            </a:r>
            <a:r>
              <a:rPr lang="nb-NO" dirty="0" err="1" smtClean="0">
                <a:solidFill>
                  <a:srgbClr val="444444"/>
                </a:solidFill>
                <a:latin typeface="Droid Sans"/>
              </a:rPr>
              <a:t>kreftpasientar</a:t>
            </a:r>
            <a:r>
              <a:rPr lang="nb-NO" dirty="0">
                <a:solidFill>
                  <a:srgbClr val="444444"/>
                </a:solidFill>
                <a:latin typeface="Droid Sans"/>
              </a:rPr>
              <a:t>.</a:t>
            </a:r>
          </a:p>
          <a:p>
            <a:endParaRPr lang="nb-NO" i="1" dirty="0">
              <a:solidFill>
                <a:srgbClr val="444444"/>
              </a:solidFill>
              <a:latin typeface="Droid Sans"/>
            </a:endParaRPr>
          </a:p>
        </p:txBody>
      </p:sp>
      <p:pic>
        <p:nvPicPr>
          <p:cNvPr id="4" name="Bild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43920" y="229048"/>
            <a:ext cx="6540235" cy="3041209"/>
          </a:xfrm>
          <a:prstGeom prst="rect">
            <a:avLst/>
          </a:prstGeom>
        </p:spPr>
      </p:pic>
      <p:sp>
        <p:nvSpPr>
          <p:cNvPr id="5" name="TekstSylinder 4"/>
          <p:cNvSpPr txBox="1"/>
          <p:nvPr/>
        </p:nvSpPr>
        <p:spPr>
          <a:xfrm>
            <a:off x="4736387" y="313086"/>
            <a:ext cx="840295" cy="246221"/>
          </a:xfrm>
          <a:prstGeom prst="rect">
            <a:avLst/>
          </a:prstGeom>
          <a:noFill/>
        </p:spPr>
        <p:txBody>
          <a:bodyPr wrap="none" rtlCol="0">
            <a:spAutoFit/>
          </a:bodyPr>
          <a:lstStyle/>
          <a:p>
            <a:r>
              <a:rPr lang="nb-NO" sz="1000" dirty="0" err="1" smtClean="0">
                <a:solidFill>
                  <a:schemeClr val="bg1">
                    <a:lumMod val="65000"/>
                  </a:schemeClr>
                </a:solidFill>
              </a:rPr>
              <a:t>Gettyimages</a:t>
            </a:r>
            <a:endParaRPr lang="nb-NO" sz="1000" dirty="0">
              <a:solidFill>
                <a:schemeClr val="bg1">
                  <a:lumMod val="65000"/>
                </a:schemeClr>
              </a:solidFill>
            </a:endParaRPr>
          </a:p>
        </p:txBody>
      </p:sp>
      <p:pic>
        <p:nvPicPr>
          <p:cNvPr id="6" name="Bild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04131" y="3744403"/>
            <a:ext cx="5480024" cy="2459161"/>
          </a:xfrm>
          <a:prstGeom prst="rect">
            <a:avLst/>
          </a:prstGeom>
        </p:spPr>
      </p:pic>
      <p:pic>
        <p:nvPicPr>
          <p:cNvPr id="7" name="Bild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38610" y="229048"/>
            <a:ext cx="3259476" cy="3259476"/>
          </a:xfrm>
          <a:prstGeom prst="rect">
            <a:avLst/>
          </a:prstGeom>
        </p:spPr>
      </p:pic>
      <p:sp>
        <p:nvSpPr>
          <p:cNvPr id="8" name="TekstSylinder 7"/>
          <p:cNvSpPr txBox="1"/>
          <p:nvPr/>
        </p:nvSpPr>
        <p:spPr>
          <a:xfrm>
            <a:off x="5979560" y="5957343"/>
            <a:ext cx="641522" cy="246221"/>
          </a:xfrm>
          <a:prstGeom prst="rect">
            <a:avLst/>
          </a:prstGeom>
          <a:noFill/>
        </p:spPr>
        <p:txBody>
          <a:bodyPr wrap="none" rtlCol="0">
            <a:spAutoFit/>
          </a:bodyPr>
          <a:lstStyle/>
          <a:p>
            <a:r>
              <a:rPr lang="nb-NO" sz="1000" dirty="0" smtClean="0">
                <a:solidFill>
                  <a:schemeClr val="bg1">
                    <a:lumMod val="65000"/>
                  </a:schemeClr>
                </a:solidFill>
              </a:rPr>
              <a:t>Aleris.no</a:t>
            </a:r>
            <a:endParaRPr lang="nb-NO" sz="1000" dirty="0">
              <a:solidFill>
                <a:schemeClr val="bg1">
                  <a:lumMod val="65000"/>
                </a:schemeClr>
              </a:solidFill>
            </a:endParaRPr>
          </a:p>
        </p:txBody>
      </p:sp>
      <p:sp>
        <p:nvSpPr>
          <p:cNvPr id="9" name="TekstSylinder 8"/>
          <p:cNvSpPr txBox="1"/>
          <p:nvPr/>
        </p:nvSpPr>
        <p:spPr>
          <a:xfrm>
            <a:off x="3160384" y="3275735"/>
            <a:ext cx="737702" cy="246221"/>
          </a:xfrm>
          <a:prstGeom prst="rect">
            <a:avLst/>
          </a:prstGeom>
          <a:noFill/>
        </p:spPr>
        <p:txBody>
          <a:bodyPr wrap="none" rtlCol="0">
            <a:spAutoFit/>
          </a:bodyPr>
          <a:lstStyle/>
          <a:p>
            <a:r>
              <a:rPr lang="nb-NO" sz="1000" dirty="0">
                <a:solidFill>
                  <a:schemeClr val="bg1">
                    <a:lumMod val="65000"/>
                  </a:schemeClr>
                </a:solidFill>
              </a:rPr>
              <a:t>l</a:t>
            </a:r>
            <a:r>
              <a:rPr lang="nb-NO" sz="1000" dirty="0" smtClean="0">
                <a:solidFill>
                  <a:schemeClr val="bg1">
                    <a:lumMod val="65000"/>
                  </a:schemeClr>
                </a:solidFill>
              </a:rPr>
              <a:t>ottstift.no</a:t>
            </a:r>
            <a:endParaRPr lang="nb-NO" sz="1000" dirty="0">
              <a:solidFill>
                <a:schemeClr val="bg1">
                  <a:lumMod val="65000"/>
                </a:schemeClr>
              </a:solidFill>
            </a:endParaRPr>
          </a:p>
        </p:txBody>
      </p:sp>
    </p:spTree>
    <p:extLst>
      <p:ext uri="{BB962C8B-B14F-4D97-AF65-F5344CB8AC3E}">
        <p14:creationId xmlns="" xmlns:p14="http://schemas.microsoft.com/office/powerpoint/2010/main" val="16504711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69F4ECF0-4611-4AC3-BDAD-C830E54442B2}"/>
              </a:ext>
            </a:extLst>
          </p:cNvPr>
          <p:cNvPicPr>
            <a:picLocks noGrp="1" noChangeAspect="1"/>
          </p:cNvPicPr>
          <p:nvPr>
            <p:ph idx="4294967295"/>
          </p:nvPr>
        </p:nvPicPr>
        <p:blipFill>
          <a:blip r:embed="rId3" cstate="print"/>
          <a:stretch>
            <a:fillRect/>
          </a:stretch>
        </p:blipFill>
        <p:spPr>
          <a:xfrm>
            <a:off x="1366463" y="765745"/>
            <a:ext cx="9576014" cy="5472864"/>
          </a:xfrm>
          <a:prstGeom prst="rect">
            <a:avLst/>
          </a:prstGeom>
        </p:spPr>
      </p:pic>
    </p:spTree>
    <p:extLst>
      <p:ext uri="{BB962C8B-B14F-4D97-AF65-F5344CB8AC3E}">
        <p14:creationId xmlns="" xmlns:p14="http://schemas.microsoft.com/office/powerpoint/2010/main" val="956170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a:extLst>
              <a:ext uri="{FF2B5EF4-FFF2-40B4-BE49-F238E27FC236}">
                <a16:creationId xmlns="" xmlns:a16="http://schemas.microsoft.com/office/drawing/2014/main" id="{48B1AB59-BCC6-4A3E-B13D-167BFBA29527}"/>
              </a:ext>
            </a:extLst>
          </p:cNvPr>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t="12254" r="-1" b="15608"/>
          <a:stretch/>
        </p:blipFill>
        <p:spPr>
          <a:xfrm>
            <a:off x="838200" y="79650"/>
            <a:ext cx="9818914" cy="6782059"/>
          </a:xfrm>
          <a:prstGeom prst="rect">
            <a:avLst/>
          </a:prstGeom>
        </p:spPr>
      </p:pic>
      <p:pic>
        <p:nvPicPr>
          <p:cNvPr id="9" name="Picture 8">
            <a:extLst>
              <a:ext uri="{FF2B5EF4-FFF2-40B4-BE49-F238E27FC236}">
                <a16:creationId xmlns="" xmlns:a16="http://schemas.microsoft.com/office/drawing/2014/main" id="{CB607B98-7700-4DC9-8BE8-A876255F9C5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 xmlns:p14="http://schemas.microsoft.com/office/powerpoint/2010/main" val="2502711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ete 1" descr="cid:ce96b9ae-c5f5-4b67-9b7c-71015512c52c@eurprd05.prod.outlook.com"/>
          <p:cNvPicPr>
            <a:picLocks noGrp="1"/>
          </p:cNvPicPr>
          <p:nvPr>
            <p:ph sz="half" idx="4294967295"/>
          </p:nvPr>
        </p:nvPicPr>
        <p:blipFill>
          <a:blip r:embed="rId2" r:link="rId3" cstate="print">
            <a:extLst>
              <a:ext uri="{28A0092B-C50C-407E-A947-70E740481C1C}">
                <a14:useLocalDpi xmlns="" xmlns:lc="http://schemas.openxmlformats.org/drawingml/2006/lockedCanvas" xmlns:a14="http://schemas.microsoft.com/office/drawing/2010/main" val="0"/>
              </a:ext>
            </a:extLst>
          </a:blip>
          <a:srcRect l="2508" r="2508"/>
          <a:stretch>
            <a:fillRect/>
          </a:stretch>
        </p:blipFill>
        <p:spPr bwMode="auto">
          <a:xfrm rot="5400000">
            <a:off x="0" y="1022350"/>
            <a:ext cx="5838825" cy="4813300"/>
          </a:xfrm>
          <a:prstGeom prst="rect">
            <a:avLst/>
          </a:prstGeom>
          <a:noFill/>
          <a:ln>
            <a:noFill/>
          </a:ln>
        </p:spPr>
      </p:pic>
      <p:pic>
        <p:nvPicPr>
          <p:cNvPr id="9" name="Bilete 1" descr="cid:c4fcf7b8-b594-49fd-a47a-4e384262ec20@eurprd05.prod.outlook.com"/>
          <p:cNvPicPr/>
          <p:nvPr/>
        </p:nvPicPr>
        <p:blipFill>
          <a:blip r:embed="rId4" r:link="rId5" cstate="print">
            <a:extLst>
              <a:ext uri="{28A0092B-C50C-407E-A947-70E740481C1C}">
                <a14:useLocalDpi xmlns="" xmlns:lc="http://schemas.openxmlformats.org/drawingml/2006/lockedCanvas" xmlns:a14="http://schemas.microsoft.com/office/drawing/2010/main" val="0"/>
              </a:ext>
            </a:extLst>
          </a:blip>
          <a:srcRect/>
          <a:stretch>
            <a:fillRect/>
          </a:stretch>
        </p:blipFill>
        <p:spPr bwMode="auto">
          <a:xfrm>
            <a:off x="8387861" y="540199"/>
            <a:ext cx="3182112" cy="4005072"/>
          </a:xfrm>
          <a:prstGeom prst="rect">
            <a:avLst/>
          </a:prstGeom>
          <a:noFill/>
          <a:ln>
            <a:noFill/>
          </a:ln>
        </p:spPr>
      </p:pic>
      <p:pic>
        <p:nvPicPr>
          <p:cNvPr id="10" name="Bilde 9" descr="norddal.jpg"/>
          <p:cNvPicPr>
            <a:picLocks noChangeAspect="1"/>
          </p:cNvPicPr>
          <p:nvPr/>
        </p:nvPicPr>
        <p:blipFill>
          <a:blip r:embed="rId6" cstate="print"/>
          <a:stretch>
            <a:fillRect/>
          </a:stretch>
        </p:blipFill>
        <p:spPr>
          <a:xfrm>
            <a:off x="6236632" y="815737"/>
            <a:ext cx="1285875" cy="1609725"/>
          </a:xfrm>
          <a:prstGeom prst="rect">
            <a:avLst/>
          </a:prstGeom>
        </p:spPr>
      </p:pic>
      <p:sp>
        <p:nvSpPr>
          <p:cNvPr id="11" name="TekstSylinder 10"/>
          <p:cNvSpPr txBox="1"/>
          <p:nvPr/>
        </p:nvSpPr>
        <p:spPr>
          <a:xfrm>
            <a:off x="5996354" y="4870939"/>
            <a:ext cx="5521569" cy="1569660"/>
          </a:xfrm>
          <a:prstGeom prst="rect">
            <a:avLst/>
          </a:prstGeom>
          <a:noFill/>
        </p:spPr>
        <p:txBody>
          <a:bodyPr wrap="square" rtlCol="0">
            <a:spAutoFit/>
          </a:bodyPr>
          <a:lstStyle/>
          <a:p>
            <a:r>
              <a:rPr lang="nn-NO" sz="3200" dirty="0" smtClean="0"/>
              <a:t>Frå Valldal på Sunnmøre</a:t>
            </a:r>
          </a:p>
          <a:p>
            <a:r>
              <a:rPr lang="nn-NO" sz="3200" dirty="0" smtClean="0"/>
              <a:t>Jordbær – og gamle folk</a:t>
            </a:r>
          </a:p>
          <a:p>
            <a:r>
              <a:rPr lang="nn-NO" sz="3200" dirty="0" smtClean="0"/>
              <a:t>LIS geriatri – snart Ullevål</a:t>
            </a:r>
            <a:endParaRPr lang="nn-NO" sz="3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Skalaer for vurdering av funksjonsstatus</a:t>
            </a:r>
            <a:endParaRPr lang="nb-NO" dirty="0"/>
          </a:p>
        </p:txBody>
      </p:sp>
      <p:sp>
        <p:nvSpPr>
          <p:cNvPr id="3" name="Plassholder for innhold 2"/>
          <p:cNvSpPr>
            <a:spLocks noGrp="1"/>
          </p:cNvSpPr>
          <p:nvPr>
            <p:ph sz="half" idx="1"/>
          </p:nvPr>
        </p:nvSpPr>
        <p:spPr/>
        <p:txBody>
          <a:bodyPr>
            <a:normAutofit fontScale="92500"/>
          </a:bodyPr>
          <a:lstStyle/>
          <a:p>
            <a:r>
              <a:rPr lang="nb-NO" dirty="0" smtClean="0"/>
              <a:t>ECOG/WHO funksjonsstatus</a:t>
            </a:r>
            <a:r>
              <a:rPr lang="nb-NO" dirty="0"/>
              <a:t>:</a:t>
            </a:r>
          </a:p>
          <a:p>
            <a:r>
              <a:rPr lang="nb-NO" b="1" dirty="0"/>
              <a:t>ECOG 0</a:t>
            </a:r>
            <a:r>
              <a:rPr lang="nb-NO" dirty="0"/>
              <a:t> – </a:t>
            </a:r>
            <a:r>
              <a:rPr lang="nb-NO" sz="2400" dirty="0"/>
              <a:t>ingen </a:t>
            </a:r>
            <a:r>
              <a:rPr lang="nb-NO" sz="2400" dirty="0" err="1" smtClean="0"/>
              <a:t>funksjonsavgrensingar</a:t>
            </a:r>
            <a:endParaRPr lang="nb-NO" sz="2400" dirty="0"/>
          </a:p>
          <a:p>
            <a:r>
              <a:rPr lang="nb-NO" b="1" dirty="0"/>
              <a:t>ECOG 1</a:t>
            </a:r>
            <a:r>
              <a:rPr lang="nb-NO" dirty="0"/>
              <a:t> – </a:t>
            </a:r>
            <a:r>
              <a:rPr lang="nb-NO" sz="2200" dirty="0"/>
              <a:t>kan utføre </a:t>
            </a:r>
            <a:r>
              <a:rPr lang="nb-NO" sz="2200" dirty="0" err="1" smtClean="0"/>
              <a:t>lettare</a:t>
            </a:r>
            <a:r>
              <a:rPr lang="nb-NO" sz="2200" dirty="0" smtClean="0"/>
              <a:t> </a:t>
            </a:r>
            <a:r>
              <a:rPr lang="nb-NO" sz="2200" dirty="0" err="1" smtClean="0"/>
              <a:t>oppgåver</a:t>
            </a:r>
            <a:r>
              <a:rPr lang="nb-NO" sz="2200" dirty="0" smtClean="0"/>
              <a:t>/ </a:t>
            </a:r>
            <a:r>
              <a:rPr lang="nb-NO" sz="2200" dirty="0" err="1" smtClean="0"/>
              <a:t>aktivitetar</a:t>
            </a:r>
            <a:r>
              <a:rPr lang="nb-NO" sz="2200" dirty="0" smtClean="0"/>
              <a:t> </a:t>
            </a:r>
            <a:r>
              <a:rPr lang="nb-NO" sz="2200" dirty="0" err="1" smtClean="0"/>
              <a:t>sjølv</a:t>
            </a:r>
            <a:endParaRPr lang="nb-NO" sz="2200" dirty="0"/>
          </a:p>
          <a:p>
            <a:r>
              <a:rPr lang="nb-NO" b="1" dirty="0"/>
              <a:t>ECOG 2</a:t>
            </a:r>
            <a:r>
              <a:rPr lang="nb-NO" dirty="0"/>
              <a:t> – </a:t>
            </a:r>
            <a:r>
              <a:rPr lang="nb-NO" sz="2200" dirty="0" err="1" smtClean="0"/>
              <a:t>oppegåande</a:t>
            </a:r>
            <a:r>
              <a:rPr lang="nb-NO" sz="2200" dirty="0" smtClean="0"/>
              <a:t> </a:t>
            </a:r>
            <a:r>
              <a:rPr lang="nb-NO" sz="2200" dirty="0"/>
              <a:t>&gt;50 % av </a:t>
            </a:r>
            <a:r>
              <a:rPr lang="nb-NO" sz="2200" dirty="0" smtClean="0"/>
              <a:t>vaken </a:t>
            </a:r>
            <a:r>
              <a:rPr lang="nb-NO" sz="2200" dirty="0"/>
              <a:t>tid </a:t>
            </a:r>
            <a:endParaRPr lang="nb-NO" sz="2200" dirty="0" smtClean="0"/>
          </a:p>
          <a:p>
            <a:r>
              <a:rPr lang="nb-NO" b="1" dirty="0" smtClean="0"/>
              <a:t>ECOG </a:t>
            </a:r>
            <a:r>
              <a:rPr lang="nb-NO" b="1" dirty="0"/>
              <a:t>3</a:t>
            </a:r>
            <a:r>
              <a:rPr lang="nb-NO" dirty="0"/>
              <a:t> – </a:t>
            </a:r>
            <a:r>
              <a:rPr lang="nb-NO" sz="2200" dirty="0" err="1" smtClean="0"/>
              <a:t>sengeliggande</a:t>
            </a:r>
            <a:r>
              <a:rPr lang="nb-NO" sz="2200" dirty="0" smtClean="0"/>
              <a:t>/ i </a:t>
            </a:r>
            <a:r>
              <a:rPr lang="nb-NO" sz="2200" dirty="0"/>
              <a:t>stol &gt;50 % av </a:t>
            </a:r>
            <a:r>
              <a:rPr lang="nb-NO" sz="2200" dirty="0" smtClean="0"/>
              <a:t>vaken </a:t>
            </a:r>
            <a:r>
              <a:rPr lang="nb-NO" sz="2200" dirty="0"/>
              <a:t>tid på døgnet</a:t>
            </a:r>
          </a:p>
          <a:p>
            <a:r>
              <a:rPr lang="nb-NO" b="1" dirty="0"/>
              <a:t>ECOG 4</a:t>
            </a:r>
            <a:r>
              <a:rPr lang="nb-NO" dirty="0"/>
              <a:t> – </a:t>
            </a:r>
            <a:r>
              <a:rPr lang="nb-NO" sz="2200" dirty="0" err="1" smtClean="0"/>
              <a:t>sengeliggande</a:t>
            </a:r>
            <a:r>
              <a:rPr lang="nb-NO" sz="2200" dirty="0"/>
              <a:t>, avhengig av hjelp</a:t>
            </a:r>
          </a:p>
          <a:p>
            <a:r>
              <a:rPr lang="nb-NO" b="1" dirty="0"/>
              <a:t>ECOG 5 - </a:t>
            </a:r>
            <a:r>
              <a:rPr lang="nb-NO" sz="2200" dirty="0" smtClean="0"/>
              <a:t>død</a:t>
            </a:r>
            <a:endParaRPr lang="nb-NO" sz="2200" dirty="0"/>
          </a:p>
          <a:p>
            <a:endParaRPr lang="nb-NO" dirty="0"/>
          </a:p>
        </p:txBody>
      </p:sp>
      <p:sp>
        <p:nvSpPr>
          <p:cNvPr id="4" name="Plassholder for innhold 3"/>
          <p:cNvSpPr>
            <a:spLocks noGrp="1"/>
          </p:cNvSpPr>
          <p:nvPr>
            <p:ph sz="half" idx="2"/>
          </p:nvPr>
        </p:nvSpPr>
        <p:spPr/>
        <p:txBody>
          <a:bodyPr>
            <a:normAutofit fontScale="92500"/>
          </a:bodyPr>
          <a:lstStyle/>
          <a:p>
            <a:endParaRPr lang="nb-NO" dirty="0"/>
          </a:p>
        </p:txBody>
      </p:sp>
      <p:pic>
        <p:nvPicPr>
          <p:cNvPr id="5" name="Bild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096000" y="1690688"/>
            <a:ext cx="5763024" cy="4851626"/>
          </a:xfrm>
          <a:prstGeom prst="rect">
            <a:avLst/>
          </a:prstGeom>
        </p:spPr>
      </p:pic>
    </p:spTree>
    <p:extLst>
      <p:ext uri="{BB962C8B-B14F-4D97-AF65-F5344CB8AC3E}">
        <p14:creationId xmlns="" xmlns:p14="http://schemas.microsoft.com/office/powerpoint/2010/main" val="30918288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800878" y="253158"/>
            <a:ext cx="10515600" cy="1090451"/>
          </a:xfrm>
        </p:spPr>
        <p:txBody>
          <a:bodyPr>
            <a:normAutofit fontScale="90000"/>
          </a:bodyPr>
          <a:lstStyle/>
          <a:p>
            <a:r>
              <a:rPr lang="nn-NO" dirty="0" err="1" smtClean="0"/>
              <a:t>Screeningverktøy</a:t>
            </a:r>
            <a:r>
              <a:rPr lang="nn-NO" dirty="0" smtClean="0"/>
              <a:t> – mange moglegheiter</a:t>
            </a:r>
            <a:br>
              <a:rPr lang="nn-NO" dirty="0" smtClean="0"/>
            </a:br>
            <a:r>
              <a:rPr lang="nn-NO" dirty="0" smtClean="0"/>
              <a:t> </a:t>
            </a:r>
            <a:r>
              <a:rPr lang="nn-NO" sz="3100" dirty="0" smtClean="0"/>
              <a:t>VES-13, G8, TRST, GFI, </a:t>
            </a:r>
            <a:r>
              <a:rPr lang="nn-NO" sz="3100" dirty="0" err="1" smtClean="0"/>
              <a:t>aCGA</a:t>
            </a:r>
            <a:r>
              <a:rPr lang="nn-NO" sz="3100" dirty="0" smtClean="0"/>
              <a:t>, </a:t>
            </a:r>
            <a:r>
              <a:rPr lang="nn-NO" sz="3100" dirty="0" err="1" smtClean="0"/>
              <a:t>Rockwood</a:t>
            </a:r>
            <a:r>
              <a:rPr lang="nn-NO" sz="3100" dirty="0" smtClean="0"/>
              <a:t>, </a:t>
            </a:r>
            <a:r>
              <a:rPr lang="nn-NO" sz="3100" dirty="0" err="1" smtClean="0"/>
              <a:t>Balducci</a:t>
            </a:r>
            <a:r>
              <a:rPr lang="nn-NO" sz="3100" dirty="0" smtClean="0"/>
              <a:t>, </a:t>
            </a:r>
            <a:r>
              <a:rPr lang="nn-NO" sz="3100" dirty="0" err="1" smtClean="0"/>
              <a:t>Fried</a:t>
            </a:r>
            <a:r>
              <a:rPr lang="nn-NO" sz="3100" dirty="0" smtClean="0"/>
              <a:t> </a:t>
            </a:r>
            <a:r>
              <a:rPr lang="nn-NO" sz="3100" dirty="0" err="1" smtClean="0"/>
              <a:t>kriterier</a:t>
            </a:r>
            <a:endParaRPr lang="nn-NO" sz="3100" dirty="0"/>
          </a:p>
        </p:txBody>
      </p:sp>
      <p:pic>
        <p:nvPicPr>
          <p:cNvPr id="7" name="Content Placeholder 6">
            <a:extLst>
              <a:ext uri="{FF2B5EF4-FFF2-40B4-BE49-F238E27FC236}">
                <a16:creationId xmlns="" xmlns:a16="http://schemas.microsoft.com/office/drawing/2014/main" id="{CF7C85E5-D3A0-4BAB-9191-8A0981C0B2E0}"/>
              </a:ext>
            </a:extLst>
          </p:cNvPr>
          <p:cNvPicPr>
            <a:picLocks noGrp="1" noChangeAspect="1"/>
          </p:cNvPicPr>
          <p:nvPr>
            <p:ph sz="half" idx="1"/>
          </p:nvPr>
        </p:nvPicPr>
        <p:blipFill>
          <a:blip r:embed="rId3" cstate="print"/>
          <a:stretch>
            <a:fillRect/>
          </a:stretch>
        </p:blipFill>
        <p:spPr>
          <a:xfrm>
            <a:off x="1138335" y="1335920"/>
            <a:ext cx="4105468" cy="5522080"/>
          </a:xfrm>
          <a:prstGeom prst="rect">
            <a:avLst/>
          </a:prstGeom>
        </p:spPr>
      </p:pic>
      <p:pic>
        <p:nvPicPr>
          <p:cNvPr id="8" name="Content Placeholder 7">
            <a:extLst>
              <a:ext uri="{FF2B5EF4-FFF2-40B4-BE49-F238E27FC236}">
                <a16:creationId xmlns="" xmlns:a16="http://schemas.microsoft.com/office/drawing/2014/main" id="{AD6C3C47-4A7E-4CEB-B7C5-2C89B98D182D}"/>
              </a:ext>
            </a:extLst>
          </p:cNvPr>
          <p:cNvPicPr>
            <a:picLocks noGrp="1" noChangeAspect="1"/>
          </p:cNvPicPr>
          <p:nvPr>
            <p:ph sz="half" idx="2"/>
          </p:nvPr>
        </p:nvPicPr>
        <p:blipFill>
          <a:blip r:embed="rId4" cstate="print"/>
          <a:stretch>
            <a:fillRect/>
          </a:stretch>
        </p:blipFill>
        <p:spPr>
          <a:xfrm>
            <a:off x="5896965" y="1508383"/>
            <a:ext cx="5213178" cy="5032375"/>
          </a:xfrm>
          <a:prstGeom prst="rect">
            <a:avLst/>
          </a:prstGeom>
        </p:spPr>
      </p:pic>
    </p:spTree>
    <p:extLst>
      <p:ext uri="{BB962C8B-B14F-4D97-AF65-F5344CB8AC3E}">
        <p14:creationId xmlns="" xmlns:p14="http://schemas.microsoft.com/office/powerpoint/2010/main" val="32928731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2831F8DC-936B-4C66-A8FA-30344E0F063C}"/>
              </a:ext>
            </a:extLst>
          </p:cNvPr>
          <p:cNvPicPr>
            <a:picLocks noGrp="1" noChangeAspect="1"/>
          </p:cNvPicPr>
          <p:nvPr>
            <p:ph sz="half" idx="4294967295"/>
          </p:nvPr>
        </p:nvPicPr>
        <p:blipFill>
          <a:blip r:embed="rId3" cstate="print"/>
          <a:stretch>
            <a:fillRect/>
          </a:stretch>
        </p:blipFill>
        <p:spPr>
          <a:xfrm>
            <a:off x="1153884" y="603418"/>
            <a:ext cx="4212771" cy="5671516"/>
          </a:xfrm>
          <a:prstGeom prst="rect">
            <a:avLst/>
          </a:prstGeom>
        </p:spPr>
      </p:pic>
      <p:pic>
        <p:nvPicPr>
          <p:cNvPr id="6" name="Content Placeholder 5">
            <a:extLst>
              <a:ext uri="{FF2B5EF4-FFF2-40B4-BE49-F238E27FC236}">
                <a16:creationId xmlns="" xmlns:a16="http://schemas.microsoft.com/office/drawing/2014/main" id="{214C7610-AE07-4887-A747-92A2BFBDBE5F}"/>
              </a:ext>
            </a:extLst>
          </p:cNvPr>
          <p:cNvPicPr>
            <a:picLocks noGrp="1" noChangeAspect="1"/>
          </p:cNvPicPr>
          <p:nvPr>
            <p:ph sz="half" idx="4294967295"/>
          </p:nvPr>
        </p:nvPicPr>
        <p:blipFill>
          <a:blip r:embed="rId4" cstate="print"/>
          <a:stretch>
            <a:fillRect/>
          </a:stretch>
        </p:blipFill>
        <p:spPr>
          <a:xfrm>
            <a:off x="6422571" y="445135"/>
            <a:ext cx="5159829" cy="5829799"/>
          </a:xfrm>
          <a:prstGeom prst="rect">
            <a:avLst/>
          </a:prstGeom>
        </p:spPr>
      </p:pic>
    </p:spTree>
    <p:extLst>
      <p:ext uri="{BB962C8B-B14F-4D97-AF65-F5344CB8AC3E}">
        <p14:creationId xmlns="" xmlns:p14="http://schemas.microsoft.com/office/powerpoint/2010/main" val="3765881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F281DCFB-C2F6-44D1-8138-F015C5E983EA}"/>
              </a:ext>
            </a:extLst>
          </p:cNvPr>
          <p:cNvPicPr>
            <a:picLocks noGrp="1" noChangeAspect="1"/>
          </p:cNvPicPr>
          <p:nvPr>
            <p:ph idx="4294967295"/>
          </p:nvPr>
        </p:nvPicPr>
        <p:blipFill>
          <a:blip r:embed="rId3" cstate="print"/>
          <a:stretch>
            <a:fillRect/>
          </a:stretch>
        </p:blipFill>
        <p:spPr>
          <a:xfrm>
            <a:off x="1015904" y="924674"/>
            <a:ext cx="10215642" cy="4294598"/>
          </a:xfrm>
          <a:prstGeom prst="rect">
            <a:avLst/>
          </a:prstGeom>
        </p:spPr>
      </p:pic>
      <p:pic>
        <p:nvPicPr>
          <p:cNvPr id="3" name="Picture 2">
            <a:extLst>
              <a:ext uri="{FF2B5EF4-FFF2-40B4-BE49-F238E27FC236}">
                <a16:creationId xmlns="" xmlns:a16="http://schemas.microsoft.com/office/drawing/2014/main" id="{9022FABF-EB6A-4B8C-9FA0-6A57A9E25245}"/>
              </a:ext>
            </a:extLst>
          </p:cNvPr>
          <p:cNvPicPr>
            <a:picLocks noChangeAspect="1"/>
          </p:cNvPicPr>
          <p:nvPr/>
        </p:nvPicPr>
        <p:blipFill>
          <a:blip r:embed="rId4" cstate="print"/>
          <a:stretch>
            <a:fillRect/>
          </a:stretch>
        </p:blipFill>
        <p:spPr>
          <a:xfrm>
            <a:off x="7063408" y="6102571"/>
            <a:ext cx="4974949" cy="701730"/>
          </a:xfrm>
          <a:prstGeom prst="rect">
            <a:avLst/>
          </a:prstGeom>
        </p:spPr>
      </p:pic>
    </p:spTree>
    <p:extLst>
      <p:ext uri="{BB962C8B-B14F-4D97-AF65-F5344CB8AC3E}">
        <p14:creationId xmlns="" xmlns:p14="http://schemas.microsoft.com/office/powerpoint/2010/main" val="3993563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C4BAAF26-5678-4DF2-A947-2C88F2983402}"/>
              </a:ext>
            </a:extLst>
          </p:cNvPr>
          <p:cNvPicPr>
            <a:picLocks noGrp="1" noChangeAspect="1"/>
          </p:cNvPicPr>
          <p:nvPr>
            <p:ph idx="4294967295"/>
          </p:nvPr>
        </p:nvPicPr>
        <p:blipFill>
          <a:blip r:embed="rId3" cstate="print"/>
          <a:stretch>
            <a:fillRect/>
          </a:stretch>
        </p:blipFill>
        <p:spPr>
          <a:xfrm>
            <a:off x="513708" y="694076"/>
            <a:ext cx="8054975" cy="6045200"/>
          </a:xfrm>
          <a:prstGeom prst="rect">
            <a:avLst/>
          </a:prstGeom>
        </p:spPr>
      </p:pic>
      <p:sp>
        <p:nvSpPr>
          <p:cNvPr id="3" name="TekstSylinder 2"/>
          <p:cNvSpPr txBox="1"/>
          <p:nvPr/>
        </p:nvSpPr>
        <p:spPr>
          <a:xfrm>
            <a:off x="513708" y="324744"/>
            <a:ext cx="8148769" cy="369332"/>
          </a:xfrm>
          <a:prstGeom prst="rect">
            <a:avLst/>
          </a:prstGeom>
          <a:noFill/>
        </p:spPr>
        <p:txBody>
          <a:bodyPr wrap="none" rtlCol="0">
            <a:spAutoFit/>
          </a:bodyPr>
          <a:lstStyle/>
          <a:p>
            <a:r>
              <a:rPr lang="nb-NO" dirty="0" smtClean="0"/>
              <a:t>Kreftsjukepleier: </a:t>
            </a:r>
            <a:r>
              <a:rPr lang="nb-NO" dirty="0" err="1" smtClean="0"/>
              <a:t>mGA</a:t>
            </a:r>
            <a:r>
              <a:rPr lang="nb-NO" dirty="0" smtClean="0"/>
              <a:t>. Estimert tidsbruk 45 min. N = 288 (94 % av inkluderte (N=307)</a:t>
            </a:r>
            <a:endParaRPr lang="nb-NO" dirty="0"/>
          </a:p>
        </p:txBody>
      </p:sp>
      <p:sp>
        <p:nvSpPr>
          <p:cNvPr id="5" name="TekstSylinder 4"/>
          <p:cNvSpPr txBox="1"/>
          <p:nvPr/>
        </p:nvSpPr>
        <p:spPr>
          <a:xfrm>
            <a:off x="8844673" y="355193"/>
            <a:ext cx="3268523" cy="3970318"/>
          </a:xfrm>
          <a:prstGeom prst="rect">
            <a:avLst/>
          </a:prstGeom>
          <a:noFill/>
        </p:spPr>
        <p:txBody>
          <a:bodyPr wrap="none" rtlCol="0">
            <a:spAutoFit/>
          </a:bodyPr>
          <a:lstStyle/>
          <a:p>
            <a:r>
              <a:rPr lang="nb-NO" dirty="0" smtClean="0"/>
              <a:t>Kliniker/</a:t>
            </a:r>
            <a:r>
              <a:rPr lang="nb-NO" dirty="0" err="1" smtClean="0"/>
              <a:t>onkolog</a:t>
            </a:r>
            <a:r>
              <a:rPr lang="nb-NO" dirty="0" smtClean="0"/>
              <a:t>. N=286 (93%):</a:t>
            </a:r>
            <a:br>
              <a:rPr lang="nb-NO" dirty="0" smtClean="0"/>
            </a:br>
            <a:r>
              <a:rPr lang="nb-NO" dirty="0" smtClean="0"/>
              <a:t>Klassifisere pasient som </a:t>
            </a:r>
            <a:br>
              <a:rPr lang="nb-NO" dirty="0" smtClean="0"/>
            </a:br>
            <a:r>
              <a:rPr lang="nb-NO" dirty="0" smtClean="0"/>
              <a:t>- </a:t>
            </a:r>
            <a:r>
              <a:rPr lang="nb-NO" dirty="0" err="1" smtClean="0"/>
              <a:t>fit</a:t>
            </a:r>
            <a:r>
              <a:rPr lang="nb-NO" dirty="0" smtClean="0"/>
              <a:t>/ sprek</a:t>
            </a:r>
            <a:br>
              <a:rPr lang="nb-NO" dirty="0" smtClean="0"/>
            </a:br>
            <a:r>
              <a:rPr lang="nb-NO" dirty="0" smtClean="0"/>
              <a:t>- </a:t>
            </a:r>
            <a:r>
              <a:rPr lang="nb-NO" dirty="0" err="1" smtClean="0"/>
              <a:t>intermediate</a:t>
            </a:r>
            <a:r>
              <a:rPr lang="nb-NO" dirty="0" smtClean="0"/>
              <a:t>/ intermediær</a:t>
            </a:r>
            <a:br>
              <a:rPr lang="nb-NO" dirty="0" smtClean="0"/>
            </a:br>
            <a:r>
              <a:rPr lang="nb-NO" dirty="0" smtClean="0"/>
              <a:t>- </a:t>
            </a:r>
            <a:r>
              <a:rPr lang="nb-NO" dirty="0" err="1" smtClean="0"/>
              <a:t>frail</a:t>
            </a:r>
            <a:r>
              <a:rPr lang="nb-NO" dirty="0" smtClean="0"/>
              <a:t>/ </a:t>
            </a:r>
            <a:r>
              <a:rPr lang="nb-NO" dirty="0" err="1" smtClean="0"/>
              <a:t>skrøpeleg</a:t>
            </a:r>
            <a:endParaRPr lang="nb-NO" dirty="0" smtClean="0"/>
          </a:p>
          <a:p>
            <a:endParaRPr lang="nb-NO" dirty="0"/>
          </a:p>
          <a:p>
            <a:r>
              <a:rPr lang="nb-NO" dirty="0" smtClean="0"/>
              <a:t>For sammenlikning </a:t>
            </a:r>
            <a:r>
              <a:rPr lang="nb-NO" dirty="0" err="1" smtClean="0"/>
              <a:t>dikotomisert</a:t>
            </a:r>
            <a:r>
              <a:rPr lang="nb-NO" dirty="0" smtClean="0"/>
              <a:t>;</a:t>
            </a:r>
            <a:br>
              <a:rPr lang="nb-NO" dirty="0" smtClean="0"/>
            </a:br>
            <a:r>
              <a:rPr lang="nb-NO" dirty="0" err="1" smtClean="0"/>
              <a:t>onc-non</a:t>
            </a:r>
            <a:r>
              <a:rPr lang="nb-NO" dirty="0" smtClean="0"/>
              <a:t> </a:t>
            </a:r>
            <a:r>
              <a:rPr lang="nb-NO" dirty="0" err="1" smtClean="0"/>
              <a:t>frail</a:t>
            </a:r>
            <a:r>
              <a:rPr lang="nb-NO" dirty="0" smtClean="0"/>
              <a:t> (=</a:t>
            </a:r>
            <a:r>
              <a:rPr lang="nb-NO" dirty="0" err="1" smtClean="0"/>
              <a:t>fit</a:t>
            </a:r>
            <a:r>
              <a:rPr lang="nb-NO" dirty="0"/>
              <a:t>)</a:t>
            </a:r>
            <a:r>
              <a:rPr lang="nb-NO" dirty="0" smtClean="0"/>
              <a:t/>
            </a:r>
            <a:br>
              <a:rPr lang="nb-NO" dirty="0" smtClean="0"/>
            </a:br>
            <a:r>
              <a:rPr lang="nb-NO" dirty="0" err="1" smtClean="0"/>
              <a:t>onc-frail</a:t>
            </a:r>
            <a:r>
              <a:rPr lang="nb-NO" dirty="0" smtClean="0"/>
              <a:t> (=</a:t>
            </a:r>
            <a:r>
              <a:rPr lang="nb-NO" dirty="0" err="1" smtClean="0"/>
              <a:t>intermediate+frail</a:t>
            </a:r>
            <a:r>
              <a:rPr lang="nb-NO" dirty="0" smtClean="0"/>
              <a:t>)</a:t>
            </a:r>
          </a:p>
          <a:p>
            <a:endParaRPr lang="nb-NO" dirty="0"/>
          </a:p>
          <a:p>
            <a:r>
              <a:rPr lang="nb-NO" dirty="0" smtClean="0"/>
              <a:t>Opprinnelig </a:t>
            </a:r>
            <a:r>
              <a:rPr lang="nb-NO" dirty="0" err="1" smtClean="0"/>
              <a:t>berre</a:t>
            </a:r>
            <a:r>
              <a:rPr lang="nb-NO" dirty="0" smtClean="0"/>
              <a:t> 5 pas vurdert</a:t>
            </a:r>
            <a:br>
              <a:rPr lang="nb-NO" dirty="0" smtClean="0"/>
            </a:br>
            <a:r>
              <a:rPr lang="nb-NO" dirty="0" smtClean="0"/>
              <a:t>som </a:t>
            </a:r>
            <a:r>
              <a:rPr lang="nb-NO" dirty="0" err="1" smtClean="0"/>
              <a:t>frail</a:t>
            </a:r>
            <a:r>
              <a:rPr lang="nb-NO" dirty="0" smtClean="0"/>
              <a:t>/ </a:t>
            </a:r>
            <a:r>
              <a:rPr lang="nb-NO" dirty="0" err="1" smtClean="0"/>
              <a:t>skrøpeleg</a:t>
            </a:r>
            <a:r>
              <a:rPr lang="nb-NO" dirty="0" smtClean="0"/>
              <a:t> av kliniker</a:t>
            </a:r>
          </a:p>
          <a:p>
            <a:endParaRPr lang="nb-NO" dirty="0"/>
          </a:p>
          <a:p>
            <a:endParaRPr lang="nb-NO" dirty="0"/>
          </a:p>
        </p:txBody>
      </p:sp>
    </p:spTree>
    <p:extLst>
      <p:ext uri="{BB962C8B-B14F-4D97-AF65-F5344CB8AC3E}">
        <p14:creationId xmlns="" xmlns:p14="http://schemas.microsoft.com/office/powerpoint/2010/main" val="24938226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8382000" y="1099457"/>
            <a:ext cx="3701143" cy="4524315"/>
          </a:xfrm>
          <a:prstGeom prst="rect">
            <a:avLst/>
          </a:prstGeom>
        </p:spPr>
        <p:txBody>
          <a:bodyPr wrap="square">
            <a:spAutoFit/>
          </a:bodyPr>
          <a:lstStyle/>
          <a:p>
            <a:r>
              <a:rPr lang="en-US" dirty="0" err="1" smtClean="0"/>
              <a:t>mGA</a:t>
            </a:r>
            <a:r>
              <a:rPr lang="en-US" dirty="0" smtClean="0"/>
              <a:t>-frail </a:t>
            </a:r>
            <a:r>
              <a:rPr lang="en-US" dirty="0" err="1" smtClean="0"/>
              <a:t>og</a:t>
            </a:r>
            <a:r>
              <a:rPr lang="en-US" dirty="0" smtClean="0"/>
              <a:t> </a:t>
            </a:r>
            <a:r>
              <a:rPr lang="en-US" dirty="0" err="1" smtClean="0"/>
              <a:t>mGA</a:t>
            </a:r>
            <a:r>
              <a:rPr lang="en-US" dirty="0" smtClean="0"/>
              <a:t> non-frail </a:t>
            </a:r>
            <a:r>
              <a:rPr lang="en-US" dirty="0" err="1" smtClean="0"/>
              <a:t>sammenfallende</a:t>
            </a:r>
            <a:r>
              <a:rPr lang="en-US" dirty="0" smtClean="0"/>
              <a:t> med </a:t>
            </a:r>
            <a:r>
              <a:rPr lang="en-US" dirty="0" err="1" smtClean="0"/>
              <a:t>onc</a:t>
            </a:r>
            <a:r>
              <a:rPr lang="en-US" dirty="0" smtClean="0"/>
              <a:t> frail/</a:t>
            </a:r>
            <a:r>
              <a:rPr lang="en-US" dirty="0" err="1" smtClean="0"/>
              <a:t>onc</a:t>
            </a:r>
            <a:r>
              <a:rPr lang="en-US" dirty="0" smtClean="0"/>
              <a:t>-non-frail for 187 (65 %) </a:t>
            </a:r>
            <a:r>
              <a:rPr lang="en-US" dirty="0" err="1" smtClean="0"/>
              <a:t>pasienter</a:t>
            </a:r>
            <a:endParaRPr lang="en-US" dirty="0" smtClean="0"/>
          </a:p>
          <a:p>
            <a:endParaRPr lang="en-US" dirty="0"/>
          </a:p>
          <a:p>
            <a:endParaRPr lang="en-US" dirty="0" smtClean="0"/>
          </a:p>
          <a:p>
            <a:r>
              <a:rPr lang="en-US" dirty="0" err="1" smtClean="0"/>
              <a:t>Prognostisk</a:t>
            </a:r>
            <a:r>
              <a:rPr lang="en-US" dirty="0" smtClean="0"/>
              <a:t> </a:t>
            </a:r>
            <a:r>
              <a:rPr lang="en-US" dirty="0" err="1"/>
              <a:t>gunstige</a:t>
            </a:r>
            <a:r>
              <a:rPr lang="en-US" dirty="0"/>
              <a:t> </a:t>
            </a:r>
            <a:r>
              <a:rPr lang="en-US" dirty="0" err="1"/>
              <a:t>kreftrelaterte</a:t>
            </a:r>
            <a:r>
              <a:rPr lang="en-US" dirty="0"/>
              <a:t/>
            </a:r>
            <a:br>
              <a:rPr lang="en-US" dirty="0"/>
            </a:br>
            <a:r>
              <a:rPr lang="en-US" dirty="0" err="1"/>
              <a:t>faktorar</a:t>
            </a:r>
            <a:r>
              <a:rPr lang="en-US" dirty="0"/>
              <a:t> </a:t>
            </a:r>
            <a:r>
              <a:rPr lang="en-US" dirty="0" err="1"/>
              <a:t>var</a:t>
            </a:r>
            <a:r>
              <a:rPr lang="en-US" dirty="0"/>
              <a:t> </a:t>
            </a:r>
            <a:r>
              <a:rPr lang="en-US" dirty="0" err="1"/>
              <a:t>hyppigare</a:t>
            </a:r>
            <a:r>
              <a:rPr lang="en-US" dirty="0"/>
              <a:t> </a:t>
            </a:r>
            <a:r>
              <a:rPr lang="en-US" dirty="0" err="1"/>
              <a:t>blant</a:t>
            </a:r>
            <a:r>
              <a:rPr lang="en-US" dirty="0"/>
              <a:t> </a:t>
            </a:r>
            <a:r>
              <a:rPr lang="en-US" dirty="0" err="1" smtClean="0"/>
              <a:t>pasienter</a:t>
            </a:r>
            <a:r>
              <a:rPr lang="en-US" dirty="0" smtClean="0"/>
              <a:t> </a:t>
            </a:r>
            <a:r>
              <a:rPr lang="en-US" dirty="0" err="1" smtClean="0"/>
              <a:t>som</a:t>
            </a:r>
            <a:r>
              <a:rPr lang="en-US" dirty="0" smtClean="0"/>
              <a:t> </a:t>
            </a:r>
            <a:r>
              <a:rPr lang="en-US" dirty="0" err="1" smtClean="0"/>
              <a:t>var</a:t>
            </a:r>
            <a:r>
              <a:rPr lang="en-US" dirty="0" smtClean="0"/>
              <a:t> </a:t>
            </a:r>
            <a:r>
              <a:rPr lang="en-US" dirty="0" err="1" smtClean="0"/>
              <a:t>vurdert</a:t>
            </a:r>
            <a:r>
              <a:rPr lang="en-US" dirty="0" smtClean="0"/>
              <a:t> </a:t>
            </a:r>
            <a:r>
              <a:rPr lang="en-US" dirty="0" err="1" smtClean="0"/>
              <a:t>som</a:t>
            </a:r>
            <a:r>
              <a:rPr lang="en-US" dirty="0" smtClean="0"/>
              <a:t> </a:t>
            </a:r>
            <a:r>
              <a:rPr lang="en-US" dirty="0" err="1" smtClean="0"/>
              <a:t>onc</a:t>
            </a:r>
            <a:r>
              <a:rPr lang="en-US" dirty="0" smtClean="0"/>
              <a:t>-non frail </a:t>
            </a:r>
            <a:r>
              <a:rPr lang="en-US" dirty="0" err="1" smtClean="0"/>
              <a:t>og</a:t>
            </a:r>
            <a:r>
              <a:rPr lang="en-US" dirty="0" smtClean="0"/>
              <a:t> </a:t>
            </a:r>
            <a:r>
              <a:rPr lang="en-US" dirty="0" err="1" smtClean="0"/>
              <a:t>mGA</a:t>
            </a:r>
            <a:r>
              <a:rPr lang="en-US" dirty="0" smtClean="0"/>
              <a:t> frail (N= 67, 23 %).</a:t>
            </a:r>
          </a:p>
          <a:p>
            <a:endParaRPr lang="en-US" dirty="0"/>
          </a:p>
          <a:p>
            <a:r>
              <a:rPr lang="en-US" dirty="0" err="1" smtClean="0"/>
              <a:t>Mest</a:t>
            </a:r>
            <a:r>
              <a:rPr lang="en-US" dirty="0" smtClean="0"/>
              <a:t> </a:t>
            </a:r>
            <a:r>
              <a:rPr lang="en-US" dirty="0" err="1" smtClean="0"/>
              <a:t>hyppig</a:t>
            </a:r>
            <a:r>
              <a:rPr lang="en-US" dirty="0" smtClean="0"/>
              <a:t> </a:t>
            </a:r>
            <a:r>
              <a:rPr lang="en-US" dirty="0" err="1" smtClean="0"/>
              <a:t>utfall</a:t>
            </a:r>
            <a:r>
              <a:rPr lang="en-US" dirty="0" smtClean="0"/>
              <a:t> </a:t>
            </a:r>
            <a:r>
              <a:rPr lang="en-US" dirty="0" err="1" smtClean="0"/>
              <a:t>som</a:t>
            </a:r>
            <a:r>
              <a:rPr lang="en-US" dirty="0" smtClean="0"/>
              <a:t> </a:t>
            </a:r>
            <a:r>
              <a:rPr lang="en-US" dirty="0" err="1" smtClean="0"/>
              <a:t>ikkje</a:t>
            </a:r>
            <a:r>
              <a:rPr lang="en-US" dirty="0" smtClean="0"/>
              <a:t> </a:t>
            </a:r>
            <a:r>
              <a:rPr lang="en-US" dirty="0" err="1" smtClean="0"/>
              <a:t>var</a:t>
            </a:r>
            <a:r>
              <a:rPr lang="en-US" dirty="0" smtClean="0"/>
              <a:t> </a:t>
            </a:r>
            <a:r>
              <a:rPr lang="en-US" dirty="0" err="1" smtClean="0"/>
              <a:t>hensyntatt</a:t>
            </a:r>
            <a:r>
              <a:rPr lang="en-US" dirty="0" smtClean="0"/>
              <a:t> </a:t>
            </a:r>
            <a:r>
              <a:rPr lang="en-US" dirty="0" err="1" smtClean="0"/>
              <a:t>hjå</a:t>
            </a:r>
            <a:r>
              <a:rPr lang="en-US" dirty="0" smtClean="0"/>
              <a:t> </a:t>
            </a:r>
            <a:r>
              <a:rPr lang="en-US" dirty="0" err="1" smtClean="0"/>
              <a:t>klinikeren</a:t>
            </a:r>
            <a:r>
              <a:rPr lang="en-US" dirty="0" smtClean="0"/>
              <a:t> – </a:t>
            </a:r>
            <a:r>
              <a:rPr lang="en-US" dirty="0" err="1" smtClean="0"/>
              <a:t>komorbiditet</a:t>
            </a:r>
            <a:endParaRPr lang="en-US" dirty="0" smtClean="0"/>
          </a:p>
          <a:p>
            <a:endParaRPr lang="en-US" dirty="0"/>
          </a:p>
          <a:p>
            <a:r>
              <a:rPr lang="nb-NO" dirty="0"/>
              <a:t>kappa </a:t>
            </a:r>
            <a:r>
              <a:rPr lang="nb-NO" dirty="0" smtClean="0"/>
              <a:t>statistikk </a:t>
            </a:r>
            <a:r>
              <a:rPr lang="nb-NO" dirty="0"/>
              <a:t>0.30 (95% CI 0.19; </a:t>
            </a:r>
            <a:r>
              <a:rPr lang="nb-NO" dirty="0" smtClean="0"/>
              <a:t>0.41) – rimelig </a:t>
            </a:r>
            <a:r>
              <a:rPr lang="nb-NO" dirty="0" err="1" smtClean="0"/>
              <a:t>overstemmelse</a:t>
            </a:r>
            <a:endParaRPr lang="en-US" dirty="0"/>
          </a:p>
        </p:txBody>
      </p:sp>
      <p:pic>
        <p:nvPicPr>
          <p:cNvPr id="3" name="Bilde 2"/>
          <p:cNvPicPr>
            <a:picLocks noChangeAspect="1"/>
          </p:cNvPicPr>
          <p:nvPr/>
        </p:nvPicPr>
        <p:blipFill>
          <a:blip r:embed="rId3" cstate="print"/>
          <a:stretch>
            <a:fillRect/>
          </a:stretch>
        </p:blipFill>
        <p:spPr>
          <a:xfrm>
            <a:off x="575278" y="142152"/>
            <a:ext cx="7806722" cy="6715848"/>
          </a:xfrm>
          <a:prstGeom prst="rect">
            <a:avLst/>
          </a:prstGeom>
        </p:spPr>
      </p:pic>
    </p:spTree>
    <p:extLst>
      <p:ext uri="{BB962C8B-B14F-4D97-AF65-F5344CB8AC3E}">
        <p14:creationId xmlns="" xmlns:p14="http://schemas.microsoft.com/office/powerpoint/2010/main" val="33260793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stretch>
            <a:fillRect/>
          </a:stretch>
        </p:blipFill>
        <p:spPr>
          <a:xfrm>
            <a:off x="370114" y="77310"/>
            <a:ext cx="6498771" cy="6519433"/>
          </a:xfrm>
          <a:prstGeom prst="rect">
            <a:avLst/>
          </a:prstGeom>
        </p:spPr>
      </p:pic>
      <p:sp>
        <p:nvSpPr>
          <p:cNvPr id="3" name="TekstSylinder 2"/>
          <p:cNvSpPr txBox="1"/>
          <p:nvPr/>
        </p:nvSpPr>
        <p:spPr>
          <a:xfrm>
            <a:off x="6868885" y="859971"/>
            <a:ext cx="5448415" cy="2308324"/>
          </a:xfrm>
          <a:prstGeom prst="rect">
            <a:avLst/>
          </a:prstGeom>
          <a:noFill/>
        </p:spPr>
        <p:txBody>
          <a:bodyPr wrap="none" rtlCol="0">
            <a:spAutoFit/>
          </a:bodyPr>
          <a:lstStyle/>
          <a:p>
            <a:r>
              <a:rPr lang="en-US" dirty="0" err="1" smtClean="0"/>
              <a:t>Vurdert</a:t>
            </a:r>
            <a:r>
              <a:rPr lang="en-US" dirty="0" smtClean="0"/>
              <a:t> </a:t>
            </a:r>
            <a:r>
              <a:rPr lang="en-US" dirty="0" err="1" smtClean="0"/>
              <a:t>etter</a:t>
            </a:r>
            <a:r>
              <a:rPr lang="en-US" dirty="0" smtClean="0"/>
              <a:t> </a:t>
            </a:r>
            <a:r>
              <a:rPr lang="en-US" dirty="0" err="1" smtClean="0"/>
              <a:t>mGA</a:t>
            </a:r>
            <a:r>
              <a:rPr lang="en-US" dirty="0"/>
              <a:t>, </a:t>
            </a:r>
            <a:r>
              <a:rPr lang="en-US" dirty="0" err="1" smtClean="0"/>
              <a:t>var</a:t>
            </a:r>
            <a:r>
              <a:rPr lang="en-US" dirty="0" smtClean="0"/>
              <a:t> 140 </a:t>
            </a:r>
            <a:r>
              <a:rPr lang="en-US" dirty="0"/>
              <a:t>(49%) </a:t>
            </a:r>
            <a:r>
              <a:rPr lang="en-US" dirty="0" err="1" smtClean="0"/>
              <a:t>pasienter</a:t>
            </a:r>
            <a:r>
              <a:rPr lang="en-US" dirty="0" smtClean="0"/>
              <a:t> </a:t>
            </a:r>
            <a:r>
              <a:rPr lang="en-US" dirty="0" err="1" smtClean="0"/>
              <a:t>skrøpelege</a:t>
            </a:r>
            <a:r>
              <a:rPr lang="en-US" dirty="0" smtClean="0"/>
              <a:t>. </a:t>
            </a:r>
          </a:p>
          <a:p>
            <a:r>
              <a:rPr lang="en-US" dirty="0" smtClean="0"/>
              <a:t>Dei </a:t>
            </a:r>
            <a:r>
              <a:rPr lang="en-US" dirty="0" err="1" smtClean="0"/>
              <a:t>tre</a:t>
            </a:r>
            <a:r>
              <a:rPr lang="en-US" dirty="0" smtClean="0"/>
              <a:t> </a:t>
            </a:r>
            <a:r>
              <a:rPr lang="en-US" dirty="0" err="1" smtClean="0"/>
              <a:t>domenene</a:t>
            </a:r>
            <a:r>
              <a:rPr lang="en-US" dirty="0" smtClean="0"/>
              <a:t> med  </a:t>
            </a:r>
            <a:r>
              <a:rPr lang="en-US" dirty="0" err="1" smtClean="0"/>
              <a:t>hyppigast</a:t>
            </a:r>
            <a:r>
              <a:rPr lang="en-US" dirty="0" smtClean="0"/>
              <a:t> </a:t>
            </a:r>
            <a:r>
              <a:rPr lang="en-US" dirty="0" err="1" smtClean="0"/>
              <a:t>utfall</a:t>
            </a:r>
            <a:r>
              <a:rPr lang="en-US" dirty="0" smtClean="0"/>
              <a:t> </a:t>
            </a:r>
            <a:r>
              <a:rPr lang="en-US" dirty="0" err="1" smtClean="0"/>
              <a:t>var</a:t>
            </a:r>
            <a:r>
              <a:rPr lang="en-US" dirty="0" smtClean="0"/>
              <a:t/>
            </a:r>
            <a:br>
              <a:rPr lang="en-US" dirty="0" smtClean="0"/>
            </a:br>
            <a:r>
              <a:rPr lang="en-US" dirty="0" smtClean="0"/>
              <a:t>1) </a:t>
            </a:r>
            <a:r>
              <a:rPr lang="en-US" dirty="0" err="1" smtClean="0"/>
              <a:t>komorbiditet</a:t>
            </a:r>
            <a:r>
              <a:rPr lang="en-US" dirty="0" smtClean="0"/>
              <a:t> (</a:t>
            </a:r>
            <a:r>
              <a:rPr lang="en-US" dirty="0"/>
              <a:t>n</a:t>
            </a:r>
            <a:r>
              <a:rPr lang="en-US" dirty="0" smtClean="0"/>
              <a:t>: 82</a:t>
            </a:r>
            <a:r>
              <a:rPr lang="en-US" dirty="0"/>
              <a:t>, 28</a:t>
            </a:r>
            <a:r>
              <a:rPr lang="en-US" dirty="0" smtClean="0"/>
              <a:t>%)</a:t>
            </a:r>
          </a:p>
          <a:p>
            <a:r>
              <a:rPr lang="en-US" dirty="0" smtClean="0"/>
              <a:t>2) </a:t>
            </a:r>
            <a:r>
              <a:rPr lang="en-US" dirty="0" err="1" smtClean="0"/>
              <a:t>Polyfarmasi</a:t>
            </a:r>
            <a:r>
              <a:rPr lang="en-US" dirty="0" smtClean="0"/>
              <a:t> (n: 37</a:t>
            </a:r>
            <a:r>
              <a:rPr lang="en-US" dirty="0"/>
              <a:t>, 13%) </a:t>
            </a:r>
            <a:endParaRPr lang="en-US" dirty="0" smtClean="0"/>
          </a:p>
          <a:p>
            <a:r>
              <a:rPr lang="en-US" dirty="0" smtClean="0"/>
              <a:t>3) </a:t>
            </a:r>
            <a:r>
              <a:rPr lang="en-US" dirty="0" err="1" smtClean="0"/>
              <a:t>feilernæring</a:t>
            </a:r>
            <a:r>
              <a:rPr lang="en-US" dirty="0" smtClean="0"/>
              <a:t> </a:t>
            </a:r>
            <a:r>
              <a:rPr lang="en-US" dirty="0"/>
              <a:t>(n</a:t>
            </a:r>
            <a:r>
              <a:rPr lang="en-US" dirty="0" smtClean="0"/>
              <a:t>: 43</a:t>
            </a:r>
            <a:r>
              <a:rPr lang="en-US" dirty="0"/>
              <a:t>, 15</a:t>
            </a:r>
            <a:r>
              <a:rPr lang="en-US" dirty="0" smtClean="0"/>
              <a:t>%)</a:t>
            </a:r>
          </a:p>
          <a:p>
            <a:endParaRPr lang="en-US" dirty="0"/>
          </a:p>
          <a:p>
            <a:r>
              <a:rPr lang="en-US" dirty="0" smtClean="0"/>
              <a:t>25 % med </a:t>
            </a:r>
            <a:r>
              <a:rPr lang="en-US" dirty="0" err="1" smtClean="0"/>
              <a:t>utfall</a:t>
            </a:r>
            <a:r>
              <a:rPr lang="en-US" dirty="0" smtClean="0"/>
              <a:t> </a:t>
            </a:r>
            <a:r>
              <a:rPr lang="en-US" dirty="0" err="1" smtClean="0"/>
              <a:t>i</a:t>
            </a:r>
            <a:r>
              <a:rPr lang="en-US" dirty="0" smtClean="0"/>
              <a:t> </a:t>
            </a:r>
            <a:r>
              <a:rPr lang="en-US" dirty="0" err="1" smtClean="0"/>
              <a:t>eitt</a:t>
            </a:r>
            <a:r>
              <a:rPr lang="en-US" dirty="0" smtClean="0"/>
              <a:t> </a:t>
            </a:r>
            <a:r>
              <a:rPr lang="en-US" dirty="0" err="1" smtClean="0"/>
              <a:t>domene</a:t>
            </a:r>
            <a:r>
              <a:rPr lang="en-US" dirty="0" smtClean="0"/>
              <a:t>; 15 % </a:t>
            </a:r>
            <a:r>
              <a:rPr lang="en-US" dirty="0" err="1" smtClean="0"/>
              <a:t>i</a:t>
            </a:r>
            <a:r>
              <a:rPr lang="en-US" dirty="0" smtClean="0"/>
              <a:t> 2 </a:t>
            </a:r>
            <a:r>
              <a:rPr lang="en-US" dirty="0" err="1" smtClean="0"/>
              <a:t>og</a:t>
            </a:r>
            <a:r>
              <a:rPr lang="en-US" dirty="0" smtClean="0"/>
              <a:t> 9  </a:t>
            </a:r>
            <a:r>
              <a:rPr lang="en-US" dirty="0" err="1" smtClean="0"/>
              <a:t>i</a:t>
            </a:r>
            <a:r>
              <a:rPr lang="en-US" dirty="0" smtClean="0"/>
              <a:t> ≥3.  </a:t>
            </a:r>
            <a:endParaRPr lang="nb-NO" dirty="0"/>
          </a:p>
          <a:p>
            <a:endParaRPr lang="nb-NO" dirty="0"/>
          </a:p>
        </p:txBody>
      </p:sp>
    </p:spTree>
    <p:extLst>
      <p:ext uri="{BB962C8B-B14F-4D97-AF65-F5344CB8AC3E}">
        <p14:creationId xmlns="" xmlns:p14="http://schemas.microsoft.com/office/powerpoint/2010/main" val="1672398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D47F1C-5171-48A9-8BF7-A85841D76DB4}"/>
              </a:ext>
            </a:extLst>
          </p:cNvPr>
          <p:cNvSpPr>
            <a:spLocks noGrp="1"/>
          </p:cNvSpPr>
          <p:nvPr>
            <p:ph type="title"/>
          </p:nvPr>
        </p:nvSpPr>
        <p:spPr/>
        <p:txBody>
          <a:bodyPr/>
          <a:lstStyle/>
          <a:p>
            <a:endParaRPr lang="nb-NO" dirty="0"/>
          </a:p>
        </p:txBody>
      </p:sp>
      <p:pic>
        <p:nvPicPr>
          <p:cNvPr id="4" name="Content Placeholder 3">
            <a:extLst>
              <a:ext uri="{FF2B5EF4-FFF2-40B4-BE49-F238E27FC236}">
                <a16:creationId xmlns="" xmlns:a16="http://schemas.microsoft.com/office/drawing/2014/main" id="{5E8A9CE8-FA39-4FE8-8DAF-0BBB7FCFC44D}"/>
              </a:ext>
            </a:extLst>
          </p:cNvPr>
          <p:cNvPicPr>
            <a:picLocks noGrp="1" noChangeAspect="1"/>
          </p:cNvPicPr>
          <p:nvPr>
            <p:ph idx="1"/>
          </p:nvPr>
        </p:nvPicPr>
        <p:blipFill>
          <a:blip r:embed="rId3" cstate="print"/>
          <a:stretch>
            <a:fillRect/>
          </a:stretch>
        </p:blipFill>
        <p:spPr>
          <a:xfrm>
            <a:off x="101909" y="640735"/>
            <a:ext cx="12090091" cy="5738293"/>
          </a:xfrm>
          <a:prstGeom prst="rect">
            <a:avLst/>
          </a:prstGeom>
        </p:spPr>
      </p:pic>
    </p:spTree>
    <p:extLst>
      <p:ext uri="{BB962C8B-B14F-4D97-AF65-F5344CB8AC3E}">
        <p14:creationId xmlns="" xmlns:p14="http://schemas.microsoft.com/office/powerpoint/2010/main" val="33061597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Konklusjon studie</a:t>
            </a:r>
            <a:endParaRPr lang="nb-NO" dirty="0"/>
          </a:p>
        </p:txBody>
      </p:sp>
      <p:sp>
        <p:nvSpPr>
          <p:cNvPr id="3" name="Plassholder for innhold 2"/>
          <p:cNvSpPr>
            <a:spLocks noGrp="1"/>
          </p:cNvSpPr>
          <p:nvPr>
            <p:ph idx="1"/>
          </p:nvPr>
        </p:nvSpPr>
        <p:spPr>
          <a:xfrm>
            <a:off x="838200" y="1825625"/>
            <a:ext cx="10744200" cy="4351338"/>
          </a:xfrm>
        </p:spPr>
        <p:txBody>
          <a:bodyPr>
            <a:normAutofit/>
          </a:bodyPr>
          <a:lstStyle/>
          <a:p>
            <a:r>
              <a:rPr lang="en-US" dirty="0" err="1" smtClean="0"/>
              <a:t>Resultata</a:t>
            </a:r>
            <a:r>
              <a:rPr lang="en-US" dirty="0" smtClean="0"/>
              <a:t> </a:t>
            </a:r>
            <a:r>
              <a:rPr lang="en-US" dirty="0" err="1" smtClean="0"/>
              <a:t>viser</a:t>
            </a:r>
            <a:r>
              <a:rPr lang="en-US" dirty="0" smtClean="0"/>
              <a:t> at </a:t>
            </a:r>
            <a:r>
              <a:rPr lang="en-US" dirty="0" err="1" smtClean="0"/>
              <a:t>mGA</a:t>
            </a:r>
            <a:r>
              <a:rPr lang="en-US" dirty="0" smtClean="0"/>
              <a:t> </a:t>
            </a:r>
            <a:r>
              <a:rPr lang="en-US" dirty="0" err="1" smtClean="0"/>
              <a:t>kan</a:t>
            </a:r>
            <a:r>
              <a:rPr lang="en-US" dirty="0" smtClean="0"/>
              <a:t> </a:t>
            </a:r>
            <a:r>
              <a:rPr lang="en-US" dirty="0" err="1" smtClean="0"/>
              <a:t>støtte</a:t>
            </a:r>
            <a:r>
              <a:rPr lang="en-US" dirty="0" smtClean="0"/>
              <a:t> </a:t>
            </a:r>
            <a:r>
              <a:rPr lang="en-US" dirty="0" err="1" smtClean="0"/>
              <a:t>klinikaren</a:t>
            </a:r>
            <a:r>
              <a:rPr lang="en-US" dirty="0" smtClean="0"/>
              <a:t> </a:t>
            </a:r>
            <a:r>
              <a:rPr lang="en-US" dirty="0" err="1" smtClean="0"/>
              <a:t>i</a:t>
            </a:r>
            <a:r>
              <a:rPr lang="en-US" dirty="0" smtClean="0"/>
              <a:t> å </a:t>
            </a:r>
            <a:r>
              <a:rPr lang="en-US" dirty="0" err="1" smtClean="0"/>
              <a:t>fange</a:t>
            </a:r>
            <a:r>
              <a:rPr lang="en-US" dirty="0" smtClean="0"/>
              <a:t> </a:t>
            </a:r>
            <a:r>
              <a:rPr lang="en-US" dirty="0" err="1" smtClean="0"/>
              <a:t>opp</a:t>
            </a:r>
            <a:r>
              <a:rPr lang="en-US" dirty="0" smtClean="0"/>
              <a:t> </a:t>
            </a:r>
            <a:r>
              <a:rPr lang="en-US" dirty="0" err="1" smtClean="0"/>
              <a:t>elles</a:t>
            </a:r>
            <a:r>
              <a:rPr lang="en-US" dirty="0" smtClean="0"/>
              <a:t> </a:t>
            </a:r>
            <a:r>
              <a:rPr lang="en-US" dirty="0" err="1" smtClean="0"/>
              <a:t>uanmerka</a:t>
            </a:r>
            <a:r>
              <a:rPr lang="en-US" dirty="0" smtClean="0"/>
              <a:t> </a:t>
            </a:r>
            <a:r>
              <a:rPr lang="en-US" dirty="0" err="1" smtClean="0"/>
              <a:t>skrøpelege</a:t>
            </a:r>
            <a:r>
              <a:rPr lang="en-US" dirty="0" smtClean="0"/>
              <a:t> </a:t>
            </a:r>
            <a:r>
              <a:rPr lang="en-US" dirty="0" err="1" smtClean="0"/>
              <a:t>eldre</a:t>
            </a:r>
            <a:r>
              <a:rPr lang="en-US" dirty="0" smtClean="0"/>
              <a:t> med </a:t>
            </a:r>
            <a:r>
              <a:rPr lang="en-US" dirty="0" err="1" smtClean="0"/>
              <a:t>dårleg</a:t>
            </a:r>
            <a:r>
              <a:rPr lang="en-US" dirty="0" smtClean="0"/>
              <a:t> </a:t>
            </a:r>
            <a:r>
              <a:rPr lang="en-US" dirty="0" err="1" smtClean="0"/>
              <a:t>prognose</a:t>
            </a:r>
            <a:r>
              <a:rPr lang="en-US" dirty="0" smtClean="0"/>
              <a:t>, </a:t>
            </a:r>
            <a:r>
              <a:rPr lang="en-US" dirty="0" err="1" smtClean="0"/>
              <a:t>samt</a:t>
            </a:r>
            <a:r>
              <a:rPr lang="en-US" dirty="0" smtClean="0"/>
              <a:t> </a:t>
            </a:r>
            <a:r>
              <a:rPr lang="en-US" dirty="0" err="1" smtClean="0"/>
              <a:t>dei</a:t>
            </a:r>
            <a:r>
              <a:rPr lang="en-US" dirty="0" smtClean="0"/>
              <a:t> </a:t>
            </a:r>
            <a:r>
              <a:rPr lang="en-US" dirty="0" err="1" smtClean="0"/>
              <a:t>ikkje-skrøpelege</a:t>
            </a:r>
            <a:r>
              <a:rPr lang="en-US" dirty="0" smtClean="0"/>
              <a:t> </a:t>
            </a:r>
            <a:r>
              <a:rPr lang="en-US" dirty="0" err="1" smtClean="0"/>
              <a:t>utan</a:t>
            </a:r>
            <a:r>
              <a:rPr lang="en-US" dirty="0" smtClean="0"/>
              <a:t> </a:t>
            </a:r>
            <a:r>
              <a:rPr lang="en-US" dirty="0" err="1" smtClean="0"/>
              <a:t>geriatriske</a:t>
            </a:r>
            <a:r>
              <a:rPr lang="en-US" dirty="0" smtClean="0"/>
              <a:t> </a:t>
            </a:r>
            <a:r>
              <a:rPr lang="en-US" dirty="0" err="1" smtClean="0"/>
              <a:t>manglar</a:t>
            </a:r>
            <a:r>
              <a:rPr lang="en-US" dirty="0" smtClean="0"/>
              <a:t> </a:t>
            </a:r>
            <a:r>
              <a:rPr lang="en-US" dirty="0" err="1" smtClean="0"/>
              <a:t>og</a:t>
            </a:r>
            <a:r>
              <a:rPr lang="en-US" dirty="0" smtClean="0"/>
              <a:t> </a:t>
            </a:r>
            <a:r>
              <a:rPr lang="en-US" dirty="0" err="1" smtClean="0"/>
              <a:t>derav</a:t>
            </a:r>
            <a:r>
              <a:rPr lang="en-US" dirty="0" smtClean="0"/>
              <a:t> </a:t>
            </a:r>
            <a:r>
              <a:rPr lang="en-US" dirty="0" err="1" smtClean="0"/>
              <a:t>betre</a:t>
            </a:r>
            <a:r>
              <a:rPr lang="en-US" dirty="0" smtClean="0"/>
              <a:t> </a:t>
            </a:r>
            <a:r>
              <a:rPr lang="en-US" dirty="0" err="1" smtClean="0"/>
              <a:t>prognose</a:t>
            </a:r>
            <a:r>
              <a:rPr lang="en-US" dirty="0" smtClean="0"/>
              <a:t>.</a:t>
            </a:r>
          </a:p>
          <a:p>
            <a:r>
              <a:rPr lang="en-US" dirty="0" err="1" smtClean="0"/>
              <a:t>Onkologar</a:t>
            </a:r>
            <a:r>
              <a:rPr lang="en-US" dirty="0" smtClean="0"/>
              <a:t> </a:t>
            </a:r>
            <a:r>
              <a:rPr lang="en-US" dirty="0" err="1" smtClean="0"/>
              <a:t>som</a:t>
            </a:r>
            <a:r>
              <a:rPr lang="en-US" dirty="0" smtClean="0"/>
              <a:t> </a:t>
            </a:r>
            <a:r>
              <a:rPr lang="en-US" dirty="0" err="1" smtClean="0"/>
              <a:t>nyttar</a:t>
            </a:r>
            <a:r>
              <a:rPr lang="en-US" dirty="0" smtClean="0"/>
              <a:t> </a:t>
            </a:r>
            <a:r>
              <a:rPr lang="en-US" dirty="0" err="1" smtClean="0"/>
              <a:t>si</a:t>
            </a:r>
            <a:r>
              <a:rPr lang="en-US" dirty="0" smtClean="0"/>
              <a:t> </a:t>
            </a:r>
            <a:r>
              <a:rPr lang="en-US" dirty="0" err="1" smtClean="0"/>
              <a:t>kliniske</a:t>
            </a:r>
            <a:r>
              <a:rPr lang="en-US" dirty="0" smtClean="0"/>
              <a:t> </a:t>
            </a:r>
            <a:r>
              <a:rPr lang="en-US" dirty="0" err="1" smtClean="0"/>
              <a:t>vurdering</a:t>
            </a:r>
            <a:r>
              <a:rPr lang="en-US" dirty="0" smtClean="0"/>
              <a:t> </a:t>
            </a:r>
            <a:r>
              <a:rPr lang="en-US" dirty="0" err="1" smtClean="0"/>
              <a:t>er</a:t>
            </a:r>
            <a:r>
              <a:rPr lang="en-US" dirty="0" smtClean="0"/>
              <a:t> </a:t>
            </a:r>
            <a:r>
              <a:rPr lang="en-US" dirty="0" err="1" smtClean="0"/>
              <a:t>gode</a:t>
            </a:r>
            <a:r>
              <a:rPr lang="en-US" dirty="0" smtClean="0"/>
              <a:t> </a:t>
            </a:r>
            <a:r>
              <a:rPr lang="en-US" dirty="0" err="1" smtClean="0"/>
              <a:t>til</a:t>
            </a:r>
            <a:r>
              <a:rPr lang="en-US" dirty="0" smtClean="0"/>
              <a:t> å </a:t>
            </a:r>
            <a:r>
              <a:rPr lang="en-US" dirty="0" err="1" smtClean="0"/>
              <a:t>evaluere</a:t>
            </a:r>
            <a:r>
              <a:rPr lang="en-US" dirty="0" smtClean="0"/>
              <a:t> </a:t>
            </a:r>
            <a:r>
              <a:rPr lang="en-US" dirty="0" err="1" smtClean="0"/>
              <a:t>kreftrelaterte</a:t>
            </a:r>
            <a:r>
              <a:rPr lang="en-US" dirty="0" smtClean="0"/>
              <a:t> </a:t>
            </a:r>
            <a:r>
              <a:rPr lang="en-US" dirty="0" err="1" smtClean="0"/>
              <a:t>prognostiske</a:t>
            </a:r>
            <a:r>
              <a:rPr lang="en-US" dirty="0" smtClean="0"/>
              <a:t> </a:t>
            </a:r>
            <a:r>
              <a:rPr lang="en-US" dirty="0" err="1" smtClean="0"/>
              <a:t>faktorer</a:t>
            </a:r>
            <a:r>
              <a:rPr lang="en-US" dirty="0" smtClean="0"/>
              <a:t>, men </a:t>
            </a:r>
            <a:r>
              <a:rPr lang="en-US" dirty="0" err="1" smtClean="0"/>
              <a:t>kan</a:t>
            </a:r>
            <a:r>
              <a:rPr lang="en-US" dirty="0" smtClean="0"/>
              <a:t> </a:t>
            </a:r>
            <a:r>
              <a:rPr lang="en-US" dirty="0" err="1" smtClean="0"/>
              <a:t>trenge</a:t>
            </a:r>
            <a:r>
              <a:rPr lang="en-US" dirty="0" smtClean="0"/>
              <a:t> </a:t>
            </a:r>
            <a:r>
              <a:rPr lang="en-US" dirty="0" err="1" smtClean="0"/>
              <a:t>trening</a:t>
            </a:r>
            <a:r>
              <a:rPr lang="en-US" dirty="0" smtClean="0"/>
              <a:t> </a:t>
            </a:r>
            <a:r>
              <a:rPr lang="en-US" dirty="0" err="1" smtClean="0"/>
              <a:t>i</a:t>
            </a:r>
            <a:r>
              <a:rPr lang="en-US" dirty="0" smtClean="0"/>
              <a:t> </a:t>
            </a:r>
            <a:r>
              <a:rPr lang="en-US" dirty="0" err="1" smtClean="0"/>
              <a:t>geriatrisk</a:t>
            </a:r>
            <a:r>
              <a:rPr lang="en-US" dirty="0" smtClean="0"/>
              <a:t> </a:t>
            </a:r>
            <a:r>
              <a:rPr lang="en-US" dirty="0" err="1" smtClean="0"/>
              <a:t>tilnærming</a:t>
            </a:r>
            <a:r>
              <a:rPr lang="en-US" dirty="0" smtClean="0"/>
              <a:t> for å </a:t>
            </a:r>
            <a:r>
              <a:rPr lang="en-US" dirty="0" err="1" smtClean="0"/>
              <a:t>betre</a:t>
            </a:r>
            <a:r>
              <a:rPr lang="en-US" dirty="0" smtClean="0"/>
              <a:t> </a:t>
            </a:r>
            <a:r>
              <a:rPr lang="en-US" dirty="0" err="1" smtClean="0"/>
              <a:t>vurdere</a:t>
            </a:r>
            <a:r>
              <a:rPr lang="en-US" dirty="0" smtClean="0"/>
              <a:t> </a:t>
            </a:r>
            <a:r>
              <a:rPr lang="en-US" dirty="0" err="1" smtClean="0"/>
              <a:t>generell</a:t>
            </a:r>
            <a:r>
              <a:rPr lang="en-US" dirty="0" smtClean="0"/>
              <a:t> </a:t>
            </a:r>
            <a:r>
              <a:rPr lang="en-US" dirty="0" err="1" smtClean="0"/>
              <a:t>sårbarheit</a:t>
            </a:r>
            <a:r>
              <a:rPr lang="en-US" dirty="0" smtClean="0"/>
              <a:t> </a:t>
            </a:r>
            <a:r>
              <a:rPr lang="en-US" dirty="0" err="1" smtClean="0"/>
              <a:t>og</a:t>
            </a:r>
            <a:r>
              <a:rPr lang="en-US" dirty="0" smtClean="0"/>
              <a:t> </a:t>
            </a:r>
            <a:r>
              <a:rPr lang="en-US" dirty="0" err="1" smtClean="0"/>
              <a:t>prognose</a:t>
            </a:r>
            <a:r>
              <a:rPr lang="en-US" dirty="0" smtClean="0"/>
              <a:t>.</a:t>
            </a:r>
          </a:p>
        </p:txBody>
      </p:sp>
    </p:spTree>
    <p:extLst>
      <p:ext uri="{BB962C8B-B14F-4D97-AF65-F5344CB8AC3E}">
        <p14:creationId xmlns="" xmlns:p14="http://schemas.microsoft.com/office/powerpoint/2010/main" val="5813572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smtClean="0"/>
              <a:t>Andre skåringsverktøy</a:t>
            </a:r>
            <a:endParaRPr lang="nn-NO" dirty="0"/>
          </a:p>
        </p:txBody>
      </p:sp>
      <p:sp>
        <p:nvSpPr>
          <p:cNvPr id="3" name="Plassholder for innhold 2"/>
          <p:cNvSpPr>
            <a:spLocks noGrp="1"/>
          </p:cNvSpPr>
          <p:nvPr>
            <p:ph idx="1"/>
          </p:nvPr>
        </p:nvSpPr>
        <p:spPr/>
        <p:txBody>
          <a:bodyPr/>
          <a:lstStyle/>
          <a:p>
            <a:r>
              <a:rPr lang="nn-NO" dirty="0" smtClean="0"/>
              <a:t>Risiko for </a:t>
            </a:r>
            <a:r>
              <a:rPr lang="nn-NO" dirty="0" err="1" smtClean="0"/>
              <a:t>kjemoterapi-toksisitet</a:t>
            </a:r>
            <a:r>
              <a:rPr lang="nn-NO" dirty="0" smtClean="0"/>
              <a:t>:</a:t>
            </a:r>
            <a:br>
              <a:rPr lang="nn-NO" dirty="0" smtClean="0"/>
            </a:br>
            <a:r>
              <a:rPr lang="nn-NO" dirty="0" smtClean="0"/>
              <a:t>- CARG </a:t>
            </a:r>
            <a:r>
              <a:rPr lang="nn-NO" dirty="0" err="1" smtClean="0"/>
              <a:t>toxicity</a:t>
            </a:r>
            <a:r>
              <a:rPr lang="nn-NO" dirty="0" smtClean="0"/>
              <a:t> </a:t>
            </a:r>
            <a:r>
              <a:rPr lang="nn-NO" dirty="0" err="1" smtClean="0"/>
              <a:t>tool</a:t>
            </a:r>
            <a:r>
              <a:rPr lang="nn-NO" dirty="0" smtClean="0"/>
              <a:t/>
            </a:r>
            <a:br>
              <a:rPr lang="nn-NO" dirty="0" smtClean="0"/>
            </a:br>
            <a:r>
              <a:rPr lang="nn-NO" dirty="0" smtClean="0"/>
              <a:t>- CRASH score</a:t>
            </a:r>
          </a:p>
          <a:p>
            <a:r>
              <a:rPr lang="nn-NO" dirty="0" smtClean="0"/>
              <a:t>Risiko for død:</a:t>
            </a:r>
            <a:br>
              <a:rPr lang="nn-NO" dirty="0" smtClean="0"/>
            </a:br>
            <a:r>
              <a:rPr lang="nn-NO" dirty="0" smtClean="0"/>
              <a:t>- </a:t>
            </a:r>
            <a:r>
              <a:rPr lang="nn-NO" dirty="0" err="1" smtClean="0"/>
              <a:t>Onco-MPI</a:t>
            </a:r>
            <a:r>
              <a:rPr lang="nn-NO" dirty="0" smtClean="0"/>
              <a:t> (innan 1 år)</a:t>
            </a:r>
            <a:br>
              <a:rPr lang="nn-NO" dirty="0" smtClean="0"/>
            </a:br>
            <a:r>
              <a:rPr lang="nn-NO" dirty="0" smtClean="0"/>
              <a:t>- NCAS (innan 1 månad)</a:t>
            </a:r>
          </a:p>
          <a:p>
            <a:r>
              <a:rPr lang="nn-NO" dirty="0" smtClean="0"/>
              <a:t>Kirurgi:</a:t>
            </a:r>
            <a:br>
              <a:rPr lang="nn-NO" dirty="0" smtClean="0"/>
            </a:br>
            <a:r>
              <a:rPr lang="nn-NO" dirty="0" smtClean="0"/>
              <a:t>- </a:t>
            </a:r>
            <a:r>
              <a:rPr lang="nn-NO" dirty="0" err="1" smtClean="0"/>
              <a:t>Multidimensional</a:t>
            </a:r>
            <a:r>
              <a:rPr lang="nn-NO" dirty="0" smtClean="0"/>
              <a:t> </a:t>
            </a:r>
            <a:r>
              <a:rPr lang="nn-NO" dirty="0" err="1" smtClean="0"/>
              <a:t>frailty</a:t>
            </a:r>
            <a:r>
              <a:rPr lang="nn-NO" dirty="0" smtClean="0"/>
              <a:t> score</a:t>
            </a:r>
            <a:br>
              <a:rPr lang="nn-NO" dirty="0" smtClean="0"/>
            </a:br>
            <a:endParaRPr lang="nn-NO" dirty="0"/>
          </a:p>
        </p:txBody>
      </p:sp>
      <p:pic>
        <p:nvPicPr>
          <p:cNvPr id="4" name="Content Placeholder 3">
            <a:extLst>
              <a:ext uri="{FF2B5EF4-FFF2-40B4-BE49-F238E27FC236}">
                <a16:creationId xmlns="" xmlns:a16="http://schemas.microsoft.com/office/drawing/2014/main" id="{AF44B499-8F22-49FC-8F37-42EB4CEB95A3}"/>
              </a:ext>
            </a:extLst>
          </p:cNvPr>
          <p:cNvPicPr>
            <a:picLocks noChangeAspect="1"/>
          </p:cNvPicPr>
          <p:nvPr/>
        </p:nvPicPr>
        <p:blipFill>
          <a:blip r:embed="rId3" cstate="print"/>
          <a:stretch>
            <a:fillRect/>
          </a:stretch>
        </p:blipFill>
        <p:spPr>
          <a:xfrm>
            <a:off x="5952931" y="422611"/>
            <a:ext cx="6239069" cy="621313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smtClean="0"/>
              <a:t>Disposisjon</a:t>
            </a:r>
            <a:endParaRPr lang="nn-NO" dirty="0"/>
          </a:p>
        </p:txBody>
      </p:sp>
      <p:sp>
        <p:nvSpPr>
          <p:cNvPr id="3" name="Plassholder for innhold 2"/>
          <p:cNvSpPr>
            <a:spLocks noGrp="1"/>
          </p:cNvSpPr>
          <p:nvPr>
            <p:ph idx="1"/>
          </p:nvPr>
        </p:nvSpPr>
        <p:spPr/>
        <p:txBody>
          <a:bodyPr/>
          <a:lstStyle/>
          <a:p>
            <a:r>
              <a:rPr lang="nn-NO" dirty="0" smtClean="0"/>
              <a:t>Bakgrunn</a:t>
            </a:r>
          </a:p>
          <a:p>
            <a:r>
              <a:rPr lang="nn-NO" dirty="0" err="1" smtClean="0"/>
              <a:t>Epidemiologi</a:t>
            </a:r>
            <a:endParaRPr lang="nn-NO" dirty="0" smtClean="0"/>
          </a:p>
          <a:p>
            <a:r>
              <a:rPr lang="nn-NO" dirty="0" smtClean="0"/>
              <a:t>Behandlingsaspekt</a:t>
            </a:r>
          </a:p>
          <a:p>
            <a:r>
              <a:rPr lang="nn-NO" dirty="0" smtClean="0"/>
              <a:t>Geriatriske innfallsvinklar og verktøy</a:t>
            </a:r>
          </a:p>
          <a:p>
            <a:endParaRPr lang="nn-NO" dirty="0" smtClean="0"/>
          </a:p>
          <a:p>
            <a:endParaRPr lang="nn-NO" dirty="0" smtClean="0"/>
          </a:p>
          <a:p>
            <a:endParaRPr lang="nn-NO" dirty="0" smtClean="0"/>
          </a:p>
          <a:p>
            <a:endParaRPr lang="nn-NO"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276999"/>
            <a:ext cx="226344"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kumimoji="0" lang="nb-NO" sz="1200" b="0" i="1" u="none" strike="noStrike" cap="none" normalizeH="0" baseline="0" dirty="0" smtClean="0">
                <a:ln>
                  <a:noFill/>
                </a:ln>
                <a:solidFill>
                  <a:srgbClr val="000000"/>
                </a:solidFill>
                <a:effectLst/>
                <a:latin typeface="Georgia" pitchFamily="18" charset="0"/>
                <a:cs typeface="Arial" pitchFamily="34" charset="0"/>
              </a:rPr>
              <a:t>.</a:t>
            </a:r>
            <a:endParaRPr kumimoji="0" lang="nb-NO"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descr="https://tidsskriftet.no/sites/default/files/styles/inline_original_custom_user_desktop_1x/public/article--2019--04--18-0775--KOV_18-0775-01.jpg?itok=23sjBMoV"/>
          <p:cNvPicPr>
            <a:picLocks noChangeAspect="1" noChangeArrowheads="1"/>
          </p:cNvPicPr>
          <p:nvPr/>
        </p:nvPicPr>
        <p:blipFill>
          <a:blip r:embed="rId3" cstate="print"/>
          <a:srcRect/>
          <a:stretch>
            <a:fillRect/>
          </a:stretch>
        </p:blipFill>
        <p:spPr bwMode="auto">
          <a:xfrm>
            <a:off x="672754" y="0"/>
            <a:ext cx="6272239" cy="6916189"/>
          </a:xfrm>
          <a:prstGeom prst="rect">
            <a:avLst/>
          </a:prstGeom>
          <a:noFill/>
        </p:spPr>
      </p:pic>
      <p:sp>
        <p:nvSpPr>
          <p:cNvPr id="4" name="TekstSylinder 3"/>
          <p:cNvSpPr txBox="1"/>
          <p:nvPr/>
        </p:nvSpPr>
        <p:spPr>
          <a:xfrm>
            <a:off x="7064506" y="299258"/>
            <a:ext cx="5127494" cy="646331"/>
          </a:xfrm>
          <a:prstGeom prst="rect">
            <a:avLst/>
          </a:prstGeom>
          <a:noFill/>
        </p:spPr>
        <p:txBody>
          <a:bodyPr wrap="none" rtlCol="0">
            <a:spAutoFit/>
          </a:bodyPr>
          <a:lstStyle/>
          <a:p>
            <a:r>
              <a:rPr lang="nn-NO" i="1" dirty="0" smtClean="0"/>
              <a:t>Forslag til utgreiings- og behandlingsalgoritme </a:t>
            </a:r>
          </a:p>
          <a:p>
            <a:r>
              <a:rPr lang="nn-NO" i="1" dirty="0" smtClean="0"/>
              <a:t>for pasientar over 65 år med akutt </a:t>
            </a:r>
            <a:r>
              <a:rPr lang="nn-NO" i="1" dirty="0" err="1" smtClean="0"/>
              <a:t>myelogen</a:t>
            </a:r>
            <a:r>
              <a:rPr lang="nn-NO" i="1" dirty="0" smtClean="0"/>
              <a:t> leukemi</a:t>
            </a:r>
            <a:endParaRPr lang="nn-NO" dirty="0"/>
          </a:p>
        </p:txBody>
      </p:sp>
      <p:sp>
        <p:nvSpPr>
          <p:cNvPr id="5" name="Ellipse 4"/>
          <p:cNvSpPr/>
          <p:nvPr/>
        </p:nvSpPr>
        <p:spPr>
          <a:xfrm>
            <a:off x="3042458" y="2044931"/>
            <a:ext cx="1579418" cy="1097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sp>
        <p:nvSpPr>
          <p:cNvPr id="6" name="TekstSylinder 5"/>
          <p:cNvSpPr txBox="1"/>
          <p:nvPr/>
        </p:nvSpPr>
        <p:spPr>
          <a:xfrm>
            <a:off x="7148945" y="5669280"/>
            <a:ext cx="4779770" cy="923330"/>
          </a:xfrm>
          <a:prstGeom prst="rect">
            <a:avLst/>
          </a:prstGeom>
          <a:noFill/>
        </p:spPr>
        <p:txBody>
          <a:bodyPr wrap="none" rtlCol="0">
            <a:spAutoFit/>
          </a:bodyPr>
          <a:lstStyle/>
          <a:p>
            <a:r>
              <a:rPr lang="nb-NO" dirty="0" smtClean="0"/>
              <a:t>Behandling av akutt </a:t>
            </a:r>
            <a:r>
              <a:rPr lang="nb-NO" dirty="0" err="1" smtClean="0"/>
              <a:t>myelogen</a:t>
            </a:r>
            <a:r>
              <a:rPr lang="nb-NO" dirty="0" smtClean="0"/>
              <a:t> leukemi hos eldre.</a:t>
            </a:r>
            <a:br>
              <a:rPr lang="nb-NO" dirty="0" smtClean="0"/>
            </a:br>
            <a:r>
              <a:rPr lang="nb-NO" dirty="0" err="1" smtClean="0"/>
              <a:t>Reikvam</a:t>
            </a:r>
            <a:r>
              <a:rPr lang="nb-NO" dirty="0" smtClean="0"/>
              <a:t>, </a:t>
            </a:r>
            <a:r>
              <a:rPr lang="nb-NO" dirty="0" err="1" smtClean="0"/>
              <a:t>Dalgaard</a:t>
            </a:r>
            <a:r>
              <a:rPr lang="nb-NO" dirty="0" smtClean="0"/>
              <a:t>, Johansen et al. </a:t>
            </a:r>
            <a:br>
              <a:rPr lang="nb-NO" dirty="0" smtClean="0"/>
            </a:br>
            <a:r>
              <a:rPr lang="nb-NO" dirty="0" err="1" smtClean="0"/>
              <a:t>Tidsskr</a:t>
            </a:r>
            <a:r>
              <a:rPr lang="nb-NO" dirty="0" smtClean="0"/>
              <a:t> Nor </a:t>
            </a:r>
            <a:r>
              <a:rPr lang="nb-NO" dirty="0" err="1" smtClean="0"/>
              <a:t>Legeforen</a:t>
            </a:r>
            <a:r>
              <a:rPr lang="nb-NO" dirty="0" smtClean="0"/>
              <a:t>; mai 2019</a:t>
            </a:r>
            <a:endParaRPr lang="nn-NO"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01863" y="669576"/>
            <a:ext cx="3964050" cy="2230279"/>
          </a:xfrm>
          <a:prstGeom prst="rect">
            <a:avLst/>
          </a:prstGeom>
        </p:spPr>
      </p:pic>
      <p:sp>
        <p:nvSpPr>
          <p:cNvPr id="7" name="TekstSylinder 6"/>
          <p:cNvSpPr txBox="1"/>
          <p:nvPr/>
        </p:nvSpPr>
        <p:spPr>
          <a:xfrm>
            <a:off x="1090627" y="5564556"/>
            <a:ext cx="3368807" cy="923330"/>
          </a:xfrm>
          <a:prstGeom prst="rect">
            <a:avLst/>
          </a:prstGeom>
          <a:noFill/>
        </p:spPr>
        <p:txBody>
          <a:bodyPr wrap="none" rtlCol="0">
            <a:spAutoFit/>
          </a:bodyPr>
          <a:lstStyle/>
          <a:p>
            <a:r>
              <a:rPr lang="nb-NO" sz="5400" dirty="0" smtClean="0"/>
              <a:t>Prioritering</a:t>
            </a:r>
            <a:endParaRPr lang="nb-NO" sz="5400" dirty="0"/>
          </a:p>
        </p:txBody>
      </p:sp>
      <p:pic>
        <p:nvPicPr>
          <p:cNvPr id="8" name="Bild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54904" y="482356"/>
            <a:ext cx="2809385" cy="2809385"/>
          </a:xfrm>
          <a:prstGeom prst="rect">
            <a:avLst/>
          </a:prstGeom>
        </p:spPr>
      </p:pic>
      <p:pic>
        <p:nvPicPr>
          <p:cNvPr id="9" name="Bild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499678" y="4059079"/>
            <a:ext cx="4319838" cy="2428807"/>
          </a:xfrm>
          <a:prstGeom prst="rect">
            <a:avLst/>
          </a:prstGeom>
        </p:spPr>
      </p:pic>
      <p:sp>
        <p:nvSpPr>
          <p:cNvPr id="10" name="Bildeforklaring formet som en ellipse 9"/>
          <p:cNvSpPr/>
          <p:nvPr/>
        </p:nvSpPr>
        <p:spPr>
          <a:xfrm>
            <a:off x="4880099" y="2952991"/>
            <a:ext cx="2198914" cy="185882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Kva er viktig </a:t>
            </a:r>
            <a:br>
              <a:rPr lang="nb-NO" dirty="0" smtClean="0"/>
            </a:br>
            <a:r>
              <a:rPr lang="nb-NO" dirty="0" smtClean="0"/>
              <a:t>for deg?</a:t>
            </a:r>
            <a:endParaRPr lang="nb-NO" dirty="0"/>
          </a:p>
        </p:txBody>
      </p:sp>
    </p:spTree>
    <p:extLst>
      <p:ext uri="{BB962C8B-B14F-4D97-AF65-F5344CB8AC3E}">
        <p14:creationId xmlns="" xmlns:p14="http://schemas.microsoft.com/office/powerpoint/2010/main" val="14257829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EC658480-C4FB-4B5D-A1FE-91DE07CF5EF2}"/>
              </a:ext>
            </a:extLst>
          </p:cNvPr>
          <p:cNvSpPr>
            <a:spLocks noGrp="1"/>
          </p:cNvSpPr>
          <p:nvPr>
            <p:ph type="title"/>
          </p:nvPr>
        </p:nvSpPr>
        <p:spPr/>
        <p:txBody>
          <a:bodyPr/>
          <a:lstStyle/>
          <a:p>
            <a:pPr algn="ctr"/>
            <a:r>
              <a:rPr lang="nb-NO" dirty="0" smtClean="0"/>
              <a:t>Oppsummert:</a:t>
            </a:r>
            <a:endParaRPr lang="nb-NO" dirty="0"/>
          </a:p>
        </p:txBody>
      </p:sp>
      <p:pic>
        <p:nvPicPr>
          <p:cNvPr id="2" name="Content Placeholder 1">
            <a:extLst>
              <a:ext uri="{FF2B5EF4-FFF2-40B4-BE49-F238E27FC236}">
                <a16:creationId xmlns="" xmlns:a16="http://schemas.microsoft.com/office/drawing/2014/main" id="{9E705844-A0CF-4EBA-B198-A1793F45C8EE}"/>
              </a:ext>
            </a:extLst>
          </p:cNvPr>
          <p:cNvPicPr>
            <a:picLocks noGrp="1" noChangeAspect="1"/>
          </p:cNvPicPr>
          <p:nvPr>
            <p:ph idx="1"/>
          </p:nvPr>
        </p:nvPicPr>
        <p:blipFill>
          <a:blip r:embed="rId3" cstate="print"/>
          <a:stretch>
            <a:fillRect/>
          </a:stretch>
        </p:blipFill>
        <p:spPr>
          <a:xfrm>
            <a:off x="2491637" y="2001132"/>
            <a:ext cx="7491521" cy="1749950"/>
          </a:xfrm>
          <a:prstGeom prst="rect">
            <a:avLst/>
          </a:prstGeom>
        </p:spPr>
      </p:pic>
      <p:sp>
        <p:nvSpPr>
          <p:cNvPr id="4" name="TekstSylinder 3"/>
          <p:cNvSpPr txBox="1"/>
          <p:nvPr/>
        </p:nvSpPr>
        <p:spPr>
          <a:xfrm>
            <a:off x="1637413" y="4550734"/>
            <a:ext cx="9675628" cy="1846659"/>
          </a:xfrm>
          <a:prstGeom prst="rect">
            <a:avLst/>
          </a:prstGeom>
          <a:noFill/>
        </p:spPr>
        <p:txBody>
          <a:bodyPr wrap="square" rtlCol="0">
            <a:spAutoFit/>
          </a:bodyPr>
          <a:lstStyle/>
          <a:p>
            <a:r>
              <a:rPr lang="en-US" sz="3200" dirty="0" err="1" smtClean="0"/>
              <a:t>Onkogeriatri</a:t>
            </a:r>
            <a:r>
              <a:rPr lang="en-US" sz="3200" dirty="0" smtClean="0"/>
              <a:t>: </a:t>
            </a:r>
            <a:br>
              <a:rPr lang="en-US" sz="3200" dirty="0" smtClean="0"/>
            </a:br>
            <a:r>
              <a:rPr lang="en-US" sz="3200" dirty="0" err="1" smtClean="0"/>
              <a:t>Frambringe</a:t>
            </a:r>
            <a:r>
              <a:rPr lang="en-US" sz="3200" dirty="0" smtClean="0"/>
              <a:t> </a:t>
            </a:r>
            <a:r>
              <a:rPr lang="en-US" sz="3200" dirty="0" err="1" smtClean="0"/>
              <a:t>og</a:t>
            </a:r>
            <a:r>
              <a:rPr lang="en-US" sz="3200" dirty="0" smtClean="0"/>
              <a:t> </a:t>
            </a:r>
            <a:r>
              <a:rPr lang="en-US" sz="3200" dirty="0" err="1" smtClean="0"/>
              <a:t>evaluere</a:t>
            </a:r>
            <a:r>
              <a:rPr lang="en-US" sz="3200" dirty="0" smtClean="0"/>
              <a:t> </a:t>
            </a:r>
            <a:r>
              <a:rPr lang="en-US" sz="3200" dirty="0" err="1" smtClean="0"/>
              <a:t>informasjon</a:t>
            </a:r>
            <a:r>
              <a:rPr lang="en-US" sz="3200" dirty="0" smtClean="0"/>
              <a:t> </a:t>
            </a:r>
            <a:r>
              <a:rPr lang="en-US" sz="3200" dirty="0" err="1" smtClean="0"/>
              <a:t>som</a:t>
            </a:r>
            <a:r>
              <a:rPr lang="en-US" sz="3200" dirty="0" smtClean="0"/>
              <a:t> </a:t>
            </a:r>
            <a:r>
              <a:rPr lang="en-US" sz="3200" dirty="0" err="1" smtClean="0"/>
              <a:t>kan</a:t>
            </a:r>
            <a:r>
              <a:rPr lang="en-US" sz="3200" dirty="0" smtClean="0"/>
              <a:t> </a:t>
            </a:r>
            <a:r>
              <a:rPr lang="en-US" sz="3200" dirty="0" err="1" smtClean="0"/>
              <a:t>gi</a:t>
            </a:r>
            <a:r>
              <a:rPr lang="en-US" sz="3200" dirty="0" smtClean="0"/>
              <a:t> </a:t>
            </a:r>
            <a:r>
              <a:rPr lang="en-US" sz="3200" dirty="0" err="1" smtClean="0"/>
              <a:t>betre</a:t>
            </a:r>
            <a:r>
              <a:rPr lang="en-US" sz="3200" dirty="0" smtClean="0"/>
              <a:t> </a:t>
            </a:r>
            <a:r>
              <a:rPr lang="en-US" sz="3200" dirty="0" err="1" smtClean="0"/>
              <a:t>beslutningsstøtte</a:t>
            </a:r>
            <a:r>
              <a:rPr lang="en-US" sz="3200" dirty="0" smtClean="0"/>
              <a:t> for </a:t>
            </a:r>
            <a:r>
              <a:rPr lang="en-US" sz="3200" dirty="0" err="1" smtClean="0"/>
              <a:t>eldre</a:t>
            </a:r>
            <a:r>
              <a:rPr lang="en-US" sz="3200" dirty="0" smtClean="0"/>
              <a:t> </a:t>
            </a:r>
            <a:r>
              <a:rPr lang="en-US" sz="3200" dirty="0" err="1" smtClean="0"/>
              <a:t>pasienter</a:t>
            </a:r>
            <a:r>
              <a:rPr lang="en-US" sz="3200" dirty="0" smtClean="0"/>
              <a:t> med </a:t>
            </a:r>
            <a:r>
              <a:rPr lang="en-US" sz="3200" dirty="0" err="1" smtClean="0"/>
              <a:t>kreftsjukdom</a:t>
            </a:r>
            <a:r>
              <a:rPr lang="en-US" sz="3200" dirty="0" smtClean="0"/>
              <a:t>. </a:t>
            </a:r>
            <a:endParaRPr lang="nb-NO" sz="3200" dirty="0" smtClean="0"/>
          </a:p>
          <a:p>
            <a:endParaRPr lang="nn-NO" dirty="0"/>
          </a:p>
        </p:txBody>
      </p:sp>
    </p:spTree>
    <p:extLst>
      <p:ext uri="{BB962C8B-B14F-4D97-AF65-F5344CB8AC3E}">
        <p14:creationId xmlns="" xmlns:p14="http://schemas.microsoft.com/office/powerpoint/2010/main" val="39929414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0" y="0"/>
            <a:ext cx="12573294" cy="6858000"/>
          </a:xfrm>
          <a:prstGeom prst="rect">
            <a:avLst/>
          </a:prstGeom>
          <a:noFill/>
          <a:ln w="9525">
            <a:noFill/>
            <a:miter lim="800000"/>
            <a:headEnd/>
            <a:tailEnd/>
          </a:ln>
        </p:spPr>
      </p:pic>
      <p:sp>
        <p:nvSpPr>
          <p:cNvPr id="5" name="TekstSylinder 4"/>
          <p:cNvSpPr txBox="1"/>
          <p:nvPr/>
        </p:nvSpPr>
        <p:spPr>
          <a:xfrm>
            <a:off x="508000" y="5892800"/>
            <a:ext cx="2442720" cy="584775"/>
          </a:xfrm>
          <a:prstGeom prst="rect">
            <a:avLst/>
          </a:prstGeom>
          <a:noFill/>
        </p:spPr>
        <p:txBody>
          <a:bodyPr wrap="none" rtlCol="0">
            <a:spAutoFit/>
          </a:bodyPr>
          <a:lstStyle/>
          <a:p>
            <a:r>
              <a:rPr lang="nn-NO" sz="3200" dirty="0" smtClean="0">
                <a:solidFill>
                  <a:schemeClr val="bg2"/>
                </a:solidFill>
              </a:rPr>
              <a:t>Takk for meg!</a:t>
            </a:r>
            <a:endParaRPr lang="nn-NO" sz="3200" dirty="0">
              <a:solidFill>
                <a:schemeClr val="bg2"/>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Kjeldegrunnlag</a:t>
            </a:r>
            <a:endParaRPr lang="nb-NO" dirty="0"/>
          </a:p>
        </p:txBody>
      </p:sp>
      <p:sp>
        <p:nvSpPr>
          <p:cNvPr id="3" name="Plassholder for innhold 2"/>
          <p:cNvSpPr>
            <a:spLocks noGrp="1"/>
          </p:cNvSpPr>
          <p:nvPr>
            <p:ph idx="1"/>
          </p:nvPr>
        </p:nvSpPr>
        <p:spPr>
          <a:xfrm>
            <a:off x="838199" y="1825625"/>
            <a:ext cx="10843727" cy="4351338"/>
          </a:xfrm>
        </p:spPr>
        <p:txBody>
          <a:bodyPr/>
          <a:lstStyle/>
          <a:p>
            <a:r>
              <a:rPr lang="nb-NO" dirty="0" smtClean="0"/>
              <a:t>Kollega </a:t>
            </a:r>
            <a:r>
              <a:rPr lang="nb-NO" dirty="0" err="1" smtClean="0"/>
              <a:t>Sameer</a:t>
            </a:r>
            <a:r>
              <a:rPr lang="nb-NO" dirty="0" smtClean="0"/>
              <a:t> si internundervisning </a:t>
            </a:r>
            <a:r>
              <a:rPr lang="nb-NO" dirty="0" err="1" smtClean="0"/>
              <a:t>nyleg</a:t>
            </a:r>
            <a:endParaRPr lang="nb-NO" dirty="0" smtClean="0"/>
          </a:p>
          <a:p>
            <a:r>
              <a:rPr lang="nb-NO" dirty="0" smtClean="0"/>
              <a:t>Kreftregisteret</a:t>
            </a:r>
            <a:br>
              <a:rPr lang="nb-NO" dirty="0" smtClean="0"/>
            </a:br>
            <a:r>
              <a:rPr lang="nb-NO" sz="2000" dirty="0" smtClean="0"/>
              <a:t>- </a:t>
            </a:r>
            <a:r>
              <a:rPr lang="nb-NO" sz="2000" dirty="0" smtClean="0">
                <a:hlinkClick r:id="rId3"/>
              </a:rPr>
              <a:t>https</a:t>
            </a:r>
            <a:r>
              <a:rPr lang="nb-NO" sz="2000" dirty="0">
                <a:hlinkClick r:id="rId3"/>
              </a:rPr>
              <a:t>://</a:t>
            </a:r>
            <a:r>
              <a:rPr lang="nb-NO" sz="2000" dirty="0" smtClean="0">
                <a:hlinkClick r:id="rId3"/>
              </a:rPr>
              <a:t>www.kreftregisteret.no/globalassets/cancer-in-norway/2017/presentasjon-frokostmote/frokostmote_kreft-i-norge_presentasjoner.pdf</a:t>
            </a:r>
            <a:r>
              <a:rPr lang="nb-NO" sz="2000" dirty="0" smtClean="0"/>
              <a:t/>
            </a:r>
            <a:br>
              <a:rPr lang="nb-NO" sz="2000" dirty="0" smtClean="0"/>
            </a:br>
            <a:r>
              <a:rPr lang="nb-NO" sz="2000" dirty="0" smtClean="0"/>
              <a:t>- </a:t>
            </a:r>
            <a:r>
              <a:rPr lang="nb-NO" sz="2000" dirty="0">
                <a:hlinkClick r:id="rId4"/>
              </a:rPr>
              <a:t>https://</a:t>
            </a:r>
            <a:r>
              <a:rPr lang="nb-NO" sz="2000" dirty="0" smtClean="0">
                <a:hlinkClick r:id="rId4"/>
              </a:rPr>
              <a:t>www.kreftregisteret.no/globalassets/cancer-in-norway/2017/cin-2017.pdf</a:t>
            </a:r>
            <a:endParaRPr lang="nb-NO" sz="2000" dirty="0" smtClean="0"/>
          </a:p>
          <a:p>
            <a:r>
              <a:rPr lang="en-US" dirty="0" err="1" smtClean="0"/>
              <a:t>Kirkhus</a:t>
            </a:r>
            <a:r>
              <a:rPr lang="en-US" dirty="0" smtClean="0"/>
              <a:t>, </a:t>
            </a:r>
            <a:r>
              <a:rPr lang="en-US" dirty="0" err="1" smtClean="0"/>
              <a:t>Saltyte</a:t>
            </a:r>
            <a:r>
              <a:rPr lang="en-US" dirty="0" smtClean="0"/>
              <a:t> </a:t>
            </a:r>
            <a:r>
              <a:rPr lang="en-US" dirty="0" err="1" smtClean="0"/>
              <a:t>Benth</a:t>
            </a:r>
            <a:r>
              <a:rPr lang="en-US" dirty="0" smtClean="0"/>
              <a:t>, </a:t>
            </a:r>
            <a:r>
              <a:rPr lang="en-US" dirty="0" err="1" smtClean="0"/>
              <a:t>Rostoft</a:t>
            </a:r>
            <a:r>
              <a:rPr lang="en-US" dirty="0" smtClean="0"/>
              <a:t> et al. </a:t>
            </a:r>
            <a:r>
              <a:rPr lang="en-US" dirty="0"/>
              <a:t>Geriatric assessment is superior to oncologists’ clinical judgement in identifying frailty</a:t>
            </a:r>
            <a:r>
              <a:rPr lang="en-US" i="1" dirty="0" smtClean="0"/>
              <a:t/>
            </a:r>
            <a:br>
              <a:rPr lang="en-US" i="1" dirty="0" smtClean="0"/>
            </a:br>
            <a:r>
              <a:rPr lang="en-US" i="1" dirty="0" smtClean="0"/>
              <a:t>British Journal of Cancer</a:t>
            </a:r>
            <a:r>
              <a:rPr lang="en-US" dirty="0" smtClean="0"/>
              <a:t> volume 117, pages 470–477.</a:t>
            </a:r>
          </a:p>
          <a:p>
            <a:r>
              <a:rPr lang="en-US" dirty="0" smtClean="0"/>
              <a:t>Geriatric screening tools in older patients with cancer. Pr Elena </a:t>
            </a:r>
            <a:r>
              <a:rPr lang="en-US" dirty="0" err="1" smtClean="0"/>
              <a:t>Paillaud</a:t>
            </a:r>
            <a:r>
              <a:rPr lang="en-US" dirty="0" smtClean="0"/>
              <a:t>.</a:t>
            </a:r>
            <a:br>
              <a:rPr lang="en-US" dirty="0" smtClean="0"/>
            </a:br>
            <a:r>
              <a:rPr lang="en-US" dirty="0" smtClean="0"/>
              <a:t>EUGMS 2017</a:t>
            </a:r>
          </a:p>
          <a:p>
            <a:pPr>
              <a:buNone/>
            </a:pPr>
            <a:endParaRPr lang="en-US" dirty="0" smtClean="0"/>
          </a:p>
          <a:p>
            <a:endParaRPr lang="nb-NO" dirty="0" smtClean="0"/>
          </a:p>
          <a:p>
            <a:endParaRPr lang="nb-NO" dirty="0"/>
          </a:p>
          <a:p>
            <a:endParaRPr lang="nb-NO" dirty="0" smtClean="0"/>
          </a:p>
          <a:p>
            <a:endParaRPr lang="nb-NO" dirty="0" smtClean="0"/>
          </a:p>
          <a:p>
            <a:endParaRPr lang="nb-NO" dirty="0"/>
          </a:p>
        </p:txBody>
      </p:sp>
      <p:pic>
        <p:nvPicPr>
          <p:cNvPr id="4" name="Bilde 3"/>
          <p:cNvPicPr>
            <a:picLocks noChangeAspect="1"/>
          </p:cNvPicPr>
          <p:nvPr/>
        </p:nvPicPr>
        <p:blipFill>
          <a:blip r:embed="rId5" cstate="print"/>
          <a:stretch>
            <a:fillRect/>
          </a:stretch>
        </p:blipFill>
        <p:spPr>
          <a:xfrm>
            <a:off x="7264521" y="612009"/>
            <a:ext cx="3889585" cy="1146147"/>
          </a:xfrm>
          <a:prstGeom prst="rect">
            <a:avLst/>
          </a:prstGeom>
        </p:spPr>
      </p:pic>
    </p:spTree>
    <p:extLst>
      <p:ext uri="{BB962C8B-B14F-4D97-AF65-F5344CB8AC3E}">
        <p14:creationId xmlns="" xmlns:p14="http://schemas.microsoft.com/office/powerpoint/2010/main" val="71930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1F8484-BE62-4C6C-AA3B-20532BA51400}"/>
              </a:ext>
            </a:extLst>
          </p:cNvPr>
          <p:cNvSpPr>
            <a:spLocks noGrp="1"/>
          </p:cNvSpPr>
          <p:nvPr>
            <p:ph type="title"/>
          </p:nvPr>
        </p:nvSpPr>
        <p:spPr/>
        <p:txBody>
          <a:bodyPr/>
          <a:lstStyle/>
          <a:p>
            <a:r>
              <a:rPr lang="nb-NO" dirty="0" smtClean="0"/>
              <a:t>Bakgrunn</a:t>
            </a:r>
            <a:endParaRPr lang="nb-NO" dirty="0"/>
          </a:p>
        </p:txBody>
      </p:sp>
      <p:sp>
        <p:nvSpPr>
          <p:cNvPr id="3" name="Content Placeholder 2">
            <a:extLst>
              <a:ext uri="{FF2B5EF4-FFF2-40B4-BE49-F238E27FC236}">
                <a16:creationId xmlns="" xmlns:a16="http://schemas.microsoft.com/office/drawing/2014/main" id="{46167BE2-FF46-4A89-A882-CBC8C7C051F8}"/>
              </a:ext>
            </a:extLst>
          </p:cNvPr>
          <p:cNvSpPr>
            <a:spLocks noGrp="1"/>
          </p:cNvSpPr>
          <p:nvPr>
            <p:ph idx="1"/>
          </p:nvPr>
        </p:nvSpPr>
        <p:spPr/>
        <p:txBody>
          <a:bodyPr>
            <a:normAutofit/>
          </a:bodyPr>
          <a:lstStyle/>
          <a:p>
            <a:r>
              <a:rPr lang="nb-NO" dirty="0" smtClean="0"/>
              <a:t>Alder </a:t>
            </a:r>
            <a:r>
              <a:rPr lang="nb-NO" dirty="0"/>
              <a:t>er </a:t>
            </a:r>
            <a:r>
              <a:rPr lang="nb-NO" dirty="0" err="1" smtClean="0"/>
              <a:t>ein</a:t>
            </a:r>
            <a:r>
              <a:rPr lang="nb-NO" dirty="0" smtClean="0"/>
              <a:t> </a:t>
            </a:r>
            <a:r>
              <a:rPr lang="nb-NO" dirty="0"/>
              <a:t>av </a:t>
            </a:r>
            <a:r>
              <a:rPr lang="nb-NO" dirty="0" err="1" smtClean="0"/>
              <a:t>dei</a:t>
            </a:r>
            <a:r>
              <a:rPr lang="nb-NO" dirty="0" smtClean="0"/>
              <a:t> </a:t>
            </a:r>
            <a:r>
              <a:rPr lang="nb-NO" dirty="0" err="1" smtClean="0"/>
              <a:t>viktigaste</a:t>
            </a:r>
            <a:r>
              <a:rPr lang="nb-NO" dirty="0" smtClean="0"/>
              <a:t> </a:t>
            </a:r>
            <a:r>
              <a:rPr lang="nb-NO" dirty="0" err="1" smtClean="0"/>
              <a:t>risikofaktorane</a:t>
            </a:r>
            <a:r>
              <a:rPr lang="nb-NO" dirty="0" smtClean="0"/>
              <a:t> for kreftsjukdom</a:t>
            </a:r>
            <a:endParaRPr lang="nb-NO" dirty="0"/>
          </a:p>
          <a:p>
            <a:pPr lvl="1"/>
            <a:r>
              <a:rPr lang="nb-NO" dirty="0"/>
              <a:t>60% av </a:t>
            </a:r>
            <a:r>
              <a:rPr lang="nb-NO" dirty="0" err="1" smtClean="0"/>
              <a:t>pasientar</a:t>
            </a:r>
            <a:r>
              <a:rPr lang="nb-NO" dirty="0" smtClean="0"/>
              <a:t> med </a:t>
            </a:r>
            <a:r>
              <a:rPr lang="nb-NO" dirty="0" err="1" smtClean="0"/>
              <a:t>nydiagnostisert</a:t>
            </a:r>
            <a:r>
              <a:rPr lang="nb-NO" dirty="0" smtClean="0"/>
              <a:t> </a:t>
            </a:r>
            <a:r>
              <a:rPr lang="nb-NO" dirty="0"/>
              <a:t>kreft er </a:t>
            </a:r>
            <a:r>
              <a:rPr lang="nb-NO" dirty="0" smtClean="0"/>
              <a:t>≥</a:t>
            </a:r>
            <a:r>
              <a:rPr lang="nb-NO" dirty="0"/>
              <a:t>65 </a:t>
            </a:r>
            <a:r>
              <a:rPr lang="nb-NO" dirty="0" smtClean="0"/>
              <a:t>år</a:t>
            </a:r>
            <a:endParaRPr lang="nb-NO" dirty="0"/>
          </a:p>
          <a:p>
            <a:r>
              <a:rPr lang="nb-NO" dirty="0"/>
              <a:t>Både ASCO og ESMO har geriatrisk onkologi øverst på prioriteringslista, og det vert utarbeidd </a:t>
            </a:r>
            <a:r>
              <a:rPr lang="nb-NO" dirty="0" err="1"/>
              <a:t>strategiar</a:t>
            </a:r>
            <a:r>
              <a:rPr lang="nb-NO" dirty="0"/>
              <a:t> for å </a:t>
            </a:r>
            <a:r>
              <a:rPr lang="nb-NO" dirty="0" smtClean="0"/>
              <a:t>tilpasse seg </a:t>
            </a:r>
            <a:r>
              <a:rPr lang="nb-NO" dirty="0" err="1"/>
              <a:t>eit</a:t>
            </a:r>
            <a:r>
              <a:rPr lang="nb-NO" dirty="0"/>
              <a:t> raskt </a:t>
            </a:r>
            <a:r>
              <a:rPr lang="nb-NO" dirty="0" err="1"/>
              <a:t>stigande</a:t>
            </a:r>
            <a:r>
              <a:rPr lang="nb-NO" dirty="0"/>
              <a:t> antall eldre kreftpasienter </a:t>
            </a:r>
          </a:p>
          <a:p>
            <a:r>
              <a:rPr lang="nb-NO" dirty="0" smtClean="0"/>
              <a:t>Eldre </a:t>
            </a:r>
            <a:r>
              <a:rPr lang="nb-NO" dirty="0" err="1" smtClean="0"/>
              <a:t>pasientar</a:t>
            </a:r>
            <a:r>
              <a:rPr lang="nb-NO" dirty="0" smtClean="0"/>
              <a:t> </a:t>
            </a:r>
            <a:r>
              <a:rPr lang="nb-NO" dirty="0"/>
              <a:t>er </a:t>
            </a:r>
            <a:r>
              <a:rPr lang="nb-NO" dirty="0" smtClean="0"/>
              <a:t>underrepresenterte </a:t>
            </a:r>
            <a:r>
              <a:rPr lang="nb-NO" dirty="0"/>
              <a:t>i kliniske </a:t>
            </a:r>
            <a:r>
              <a:rPr lang="nb-NO" dirty="0" smtClean="0"/>
              <a:t>studier</a:t>
            </a:r>
            <a:br>
              <a:rPr lang="nb-NO" dirty="0" smtClean="0"/>
            </a:br>
            <a:r>
              <a:rPr lang="nb-NO" dirty="0" smtClean="0"/>
              <a:t>- fører </a:t>
            </a:r>
            <a:r>
              <a:rPr lang="nb-NO" dirty="0"/>
              <a:t>til lite </a:t>
            </a:r>
            <a:r>
              <a:rPr lang="nb-NO" dirty="0" smtClean="0"/>
              <a:t>evidensbaserte retningslinjer for behandling</a:t>
            </a:r>
          </a:p>
          <a:p>
            <a:r>
              <a:rPr lang="nb-NO" dirty="0" smtClean="0"/>
              <a:t>Vanlig </a:t>
            </a:r>
            <a:r>
              <a:rPr lang="nb-NO" dirty="0" err="1" smtClean="0"/>
              <a:t>vurderingar</a:t>
            </a:r>
            <a:r>
              <a:rPr lang="nb-NO" dirty="0" smtClean="0"/>
              <a:t> </a:t>
            </a:r>
            <a:r>
              <a:rPr lang="nb-NO" dirty="0"/>
              <a:t>av kreft </a:t>
            </a:r>
            <a:r>
              <a:rPr lang="nb-NO" dirty="0" smtClean="0"/>
              <a:t>hjå </a:t>
            </a:r>
            <a:r>
              <a:rPr lang="nb-NO" dirty="0"/>
              <a:t>eldre kan føre til</a:t>
            </a:r>
          </a:p>
          <a:p>
            <a:pPr lvl="1"/>
            <a:r>
              <a:rPr lang="nb-NO" dirty="0"/>
              <a:t>Overbehandling og toksisitet</a:t>
            </a:r>
          </a:p>
          <a:p>
            <a:pPr lvl="1"/>
            <a:r>
              <a:rPr lang="nb-NO" dirty="0" err="1"/>
              <a:t>Underbehandling</a:t>
            </a:r>
            <a:r>
              <a:rPr lang="nb-NO" dirty="0"/>
              <a:t> og </a:t>
            </a:r>
            <a:r>
              <a:rPr lang="nb-NO" dirty="0" err="1" smtClean="0"/>
              <a:t>dårlegare</a:t>
            </a:r>
            <a:r>
              <a:rPr lang="nb-NO" dirty="0" smtClean="0"/>
              <a:t> prognose</a:t>
            </a:r>
          </a:p>
        </p:txBody>
      </p:sp>
    </p:spTree>
    <p:extLst>
      <p:ext uri="{BB962C8B-B14F-4D97-AF65-F5344CB8AC3E}">
        <p14:creationId xmlns="" xmlns:p14="http://schemas.microsoft.com/office/powerpoint/2010/main" val="1781000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Patofysiologi</a:t>
            </a:r>
            <a:endParaRPr lang="nb-NO" dirty="0"/>
          </a:p>
        </p:txBody>
      </p:sp>
      <p:pic>
        <p:nvPicPr>
          <p:cNvPr id="4" name="Plassholder for innhold 3"/>
          <p:cNvPicPr>
            <a:picLocks noGrp="1" noChangeAspect="1"/>
          </p:cNvPicPr>
          <p:nvPr>
            <p:ph idx="1"/>
          </p:nvPr>
        </p:nvPicPr>
        <p:blipFill>
          <a:blip r:embed="rId3" cstate="print"/>
          <a:stretch>
            <a:fillRect/>
          </a:stretch>
        </p:blipFill>
        <p:spPr>
          <a:xfrm>
            <a:off x="4759259" y="459303"/>
            <a:ext cx="6449847" cy="6262190"/>
          </a:xfrm>
          <a:prstGeom prst="rect">
            <a:avLst/>
          </a:prstGeom>
        </p:spPr>
      </p:pic>
    </p:spTree>
    <p:extLst>
      <p:ext uri="{BB962C8B-B14F-4D97-AF65-F5344CB8AC3E}">
        <p14:creationId xmlns="" xmlns:p14="http://schemas.microsoft.com/office/powerpoint/2010/main" val="23616894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Epidemiologi</a:t>
            </a:r>
            <a:endParaRPr lang="nb-NO" dirty="0"/>
          </a:p>
        </p:txBody>
      </p:sp>
      <p:sp>
        <p:nvSpPr>
          <p:cNvPr id="3" name="Plassholder for innhold 2"/>
          <p:cNvSpPr>
            <a:spLocks noGrp="1"/>
          </p:cNvSpPr>
          <p:nvPr>
            <p:ph idx="1"/>
          </p:nvPr>
        </p:nvSpPr>
        <p:spPr/>
        <p:txBody>
          <a:bodyPr>
            <a:normAutofit/>
          </a:bodyPr>
          <a:lstStyle/>
          <a:p>
            <a:r>
              <a:rPr lang="nb-NO" dirty="0" smtClean="0"/>
              <a:t>2017: 33 </a:t>
            </a:r>
            <a:r>
              <a:rPr lang="nb-NO" dirty="0"/>
              <a:t>564 nye </a:t>
            </a:r>
            <a:r>
              <a:rPr lang="nb-NO" dirty="0" smtClean="0"/>
              <a:t>krefttilfelle </a:t>
            </a:r>
            <a:r>
              <a:rPr lang="nb-NO" dirty="0"/>
              <a:t>i </a:t>
            </a:r>
            <a:r>
              <a:rPr lang="nb-NO" dirty="0" smtClean="0"/>
              <a:t>Norge</a:t>
            </a:r>
          </a:p>
          <a:p>
            <a:r>
              <a:rPr lang="nb-NO" dirty="0" smtClean="0"/>
              <a:t>Estimat¹: </a:t>
            </a:r>
            <a:br>
              <a:rPr lang="nb-NO" dirty="0" smtClean="0"/>
            </a:br>
            <a:r>
              <a:rPr lang="nb-NO" dirty="0" err="1" smtClean="0"/>
              <a:t>antal</a:t>
            </a:r>
            <a:r>
              <a:rPr lang="nb-NO" dirty="0" smtClean="0"/>
              <a:t> krefttilfelle hjå pas 80 år vil </a:t>
            </a:r>
            <a:r>
              <a:rPr lang="nb-NO" dirty="0" err="1" smtClean="0"/>
              <a:t>auke</a:t>
            </a:r>
            <a:r>
              <a:rPr lang="nb-NO" dirty="0" smtClean="0"/>
              <a:t> med </a:t>
            </a:r>
            <a:r>
              <a:rPr lang="nb-NO" dirty="0" err="1" smtClean="0"/>
              <a:t>ca</a:t>
            </a:r>
            <a:r>
              <a:rPr lang="nb-NO" dirty="0" smtClean="0"/>
              <a:t> </a:t>
            </a:r>
            <a:r>
              <a:rPr lang="nb-NO" dirty="0"/>
              <a:t>70% inntil 2030 </a:t>
            </a:r>
            <a:r>
              <a:rPr lang="nb-NO" dirty="0" smtClean="0"/>
              <a:t>(</a:t>
            </a:r>
            <a:r>
              <a:rPr lang="nb-NO" dirty="0"/>
              <a:t>anslagsvis 11 450 </a:t>
            </a:r>
            <a:r>
              <a:rPr lang="nb-NO" dirty="0" smtClean="0"/>
              <a:t>tilfelle </a:t>
            </a:r>
            <a:r>
              <a:rPr lang="nb-NO" dirty="0"/>
              <a:t>årlig), </a:t>
            </a:r>
            <a:r>
              <a:rPr lang="nb-NO" dirty="0" smtClean="0"/>
              <a:t>og </a:t>
            </a:r>
            <a:r>
              <a:rPr lang="nb-NO" dirty="0"/>
              <a:t>med 140% </a:t>
            </a:r>
            <a:r>
              <a:rPr lang="nb-NO" dirty="0" smtClean="0"/>
              <a:t>(15700 tilfelle) i </a:t>
            </a:r>
            <a:r>
              <a:rPr lang="nb-NO" dirty="0"/>
              <a:t>2040.</a:t>
            </a:r>
          </a:p>
          <a:p>
            <a:r>
              <a:rPr lang="nb-NO" dirty="0" smtClean="0"/>
              <a:t>Folkesjukdom - </a:t>
            </a:r>
            <a:r>
              <a:rPr lang="nb-NO" dirty="0"/>
              <a:t>1 av 3 får kreft </a:t>
            </a:r>
            <a:r>
              <a:rPr lang="nb-NO" dirty="0" smtClean="0"/>
              <a:t>&lt;75 år</a:t>
            </a:r>
          </a:p>
          <a:p>
            <a:r>
              <a:rPr lang="nb-NO" dirty="0" smtClean="0"/>
              <a:t>Betre kreftoverlevelse, </a:t>
            </a:r>
            <a:r>
              <a:rPr lang="nb-NO" dirty="0" err="1" smtClean="0"/>
              <a:t>fleire</a:t>
            </a:r>
            <a:r>
              <a:rPr lang="nb-NO" dirty="0" smtClean="0"/>
              <a:t> eldre;</a:t>
            </a:r>
            <a:br>
              <a:rPr lang="nb-NO" dirty="0" smtClean="0"/>
            </a:br>
            <a:r>
              <a:rPr lang="nb-NO" dirty="0" smtClean="0"/>
              <a:t>Estimert 100.000 kreftoverlevere</a:t>
            </a:r>
            <a:r>
              <a:rPr lang="nb-NO" dirty="0"/>
              <a:t> ≥ </a:t>
            </a:r>
            <a:r>
              <a:rPr lang="nb-NO" dirty="0" smtClean="0"/>
              <a:t>80 år i 2040¹</a:t>
            </a:r>
          </a:p>
          <a:p>
            <a:endParaRPr lang="nb-NO" dirty="0"/>
          </a:p>
          <a:p>
            <a:pPr marL="0" indent="0">
              <a:buNone/>
            </a:pPr>
            <a:r>
              <a:rPr lang="en-US" sz="1300" dirty="0" smtClean="0"/>
              <a:t/>
            </a:r>
            <a:br>
              <a:rPr lang="en-US" sz="1300" dirty="0" smtClean="0"/>
            </a:br>
            <a:r>
              <a:rPr lang="en-US" sz="1300" dirty="0" smtClean="0"/>
              <a:t>1) Cancer incidence, prevalence and survival in an </a:t>
            </a:r>
            <a:r>
              <a:rPr lang="nb-NO" sz="1300" dirty="0" err="1" smtClean="0"/>
              <a:t>aging</a:t>
            </a:r>
            <a:r>
              <a:rPr lang="nb-NO" sz="1300" dirty="0" smtClean="0"/>
              <a:t> Norwegian </a:t>
            </a:r>
            <a:r>
              <a:rPr lang="nb-NO" sz="1300" dirty="0" err="1" smtClean="0"/>
              <a:t>population</a:t>
            </a:r>
            <a:r>
              <a:rPr lang="nb-NO" sz="1300" dirty="0" smtClean="0"/>
              <a:t>.</a:t>
            </a:r>
            <a:r>
              <a:rPr lang="nb-NO" sz="1300" dirty="0"/>
              <a:t> </a:t>
            </a:r>
            <a:r>
              <a:rPr lang="nb-NO" sz="1300" dirty="0" smtClean="0"/>
              <a:t>Syse, </a:t>
            </a:r>
            <a:r>
              <a:rPr lang="nb-NO" sz="1300" dirty="0" err="1" smtClean="0"/>
              <a:t>Veenstra</a:t>
            </a:r>
            <a:r>
              <a:rPr lang="nb-NO" sz="1300" dirty="0" smtClean="0"/>
              <a:t>, </a:t>
            </a:r>
            <a:r>
              <a:rPr lang="nb-NO" sz="1300" dirty="0" err="1" smtClean="0"/>
              <a:t>Aagnes</a:t>
            </a:r>
            <a:r>
              <a:rPr lang="nb-NO" sz="1300" dirty="0" smtClean="0"/>
              <a:t>, </a:t>
            </a:r>
            <a:r>
              <a:rPr lang="nb-NO" sz="1300" dirty="0" err="1" smtClean="0"/>
              <a:t>Tretli</a:t>
            </a:r>
            <a:r>
              <a:rPr lang="nb-NO" sz="1300" dirty="0" smtClean="0"/>
              <a:t>. </a:t>
            </a:r>
            <a:r>
              <a:rPr lang="nn-NO" sz="1300" i="1" dirty="0" smtClean="0"/>
              <a:t>Norsk </a:t>
            </a:r>
            <a:r>
              <a:rPr lang="nn-NO" sz="1300" i="1" dirty="0" err="1"/>
              <a:t>Epidemiologi</a:t>
            </a:r>
            <a:r>
              <a:rPr lang="nn-NO" sz="1300" i="1" dirty="0"/>
              <a:t> </a:t>
            </a:r>
            <a:r>
              <a:rPr lang="nn-NO" sz="1300" dirty="0"/>
              <a:t>2012; </a:t>
            </a:r>
            <a:r>
              <a:rPr lang="nn-NO" sz="1300" b="1" dirty="0"/>
              <a:t>22 </a:t>
            </a:r>
            <a:r>
              <a:rPr lang="nn-NO" sz="1300" dirty="0"/>
              <a:t>(2): 109-120</a:t>
            </a:r>
            <a:endParaRPr lang="nb-NO" sz="1300" dirty="0"/>
          </a:p>
        </p:txBody>
      </p:sp>
    </p:spTree>
    <p:extLst>
      <p:ext uri="{BB962C8B-B14F-4D97-AF65-F5344CB8AC3E}">
        <p14:creationId xmlns="" xmlns:p14="http://schemas.microsoft.com/office/powerpoint/2010/main" val="942704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CB936219-28C2-4271-BFC0-4C6627C954CF}"/>
              </a:ext>
            </a:extLst>
          </p:cNvPr>
          <p:cNvPicPr>
            <a:picLocks noGrp="1" noChangeAspect="1"/>
          </p:cNvPicPr>
          <p:nvPr>
            <p:ph idx="4294967295"/>
          </p:nvPr>
        </p:nvPicPr>
        <p:blipFill>
          <a:blip r:embed="rId3" cstate="print"/>
          <a:stretch>
            <a:fillRect/>
          </a:stretch>
        </p:blipFill>
        <p:spPr>
          <a:xfrm>
            <a:off x="0" y="1757648"/>
            <a:ext cx="7553325" cy="3875087"/>
          </a:xfrm>
          <a:prstGeom prst="rect">
            <a:avLst/>
          </a:prstGeom>
        </p:spPr>
      </p:pic>
      <p:pic>
        <p:nvPicPr>
          <p:cNvPr id="3" name="Bilde 2"/>
          <p:cNvPicPr>
            <a:picLocks noChangeAspect="1"/>
          </p:cNvPicPr>
          <p:nvPr/>
        </p:nvPicPr>
        <p:blipFill>
          <a:blip r:embed="rId4" cstate="print"/>
          <a:stretch>
            <a:fillRect/>
          </a:stretch>
        </p:blipFill>
        <p:spPr>
          <a:xfrm>
            <a:off x="5953455" y="1648033"/>
            <a:ext cx="5842570" cy="3672178"/>
          </a:xfrm>
          <a:prstGeom prst="rect">
            <a:avLst/>
          </a:prstGeom>
        </p:spPr>
      </p:pic>
      <p:sp>
        <p:nvSpPr>
          <p:cNvPr id="5" name="TekstSylinder 4"/>
          <p:cNvSpPr txBox="1"/>
          <p:nvPr/>
        </p:nvSpPr>
        <p:spPr>
          <a:xfrm>
            <a:off x="9172486" y="6126342"/>
            <a:ext cx="2623539" cy="307777"/>
          </a:xfrm>
          <a:prstGeom prst="rect">
            <a:avLst/>
          </a:prstGeom>
          <a:noFill/>
        </p:spPr>
        <p:txBody>
          <a:bodyPr wrap="none" rtlCol="0">
            <a:spAutoFit/>
          </a:bodyPr>
          <a:lstStyle/>
          <a:p>
            <a:r>
              <a:rPr lang="nb-NO" sz="1400" dirty="0" smtClean="0"/>
              <a:t>Presentasjon – Kreft i Norge 2017</a:t>
            </a:r>
            <a:endParaRPr lang="nb-NO" sz="1400" dirty="0"/>
          </a:p>
        </p:txBody>
      </p:sp>
      <p:sp>
        <p:nvSpPr>
          <p:cNvPr id="6" name="TekstSylinder 5"/>
          <p:cNvSpPr txBox="1"/>
          <p:nvPr/>
        </p:nvSpPr>
        <p:spPr>
          <a:xfrm>
            <a:off x="4599146" y="6064787"/>
            <a:ext cx="3090911" cy="369332"/>
          </a:xfrm>
          <a:prstGeom prst="rect">
            <a:avLst/>
          </a:prstGeom>
          <a:noFill/>
        </p:spPr>
        <p:txBody>
          <a:bodyPr wrap="none" rtlCol="0">
            <a:spAutoFit/>
          </a:bodyPr>
          <a:lstStyle/>
          <a:p>
            <a:r>
              <a:rPr lang="nb-NO" b="1" dirty="0" smtClean="0"/>
              <a:t>Median alle typer samla: 69 år</a:t>
            </a:r>
            <a:endParaRPr lang="nb-NO" b="1" dirty="0"/>
          </a:p>
        </p:txBody>
      </p:sp>
    </p:spTree>
    <p:extLst>
      <p:ext uri="{BB962C8B-B14F-4D97-AF65-F5344CB8AC3E}">
        <p14:creationId xmlns="" xmlns:p14="http://schemas.microsoft.com/office/powerpoint/2010/main" val="2812831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8B84CB98-1160-4E28-85AF-BDCF7E94A887}"/>
              </a:ext>
            </a:extLst>
          </p:cNvPr>
          <p:cNvPicPr>
            <a:picLocks noGrp="1" noChangeAspect="1"/>
          </p:cNvPicPr>
          <p:nvPr>
            <p:ph idx="4294967295"/>
          </p:nvPr>
        </p:nvPicPr>
        <p:blipFill>
          <a:blip r:embed="rId3" cstate="print"/>
          <a:stretch>
            <a:fillRect/>
          </a:stretch>
        </p:blipFill>
        <p:spPr>
          <a:xfrm>
            <a:off x="1474237" y="107384"/>
            <a:ext cx="8033301" cy="6750616"/>
          </a:xfrm>
          <a:prstGeom prst="rect">
            <a:avLst/>
          </a:prstGeom>
        </p:spPr>
      </p:pic>
      <p:sp>
        <p:nvSpPr>
          <p:cNvPr id="3" name="TekstSylinder 2"/>
          <p:cNvSpPr txBox="1"/>
          <p:nvPr/>
        </p:nvSpPr>
        <p:spPr>
          <a:xfrm>
            <a:off x="5871881" y="6391835"/>
            <a:ext cx="6165149" cy="307777"/>
          </a:xfrm>
          <a:prstGeom prst="rect">
            <a:avLst/>
          </a:prstGeom>
          <a:noFill/>
        </p:spPr>
        <p:txBody>
          <a:bodyPr wrap="none" rtlCol="0">
            <a:spAutoFit/>
          </a:bodyPr>
          <a:lstStyle/>
          <a:p>
            <a:r>
              <a:rPr lang="nb-NO" sz="1400" dirty="0"/>
              <a:t>https://www.kreftregisteret.no/globalassets/cancer-in-norway/2017/cin-2017.pdf</a:t>
            </a:r>
          </a:p>
        </p:txBody>
      </p:sp>
      <p:sp>
        <p:nvSpPr>
          <p:cNvPr id="5" name="TekstSylinder 4"/>
          <p:cNvSpPr txBox="1"/>
          <p:nvPr/>
        </p:nvSpPr>
        <p:spPr>
          <a:xfrm>
            <a:off x="7918513" y="942033"/>
            <a:ext cx="3125151" cy="923330"/>
          </a:xfrm>
          <a:prstGeom prst="rect">
            <a:avLst/>
          </a:prstGeom>
          <a:noFill/>
        </p:spPr>
        <p:txBody>
          <a:bodyPr wrap="none" rtlCol="0">
            <a:spAutoFit/>
          </a:bodyPr>
          <a:lstStyle/>
          <a:p>
            <a:r>
              <a:rPr lang="nb-NO" dirty="0" smtClean="0"/>
              <a:t>Menn </a:t>
            </a:r>
            <a:br>
              <a:rPr lang="nb-NO" dirty="0" smtClean="0"/>
            </a:br>
            <a:r>
              <a:rPr lang="nb-NO" dirty="0" smtClean="0"/>
              <a:t>&gt; 50 år: 90 % av nye krefttilfelle</a:t>
            </a:r>
          </a:p>
          <a:p>
            <a:r>
              <a:rPr lang="nb-NO" dirty="0" smtClean="0"/>
              <a:t>&gt; 70 år: 50 % av nye krefttilfelle</a:t>
            </a:r>
            <a:endParaRPr lang="nb-NO" dirty="0"/>
          </a:p>
        </p:txBody>
      </p:sp>
      <p:sp>
        <p:nvSpPr>
          <p:cNvPr id="6" name="TekstSylinder 5"/>
          <p:cNvSpPr txBox="1"/>
          <p:nvPr/>
        </p:nvSpPr>
        <p:spPr>
          <a:xfrm>
            <a:off x="7918513" y="3966479"/>
            <a:ext cx="3178049" cy="923330"/>
          </a:xfrm>
          <a:prstGeom prst="rect">
            <a:avLst/>
          </a:prstGeom>
          <a:noFill/>
        </p:spPr>
        <p:txBody>
          <a:bodyPr wrap="none" rtlCol="0">
            <a:spAutoFit/>
          </a:bodyPr>
          <a:lstStyle/>
          <a:p>
            <a:r>
              <a:rPr lang="nb-NO" dirty="0" smtClean="0"/>
              <a:t>Kvinner </a:t>
            </a:r>
            <a:br>
              <a:rPr lang="nb-NO" dirty="0" smtClean="0"/>
            </a:br>
            <a:r>
              <a:rPr lang="nb-NO" dirty="0"/>
              <a:t>&gt; 50 år: </a:t>
            </a:r>
            <a:r>
              <a:rPr lang="nb-NO" dirty="0" smtClean="0"/>
              <a:t>85 </a:t>
            </a:r>
            <a:r>
              <a:rPr lang="nb-NO" dirty="0"/>
              <a:t>% av nye krefttilfelle </a:t>
            </a:r>
            <a:r>
              <a:rPr lang="nb-NO" dirty="0" smtClean="0"/>
              <a:t/>
            </a:r>
            <a:br>
              <a:rPr lang="nb-NO" dirty="0" smtClean="0"/>
            </a:br>
            <a:r>
              <a:rPr lang="nb-NO" dirty="0" smtClean="0"/>
              <a:t>&gt; 70 år: 46 % av nye krefttilfelle</a:t>
            </a:r>
            <a:endParaRPr lang="nb-NO" dirty="0"/>
          </a:p>
        </p:txBody>
      </p:sp>
      <p:sp>
        <p:nvSpPr>
          <p:cNvPr id="8" name="Avrundet rektangel 7"/>
          <p:cNvSpPr/>
          <p:nvPr/>
        </p:nvSpPr>
        <p:spPr>
          <a:xfrm>
            <a:off x="2165684" y="734873"/>
            <a:ext cx="3936625" cy="7454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Avrundet rektangel 8"/>
          <p:cNvSpPr/>
          <p:nvPr/>
        </p:nvSpPr>
        <p:spPr>
          <a:xfrm>
            <a:off x="2213811" y="3917159"/>
            <a:ext cx="3261774" cy="7801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 xmlns:p14="http://schemas.microsoft.com/office/powerpoint/2010/main" val="31039195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6757</TotalTime>
  <Words>1475</Words>
  <Application>Microsoft Office PowerPoint</Application>
  <PresentationFormat>Egendefinert</PresentationFormat>
  <Paragraphs>279</Paragraphs>
  <Slides>33</Slides>
  <Notes>28</Notes>
  <HiddenSlides>0</HiddenSlides>
  <MMClips>0</MMClips>
  <ScaleCrop>false</ScaleCrop>
  <HeadingPairs>
    <vt:vector size="4" baseType="variant">
      <vt:variant>
        <vt:lpstr>Tema</vt:lpstr>
      </vt:variant>
      <vt:variant>
        <vt:i4>1</vt:i4>
      </vt:variant>
      <vt:variant>
        <vt:lpstr>Lysbildetitler</vt:lpstr>
      </vt:variant>
      <vt:variant>
        <vt:i4>33</vt:i4>
      </vt:variant>
    </vt:vector>
  </HeadingPairs>
  <TitlesOfParts>
    <vt:vector size="34" baseType="lpstr">
      <vt:lpstr>Office Theme</vt:lpstr>
      <vt:lpstr>Kreft hjå eldre</vt:lpstr>
      <vt:lpstr>Lysbilde 2</vt:lpstr>
      <vt:lpstr>Disposisjon</vt:lpstr>
      <vt:lpstr>Kjeldegrunnlag</vt:lpstr>
      <vt:lpstr>Bakgrunn</vt:lpstr>
      <vt:lpstr>Patofysiologi</vt:lpstr>
      <vt:lpstr>Epidemiologi</vt:lpstr>
      <vt:lpstr>Lysbilde 8</vt:lpstr>
      <vt:lpstr>Lysbilde 9</vt:lpstr>
      <vt:lpstr>Krefttype og forekomst</vt:lpstr>
      <vt:lpstr>Lysbilde 11</vt:lpstr>
      <vt:lpstr>Lysbilde 12</vt:lpstr>
      <vt:lpstr>Behandling av eldre kreftpasientar</vt:lpstr>
      <vt:lpstr>Kirurgi</vt:lpstr>
      <vt:lpstr>Kjemoterapi til eldre</vt:lpstr>
      <vt:lpstr>Strålebehandling</vt:lpstr>
      <vt:lpstr>Lysbilde 17</vt:lpstr>
      <vt:lpstr>Lysbilde 18</vt:lpstr>
      <vt:lpstr>Lysbilde 19</vt:lpstr>
      <vt:lpstr>Skalaer for vurdering av funksjonsstatus</vt:lpstr>
      <vt:lpstr>Screeningverktøy – mange moglegheiter  VES-13, G8, TRST, GFI, aCGA, Rockwood, Balducci, Fried kriterier</vt:lpstr>
      <vt:lpstr>Lysbilde 22</vt:lpstr>
      <vt:lpstr>Lysbilde 23</vt:lpstr>
      <vt:lpstr>Lysbilde 24</vt:lpstr>
      <vt:lpstr>Lysbilde 25</vt:lpstr>
      <vt:lpstr>Lysbilde 26</vt:lpstr>
      <vt:lpstr>Lysbilde 27</vt:lpstr>
      <vt:lpstr>Konklusjon studie</vt:lpstr>
      <vt:lpstr>Andre skåringsverktøy</vt:lpstr>
      <vt:lpstr>Lysbilde 30</vt:lpstr>
      <vt:lpstr>Lysbilde 31</vt:lpstr>
      <vt:lpstr>Oppsummert:</vt:lpstr>
      <vt:lpstr>Lysbilde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Kreft hos eldre</dc:title>
  <dc:creator>Camilla Brandal</dc:creator>
  <cp:lastModifiedBy>Ingrid</cp:lastModifiedBy>
  <cp:revision>103</cp:revision>
  <dcterms:created xsi:type="dcterms:W3CDTF">2019-03-03T09:51:00Z</dcterms:created>
  <dcterms:modified xsi:type="dcterms:W3CDTF">2019-05-27T15:46:48Z</dcterms:modified>
</cp:coreProperties>
</file>