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snapToObjects="1">
      <p:cViewPr varScale="1">
        <p:scale>
          <a:sx n="108" d="100"/>
          <a:sy n="108" d="100"/>
        </p:scale>
        <p:origin x="17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Velkommen! Takk for at jeg får presentere ”Gi kniven videre”-kampanjen. LIOS starter denne landsdekkende holdningskampanjen for å sette fokus på og forbedre den kirurgiske opplæringen av LIS i ortopedi. Den varer hele 2017 og er støttet av Nof og Den norske legeforeningen. Vi er ikke alene, liknende kampanjer foregår på kirurgen og gyn over hele landet. </a:t>
            </a:r>
            <a:endParaRPr sz="1200" b="0" i="0" u="none" strike="noStrike" cap="none">
              <a:solidFill>
                <a:schemeClr val="dk1"/>
              </a:solidFill>
              <a:latin typeface="Calibri"/>
              <a:ea typeface="Calibri"/>
              <a:cs typeface="Calibri"/>
              <a:sym typeface="Calibri"/>
            </a:endParaRPr>
          </a:p>
        </p:txBody>
      </p:sp>
      <p:sp>
        <p:nvSpPr>
          <p:cNvPr id="87" name="Google Shape;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Bedre rammer: Mål er å at alle inngrep skal ha med LIS.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En kan tilpasse turnus slik at det er LIS tilgjengelig på dagtid til å være med på operasjonser. For eksempel vaktfri periode i turnus gir en økt forutsigbarhet for de som planlegger operasjonsprogrammet slik at en kan planlegge LIS med. Der bør være satt av operasjonsdager i turnus slik at LIS har fastsatt tid til å operere.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5" name="Google Shape;1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Inkludere LIS i operasjonsplanleggingen, både i elektivt og ØH-program.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Samle LIS-operasjonser i blokker/operasjonsdager. La LIS operere med samme instruktør flere ganger slik at en kan gi konkrete tilbakemeldinger i forhold til progresjon. Overlege med ekspertise innenfor aktuelt område veilede ferske LIS.La LIS ha ansvar for egen operasjonsstue. Delegere ansvaret for pre- og postoperativ samtale til LIS. Ha tilgjengelig oppdatert kirurgisk læringsmateriale. Simulatorer for artoskopi?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6" name="Google Shape;18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Hva kan LIS konkret gjøre: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 er pålagt av helsepersonelloven §4 å holde oss faglig oppdatert. Vi har rett på permisjon med lønn etter arbeidsplan i 10 dager pr år. Så enkelt og greit: melde oss på og delta på kurs.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 initiativ og lære seg prosedyrer og rutiner ved bruk av tilgjengelige trenings- og læringsverktøy. Mange gode app’er og nettsider med bl.a. instruksjonsvideoer og operasjonsforklaringer som kan gås gjennom før operasjon. </a:t>
            </a:r>
            <a:r>
              <a:rPr lang="en-US" sz="1200" b="1" i="0" u="none" strike="noStrike" cap="none">
                <a:solidFill>
                  <a:schemeClr val="dk1"/>
                </a:solidFill>
                <a:latin typeface="Calibri"/>
                <a:ea typeface="Calibri"/>
                <a:cs typeface="Calibri"/>
                <a:sym typeface="Calibri"/>
              </a:rPr>
              <a:t>Være bevisst egen kompetanse. </a:t>
            </a:r>
            <a:r>
              <a:rPr lang="en-US" sz="1200" b="0" i="0" u="none" strike="noStrike" cap="none">
                <a:solidFill>
                  <a:schemeClr val="dk1"/>
                </a:solidFill>
                <a:latin typeface="Calibri"/>
                <a:ea typeface="Calibri"/>
                <a:cs typeface="Calibri"/>
                <a:sym typeface="Calibri"/>
              </a:rPr>
              <a:t>Kjenne pasientens anamnese og operasjonsindikasjon. Utføre pre-, og postoperativ samtale med pasient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 initiativ til samtale med instruktør (HUSK). Ta ansvar for “Trygg kirurgi” på operasjonssalen. Ta initiativ til postoperativ feedback med instruktøren (HUSK)</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6" name="Google Shape;19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Hva kan instruktørene gjøre: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 en stresset hverdag er det fort gjort for selv den beste kirurg å gi etter for produksjonskravet og glemme rollen som tålmodig pedagog. Så enkelt og greit bare huske å lære bort i en travel hverdag. Legge en plan for gjennomføringen av inngrepet sammen med den mindre erfarne kollegaen, hvem gjør hva? Veilede og slippe til den mindre erfarne kollegaen i den pre- og postoperative pasientsamtalen. Være åpen for diskusjon og vurdering av inngrepet sammen med LiS. Gi konstruktive tilbakemeldinger. Gi kniven videre.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5" name="Google Shape;21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Rent praktisk og som den daglige påminningen har vi også lagd denne sjekklisten som vi håper dere kommer til å bli veldig glade i. Den skal gjennomgås før og etter inngrep for  å sikre at vi er godt forberedt, har avklate roller under inngrepet, og evaluerer læringseffekten etter operasjonen.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5" name="Google Shape;22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Vi har også en plakat som kan henges opp utenfor operasjonsstuene, ved vasken, på kontor og morgenmøterommet.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3" name="Google Shape;23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å motivere litt ekstra så har vi lagt inn en liten konkurranse på hvilket regionalt helseforetak som gjør det best. </a:t>
            </a:r>
            <a:endParaRPr sz="1200" b="0" i="0" u="none" strike="noStrike" cap="none">
              <a:solidFill>
                <a:schemeClr val="dk1"/>
              </a:solidFill>
              <a:latin typeface="Calibri"/>
              <a:ea typeface="Calibri"/>
              <a:cs typeface="Calibri"/>
              <a:sym typeface="Calibri"/>
            </a:endParaRPr>
          </a:p>
        </p:txBody>
      </p:sp>
      <p:sp>
        <p:nvSpPr>
          <p:cNvPr id="241" name="Google Shape;24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Det blir sendt ut en spørreundersøkelse i forkant og etterkant av kampanjen. For å få flest mulig til å svare på undersøkelsen så har vi kun tre enkle spørsmål til instruktør og fire til LIS. Vi lover det ikke skal ta lang tid å besvare. I etterkant av kampanjen vil resultatene bli skrevet om i NOP’en der heder og ære vil bli gitt til det foretaket som har forbedret seg mest. </a:t>
            </a:r>
            <a:endParaRPr sz="1200" b="0" i="0" u="none" strike="noStrike" cap="none">
              <a:solidFill>
                <a:schemeClr val="dk1"/>
              </a:solidFill>
              <a:latin typeface="Calibri"/>
              <a:ea typeface="Calibri"/>
              <a:cs typeface="Calibri"/>
              <a:sym typeface="Calibri"/>
            </a:endParaRPr>
          </a:p>
        </p:txBody>
      </p:sp>
      <p:sp>
        <p:nvSpPr>
          <p:cNvPr id="255" name="Google Shape;25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Tusen takk for tiden deres, takk for at dere har sagt dere villige til å være gi kniven-videre ambassadører på deres sykehus og lykke til med arbeidet! </a:t>
            </a:r>
            <a:endParaRPr sz="1200" b="0" i="0" u="none" strike="noStrike" cap="none">
              <a:solidFill>
                <a:schemeClr val="dk1"/>
              </a:solidFill>
              <a:latin typeface="Calibri"/>
              <a:ea typeface="Calibri"/>
              <a:cs typeface="Calibri"/>
              <a:sym typeface="Calibri"/>
            </a:endParaRPr>
          </a:p>
        </p:txBody>
      </p:sp>
      <p:sp>
        <p:nvSpPr>
          <p:cNvPr id="266" name="Google Shape;26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b="0" i="0" u="none" strike="noStrike" cap="none">
                <a:solidFill>
                  <a:schemeClr val="dk1"/>
                </a:solidFill>
                <a:latin typeface="Helvetica Neue"/>
                <a:ea typeface="Helvetica Neue"/>
                <a:cs typeface="Helvetica Neue"/>
                <a:sym typeface="Helvetica Neue"/>
              </a:rPr>
              <a:t>http://yngreortopaedkirurger.dk/?wysija-page=1&amp;controller=email&amp;action=view&amp;email_id=35&amp;wysijap=subscriptions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5" name="Google Shape;27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5" name="Google Shape;9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b="0" i="0" u="none" strike="noStrike" cap="none">
                <a:solidFill>
                  <a:schemeClr val="dk1"/>
                </a:solidFill>
                <a:latin typeface="Helvetica Neue"/>
                <a:ea typeface="Helvetica Neue"/>
                <a:cs typeface="Helvetica Neue"/>
                <a:sym typeface="Helvetica Neue"/>
              </a:rPr>
              <a:t>http://yngreortopaedkirurger.dk/?wysija-page=1&amp;controller=email&amp;action=view&amp;email_id=35&amp;wysijap=subscriptions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85" name="Google Shape;28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4" name="Google Shape;29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Velkommen! Takk for at jeg får presentere ”Gi kniven videre”-kampanjen. LIOS starter denne landsdekkende holdningskampanjen for å sette fokus på og forbedre den kirurgiske opplæringen av LIS i ortopedi. Den varer hele 2017 og er støttet av Nof og Den norske legeforeningen. Vi er ikke alene, liknende kampanjer foregår på kirurgen og gyn over hele landet. </a:t>
            </a:r>
            <a:endParaRPr sz="1200" b="0" i="0" u="none" strike="noStrike" cap="none">
              <a:solidFill>
                <a:schemeClr val="dk1"/>
              </a:solidFill>
              <a:latin typeface="Calibri"/>
              <a:ea typeface="Calibri"/>
              <a:cs typeface="Calibri"/>
              <a:sym typeface="Calibri"/>
            </a:endParaRPr>
          </a:p>
        </p:txBody>
      </p:sp>
      <p:sp>
        <p:nvSpPr>
          <p:cNvPr id="105" name="Google Shape;10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La oss gå raskt gjennom noen aspekter ved spesialisering i ortopedi. For å bli spesialist skal vi ta kurs, ha veiledning, tjenestegjøre på gruppe 1-sykehus, men kanskje viktigst: Vi skal gjøre et bestemt antall forskjellige operasjoner, eller som vi sier: fylle operasjonslistene. Dette er en liste vi ønsker å ha for å sørge for at alle LIS får samme bredden i den kirurgisk opplæringen. Per dags dato er normert tid for spesialisering i ortopedi 6 år etter turnus. 6 år. Er det noen som vet hvor lang tid det i gjennomsnitt egentlig tar for oss å bli spesialister?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3" name="Google Shape;11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9 år. Det er lenge. Selv om vi bor i et av verdens mest likestilte land og bl.a. tar ut permisjon, forklarer ikke bare dette at det tar i gjennomsnitt 9 år for å bli ferdig spesialist. Vi må ofte vente på gruppe 1. Men ortopediske LIS bruker også veldig lang tid på å få fyllt operasjonslistene. Og her ligger det noe viktig: Opplæringen i de kirurgisk fagene har tradisjonelt vært, og fortsetter å være, basert på mesterlæring. Vi nye i faget assisterer, ser og lærer av de mer erfarne kirurgene, og etter hvert får vi prøve oss selv. Det at få klarer å fylle opp operasjonslistene innen 6 år tyder på mesterlæringstradisjonen, det å gi kniven videre, fungerer for dårlig per dags dato.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For ortopedisk kirurgi så dette slik ut for spesialistgodkjenningene i 2015:</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V131 UTDANTID:</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V19 KJOENN: Kjoenn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Gj.snitt Median   Min   Maks     Sum  Antall</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Mann        8.85   8.00  6.00  14.00  230.00      26</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Kvinne      9.75  10.00  7.00  12.00   39.00       4</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Totalt      8.97   9.00  6.00  14.00  269.00      30</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23" name="Google Shape;12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De siste ti-årene har det blitt økt fokus på økonomi på sykehusene. For å få god økonomi må en levere på produksjonen. Det skal stadig gjøres flere operasjoner, raskere. Da er det fort gjort at en fersk LIS i ortopedi, som raskt er selvstendig på vakt og poliklinikk, blir tildelt disse oppgavene i stedet for operasjonstid og kirurgisk opplæring. Det å bli selvstendig på operasjonssalen tar tid, krever tilstedeværelse og aktiv veiledning av mer erfaren operatør. I en travel hverdag kan press fra operasjonspersonalet om å holde tidsskjema, få unna operasjonsprogrammet og ØH-operasjonslistene medføre at kirurgisk opplæring av LIS prioriteres i andre rekke. Det er nok mange som har følt på. Og det er ond sirkel – jo mindre vanlig det er å gi kniven videre til LIS, jo mindre tenker overlegen og LISen på det, og det skjer enda sjeldnere.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Vår ortopediske utdanning er i endring. Høsten 2015 la Helsedirektoratet og de regionale helseforetakene frem forslag til ny spesialistutdanning. Selv om en har klart å unngå de største omstruktureringene vil en ny spesialiststruktur trolig medføre store endringer i utdanningen for ortopeder. En ønsker derfor med denne kampanjen å være i forkant av de nye endringene og settes fokus på den helt essensielle delen av spesialiseringern i ortopedi: Pedagogisk videreføring av kunnskap og ferdigheter på operasjonsstuen. </a:t>
            </a:r>
            <a:endParaRPr sz="1200" b="0" i="0" u="none" strike="noStrike" cap="none">
              <a:solidFill>
                <a:schemeClr val="dk1"/>
              </a:solidFill>
              <a:latin typeface="Calibri"/>
              <a:ea typeface="Calibri"/>
              <a:cs typeface="Calibri"/>
              <a:sym typeface="Calibri"/>
            </a:endParaRPr>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En kampanje må alltid ha et mål. Vårt er å strukturere og forbedre den kirurgiske kompetanseoverføringen.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5" name="Google Shape;1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 vil i tillegg komme med noen konkrete forslag til hvordan man kan sikre at LIS får den brede erfaringen og mengdetreningen de trenger. Dere jobber på forskjellige sykehus med forskjellige forutsetninger, og det er vanskelig å diktere noen one size fits all løsning, men her er noen forslag: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Bedre rammene for å gi en bedre kirurgIsk opplæring ved å gi forslag til konkrete endringer vedrørende turnus og operasjonsplanlegging.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Forsøke å motivere og inspirere LIS og veileder i ortopedi. </a:t>
            </a:r>
            <a:endParaRPr sz="1200" b="0" i="0" u="none" strike="noStrike" cap="none">
              <a:solidFill>
                <a:schemeClr val="dk1"/>
              </a:solidFill>
              <a:latin typeface="Calibri"/>
              <a:ea typeface="Calibri"/>
              <a:cs typeface="Calibri"/>
              <a:sym typeface="Calibri"/>
            </a:endParaRPr>
          </a:p>
        </p:txBody>
      </p:sp>
      <p:sp>
        <p:nvSpPr>
          <p:cNvPr id="165" name="Google Shape;16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2.jpg"/><Relationship Id="rId12"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jpg"/><Relationship Id="rId9"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37309" y="3262252"/>
            <a:ext cx="8856506" cy="1132632"/>
          </a:xfrm>
          <a:prstGeom prst="rect">
            <a:avLst/>
          </a:prstGeom>
          <a:solidFill>
            <a:srgbClr val="003366"/>
          </a:solid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5000"/>
              <a:buFont typeface="Helvetica Neue"/>
              <a:buNone/>
            </a:pPr>
            <a:r>
              <a:rPr lang="en-US" sz="5000" b="1" i="0" u="none" strike="noStrike" cap="none">
                <a:solidFill>
                  <a:srgbClr val="FFFFFF"/>
                </a:solidFill>
                <a:latin typeface="Helvetica Neue"/>
                <a:ea typeface="Helvetica Neue"/>
                <a:cs typeface="Helvetica Neue"/>
                <a:sym typeface="Helvetica Neue"/>
              </a:rPr>
              <a:t>GI KNIVEN VIDERE</a:t>
            </a:r>
            <a:endParaRPr sz="5000" b="1" i="0" u="none" strike="noStrike" cap="none">
              <a:solidFill>
                <a:srgbClr val="FFFFFF"/>
              </a:solidFill>
              <a:latin typeface="Helvetica Neue"/>
              <a:ea typeface="Helvetica Neue"/>
              <a:cs typeface="Helvetica Neue"/>
              <a:sym typeface="Helvetica Neue"/>
            </a:endParaRPr>
          </a:p>
        </p:txBody>
      </p:sp>
      <p:sp>
        <p:nvSpPr>
          <p:cNvPr id="90" name="Google Shape;90;p13"/>
          <p:cNvSpPr txBox="1">
            <a:spLocks noGrp="1"/>
          </p:cNvSpPr>
          <p:nvPr>
            <p:ph type="subTitle" idx="1"/>
          </p:nvPr>
        </p:nvSpPr>
        <p:spPr>
          <a:xfrm>
            <a:off x="137310" y="4394884"/>
            <a:ext cx="8856506" cy="7635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ctr" rtl="0">
              <a:spcBef>
                <a:spcPts val="700"/>
              </a:spcBef>
              <a:spcAft>
                <a:spcPts val="0"/>
              </a:spcAft>
              <a:buClr>
                <a:schemeClr val="dk1"/>
              </a:buClr>
              <a:buSzPts val="3500"/>
              <a:buFont typeface="Arial"/>
              <a:buNone/>
            </a:pPr>
            <a:r>
              <a:rPr lang="en-US" sz="3500" b="0" i="0" u="none" strike="noStrike" cap="none">
                <a:solidFill>
                  <a:schemeClr val="dk1"/>
                </a:solidFill>
                <a:latin typeface="Helvetica Neue"/>
                <a:ea typeface="Helvetica Neue"/>
                <a:cs typeface="Helvetica Neue"/>
                <a:sym typeface="Helvetica Neue"/>
              </a:rPr>
              <a:t>LÆR KOLLEGAEN DIN </a:t>
            </a:r>
            <a:endParaRPr/>
          </a:p>
          <a:p>
            <a:pPr marL="0" marR="0" lvl="0" indent="0" algn="ctr" rtl="0">
              <a:spcBef>
                <a:spcPts val="700"/>
              </a:spcBef>
              <a:spcAft>
                <a:spcPts val="0"/>
              </a:spcAft>
              <a:buClr>
                <a:schemeClr val="dk1"/>
              </a:buClr>
              <a:buSzPts val="3500"/>
              <a:buFont typeface="Arial"/>
              <a:buNone/>
            </a:pPr>
            <a:r>
              <a:rPr lang="en-US" sz="3500" b="0" i="0" u="none" strike="noStrike" cap="none">
                <a:solidFill>
                  <a:schemeClr val="dk1"/>
                </a:solidFill>
                <a:latin typeface="Helvetica Neue"/>
                <a:ea typeface="Helvetica Neue"/>
                <a:cs typeface="Helvetica Neue"/>
                <a:sym typeface="Helvetica Neue"/>
              </a:rPr>
              <a:t>DET DU KAN BEST</a:t>
            </a:r>
            <a:endParaRPr sz="3500" b="0" i="0" u="none" strike="noStrike" cap="none">
              <a:solidFill>
                <a:schemeClr val="dk1"/>
              </a:solidFill>
              <a:latin typeface="Helvetica Neue"/>
              <a:ea typeface="Helvetica Neue"/>
              <a:cs typeface="Helvetica Neue"/>
              <a:sym typeface="Helvetica Neue"/>
            </a:endParaRPr>
          </a:p>
        </p:txBody>
      </p:sp>
      <p:pic>
        <p:nvPicPr>
          <p:cNvPr id="91" name="Google Shape;91;p13"/>
          <p:cNvPicPr preferRelativeResize="0"/>
          <p:nvPr/>
        </p:nvPicPr>
        <p:blipFill rotWithShape="1">
          <a:blip r:embed="rId3">
            <a:alphaModFix/>
          </a:blip>
          <a:srcRect l="4584" r="4434" b="69803"/>
          <a:stretch/>
        </p:blipFill>
        <p:spPr>
          <a:xfrm>
            <a:off x="137310" y="0"/>
            <a:ext cx="8824329" cy="32377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Helvetica Neue"/>
              <a:buNone/>
            </a:pPr>
            <a:r>
              <a:rPr lang="en-US" sz="4400" b="0" i="0" u="none" strike="noStrike" cap="none">
                <a:solidFill>
                  <a:schemeClr val="dk1"/>
                </a:solidFill>
                <a:latin typeface="Helvetica Neue"/>
                <a:ea typeface="Helvetica Neue"/>
                <a:cs typeface="Helvetica Neue"/>
                <a:sym typeface="Helvetica Neue"/>
              </a:rPr>
              <a:t>1. BEDRE RAMMER</a:t>
            </a:r>
            <a:endParaRPr sz="4400" b="0" i="0" u="none" strike="noStrike" cap="none">
              <a:solidFill>
                <a:schemeClr val="dk1"/>
              </a:solidFill>
              <a:latin typeface="Helvetica Neue"/>
              <a:ea typeface="Helvetica Neue"/>
              <a:cs typeface="Helvetica Neue"/>
              <a:sym typeface="Helvetica Neue"/>
            </a:endParaRPr>
          </a:p>
        </p:txBody>
      </p:sp>
      <p:pic>
        <p:nvPicPr>
          <p:cNvPr id="178" name="Google Shape;178;p22" descr="GI KNIVEN VIDERE BILDE OFFISIELT.jpg"/>
          <p:cNvPicPr preferRelativeResize="0">
            <a:picLocks noGrp="1"/>
          </p:cNvPicPr>
          <p:nvPr>
            <p:ph type="body" idx="1"/>
          </p:nvPr>
        </p:nvPicPr>
        <p:blipFill rotWithShape="1">
          <a:blip r:embed="rId3">
            <a:alphaModFix/>
          </a:blip>
          <a:srcRect l="6707" t="22656" b="30140"/>
          <a:stretch/>
        </p:blipFill>
        <p:spPr>
          <a:xfrm>
            <a:off x="0" y="5044016"/>
            <a:ext cx="9144000" cy="1939204"/>
          </a:xfrm>
          <a:prstGeom prst="rect">
            <a:avLst/>
          </a:prstGeom>
          <a:noFill/>
          <a:ln>
            <a:noFill/>
          </a:ln>
        </p:spPr>
      </p:pic>
      <p:pic>
        <p:nvPicPr>
          <p:cNvPr id="179" name="Google Shape;179;p22"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80" name="Google Shape;180;p22"/>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81" name="Google Shape;181;p22"/>
          <p:cNvSpPr txBox="1"/>
          <p:nvPr/>
        </p:nvSpPr>
        <p:spPr>
          <a:xfrm>
            <a:off x="1120700" y="1539228"/>
            <a:ext cx="6901866"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Helvetica Neue"/>
                <a:ea typeface="Helvetica Neue"/>
                <a:cs typeface="Helvetica Neue"/>
                <a:sym typeface="Helvetica Neue"/>
              </a:rPr>
              <a:t>MÅL: ALLE INNGREP SKAL HA MED LIS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22"/>
          <p:cNvSpPr/>
          <p:nvPr/>
        </p:nvSpPr>
        <p:spPr>
          <a:xfrm>
            <a:off x="702605" y="2206051"/>
            <a:ext cx="7850261" cy="272382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800">
                <a:solidFill>
                  <a:schemeClr val="dk1"/>
                </a:solidFill>
                <a:latin typeface="Helvetica Neue"/>
                <a:ea typeface="Helvetica Neue"/>
                <a:cs typeface="Helvetica Neue"/>
                <a:sym typeface="Helvetica Neue"/>
              </a:rPr>
              <a:t>A. TURNUS</a:t>
            </a:r>
            <a:endParaRPr sz="2800">
              <a:solidFill>
                <a:schemeClr val="dk1"/>
              </a:solidFill>
              <a:latin typeface="Helvetica Neue"/>
              <a:ea typeface="Helvetica Neue"/>
              <a:cs typeface="Helvetica Neue"/>
              <a:sym typeface="Helvetica Neue"/>
            </a:endParaRPr>
          </a:p>
          <a:p>
            <a:pPr marL="742950" marR="0" lvl="1"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Vaktfri periode i turnus – økt forutsigbarhet i operasjonsplanleggingen</a:t>
            </a:r>
            <a:endParaRPr sz="2400" b="0" i="0" u="none" strike="noStrike" cap="none">
              <a:solidFill>
                <a:schemeClr val="dk1"/>
              </a:solidFill>
              <a:latin typeface="Helvetica Neue"/>
              <a:ea typeface="Helvetica Neue"/>
              <a:cs typeface="Helvetica Neue"/>
              <a:sym typeface="Helvetica Neue"/>
            </a:endParaRPr>
          </a:p>
          <a:p>
            <a:pPr marL="742950" marR="0" lvl="1"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Fastsatte operasjonsdager i turnus</a:t>
            </a:r>
            <a:endParaRPr sz="2400" b="0" i="0" u="none" strike="noStrike" cap="none">
              <a:solidFill>
                <a:schemeClr val="dk1"/>
              </a:solidFill>
              <a:latin typeface="Helvetica Neue"/>
              <a:ea typeface="Helvetica Neue"/>
              <a:cs typeface="Helvetica Neue"/>
              <a:sym typeface="Helvetica Neue"/>
            </a:endParaRPr>
          </a:p>
          <a:p>
            <a:pPr marL="457200" marR="0" lvl="1" indent="0" algn="l" rtl="0">
              <a:lnSpc>
                <a:spcPct val="120000"/>
              </a:lnSpc>
              <a:spcBef>
                <a:spcPts val="0"/>
              </a:spcBef>
              <a:spcAft>
                <a:spcPts val="0"/>
              </a:spcAft>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457200" y="27371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Helvetica Neue"/>
              <a:buNone/>
            </a:pPr>
            <a:r>
              <a:rPr lang="en-US" sz="3959" b="0" i="0" u="none" strike="noStrike" cap="none">
                <a:solidFill>
                  <a:schemeClr val="dk1"/>
                </a:solidFill>
                <a:latin typeface="Helvetica Neue"/>
                <a:ea typeface="Helvetica Neue"/>
                <a:cs typeface="Helvetica Neue"/>
                <a:sym typeface="Helvetica Neue"/>
              </a:rPr>
              <a:t>B. OPERASJONSPLANLEGGING</a:t>
            </a:r>
            <a:endParaRPr sz="3959" b="0" i="0" u="none" strike="noStrike" cap="none">
              <a:solidFill>
                <a:schemeClr val="dk1"/>
              </a:solidFill>
              <a:latin typeface="Helvetica Neue"/>
              <a:ea typeface="Helvetica Neue"/>
              <a:cs typeface="Helvetica Neue"/>
              <a:sym typeface="Helvetica Neue"/>
            </a:endParaRPr>
          </a:p>
        </p:txBody>
      </p:sp>
      <p:pic>
        <p:nvPicPr>
          <p:cNvPr id="189" name="Google Shape;189;p23" descr="GI KNIVEN VIDERE BILDE OFFISIELT.jpg"/>
          <p:cNvPicPr preferRelativeResize="0">
            <a:picLocks noGrp="1"/>
          </p:cNvPicPr>
          <p:nvPr>
            <p:ph type="body" idx="1"/>
          </p:nvPr>
        </p:nvPicPr>
        <p:blipFill rotWithShape="1">
          <a:blip r:embed="rId3">
            <a:alphaModFix/>
          </a:blip>
          <a:srcRect l="6707" t="22656" b="30140"/>
          <a:stretch/>
        </p:blipFill>
        <p:spPr>
          <a:xfrm>
            <a:off x="0" y="5096180"/>
            <a:ext cx="9144000" cy="1939204"/>
          </a:xfrm>
          <a:prstGeom prst="rect">
            <a:avLst/>
          </a:prstGeom>
          <a:noFill/>
          <a:ln>
            <a:noFill/>
          </a:ln>
        </p:spPr>
      </p:pic>
      <p:pic>
        <p:nvPicPr>
          <p:cNvPr id="190" name="Google Shape;190;p23"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91" name="Google Shape;191;p23"/>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92" name="Google Shape;192;p23"/>
          <p:cNvSpPr/>
          <p:nvPr/>
        </p:nvSpPr>
        <p:spPr>
          <a:xfrm>
            <a:off x="549528" y="1416711"/>
            <a:ext cx="8459877" cy="3808735"/>
          </a:xfrm>
          <a:prstGeom prst="rect">
            <a:avLst/>
          </a:prstGeom>
          <a:noFill/>
          <a:ln>
            <a:noFill/>
          </a:ln>
        </p:spPr>
        <p:txBody>
          <a:bodyPr spcFirstLastPara="1" wrap="square" lIns="91425" tIns="45700" rIns="91425" bIns="45700" anchor="t" anchorCtr="0">
            <a:noAutofit/>
          </a:bodyPr>
          <a:lstStyle/>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Inkluder LIS i operasjonsplanleggingen:</a:t>
            </a:r>
            <a:endParaRPr/>
          </a:p>
          <a:p>
            <a:pPr marL="1200150" marR="0" lvl="2"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Elektivt</a:t>
            </a:r>
            <a:endParaRPr/>
          </a:p>
          <a:p>
            <a:pPr marL="1200150" marR="0" lvl="2"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ØH-program</a:t>
            </a:r>
            <a:endParaRPr sz="1800" b="0" i="0" u="none" strike="noStrike" cap="none">
              <a:solidFill>
                <a:schemeClr val="dk1"/>
              </a:solidFill>
              <a:latin typeface="Helvetica Neue"/>
              <a:ea typeface="Helvetica Neue"/>
              <a:cs typeface="Helvetica Neue"/>
              <a:sym typeface="Helvetica Neue"/>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Samle LIS-operasjoner i blokker/operasjonsdager </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La LIS operere med samme instruktør flere ganger</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Overlege med ekspertise innenfor aktuelt område veileder ferske LIS </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LIS ansvar for egen operasjonsstue </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Deleger ansvaret for pre- og postoperativ samtale til LIS</a:t>
            </a:r>
            <a:endParaRPr/>
          </a:p>
          <a:p>
            <a:pPr marL="742950" marR="0" lvl="1" indent="-285750" algn="l" rtl="0">
              <a:lnSpc>
                <a:spcPct val="150000"/>
              </a:lnSpc>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Ha tilgjengelig oppdatert kirurgisk læringsmateriale. Simulator? </a:t>
            </a: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457200" y="99009"/>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dk1"/>
              </a:buClr>
              <a:buSzPts val="4410"/>
              <a:buFont typeface="Helvetica Neue"/>
              <a:buNone/>
            </a:pPr>
            <a:r>
              <a:rPr lang="en-US" sz="4410" b="0" i="0" u="none" strike="noStrike" cap="none">
                <a:solidFill>
                  <a:schemeClr val="dk1"/>
                </a:solidFill>
                <a:latin typeface="Helvetica Neue"/>
                <a:ea typeface="Helvetica Neue"/>
                <a:cs typeface="Helvetica Neue"/>
                <a:sym typeface="Helvetica Neue"/>
              </a:rPr>
              <a:t>2. FOR LIS</a:t>
            </a:r>
            <a:r>
              <a:rPr lang="en-US" sz="3959" b="0" i="0" u="none" strike="noStrike" cap="none">
                <a:solidFill>
                  <a:schemeClr val="dk1"/>
                </a:solidFill>
                <a:latin typeface="Helvetica Neue"/>
                <a:ea typeface="Helvetica Neue"/>
                <a:cs typeface="Helvetica Neue"/>
                <a:sym typeface="Helvetica Neue"/>
              </a:rPr>
              <a:t/>
            </a:r>
            <a:br>
              <a:rPr lang="en-US" sz="3959" b="0" i="0" u="none" strike="noStrike" cap="none">
                <a:solidFill>
                  <a:schemeClr val="dk1"/>
                </a:solidFill>
                <a:latin typeface="Helvetica Neue"/>
                <a:ea typeface="Helvetica Neue"/>
                <a:cs typeface="Helvetica Neue"/>
                <a:sym typeface="Helvetica Neue"/>
              </a:rPr>
            </a:br>
            <a:r>
              <a:rPr lang="en-US" sz="2880" b="0" i="0" u="none" strike="noStrike" cap="none">
                <a:solidFill>
                  <a:schemeClr val="dk1"/>
                </a:solidFill>
                <a:latin typeface="Helvetica Neue"/>
                <a:ea typeface="Helvetica Neue"/>
                <a:cs typeface="Helvetica Neue"/>
                <a:sym typeface="Helvetica Neue"/>
              </a:rPr>
              <a:t>EGENANSVAR</a:t>
            </a:r>
            <a:endParaRPr sz="3959" b="0" i="0" u="none" strike="noStrike" cap="none">
              <a:solidFill>
                <a:schemeClr val="dk1"/>
              </a:solidFill>
              <a:latin typeface="Helvetica Neue"/>
              <a:ea typeface="Helvetica Neue"/>
              <a:cs typeface="Helvetica Neue"/>
              <a:sym typeface="Helvetica Neue"/>
            </a:endParaRPr>
          </a:p>
        </p:txBody>
      </p:sp>
      <p:pic>
        <p:nvPicPr>
          <p:cNvPr id="199" name="Google Shape;199;p24" descr="GI KNIVEN VIDERE BILDE OFFISIELT.jpg"/>
          <p:cNvPicPr preferRelativeResize="0">
            <a:picLocks noGrp="1"/>
          </p:cNvPicPr>
          <p:nvPr>
            <p:ph type="body" idx="1"/>
          </p:nvPr>
        </p:nvPicPr>
        <p:blipFill rotWithShape="1">
          <a:blip r:embed="rId3">
            <a:alphaModFix/>
          </a:blip>
          <a:srcRect l="6707" t="22656" b="30140"/>
          <a:stretch/>
        </p:blipFill>
        <p:spPr>
          <a:xfrm>
            <a:off x="0" y="5053896"/>
            <a:ext cx="9144000" cy="1939204"/>
          </a:xfrm>
          <a:prstGeom prst="rect">
            <a:avLst/>
          </a:prstGeom>
          <a:noFill/>
          <a:ln>
            <a:noFill/>
          </a:ln>
        </p:spPr>
      </p:pic>
      <p:pic>
        <p:nvPicPr>
          <p:cNvPr id="200" name="Google Shape;200;p24"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01" name="Google Shape;201;p24"/>
          <p:cNvPicPr preferRelativeResize="0"/>
          <p:nvPr/>
        </p:nvPicPr>
        <p:blipFill rotWithShape="1">
          <a:blip r:embed="rId5">
            <a:alphaModFix/>
          </a:blip>
          <a:srcRect/>
          <a:stretch/>
        </p:blipFill>
        <p:spPr>
          <a:xfrm>
            <a:off x="138276" y="5319192"/>
            <a:ext cx="980852" cy="1297796"/>
          </a:xfrm>
          <a:prstGeom prst="rect">
            <a:avLst/>
          </a:prstGeom>
          <a:noFill/>
          <a:ln>
            <a:noFill/>
          </a:ln>
        </p:spPr>
      </p:pic>
      <p:pic>
        <p:nvPicPr>
          <p:cNvPr id="202" name="Google Shape;202;p24" descr="Kursutdanning.png"/>
          <p:cNvPicPr preferRelativeResize="0"/>
          <p:nvPr/>
        </p:nvPicPr>
        <p:blipFill rotWithShape="1">
          <a:blip r:embed="rId6">
            <a:alphaModFix/>
          </a:blip>
          <a:srcRect/>
          <a:stretch/>
        </p:blipFill>
        <p:spPr>
          <a:xfrm>
            <a:off x="0" y="1753368"/>
            <a:ext cx="3107352" cy="3470647"/>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3" name="Google Shape;203;p24" descr="AO surgery.jpg"/>
          <p:cNvPicPr preferRelativeResize="0"/>
          <p:nvPr/>
        </p:nvPicPr>
        <p:blipFill rotWithShape="1">
          <a:blip r:embed="rId7">
            <a:alphaModFix/>
          </a:blip>
          <a:srcRect/>
          <a:stretch/>
        </p:blipFill>
        <p:spPr>
          <a:xfrm>
            <a:off x="3123752" y="1753368"/>
            <a:ext cx="1573702" cy="1749808"/>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4" name="Google Shape;204;p24" descr="ortobullets.jpg"/>
          <p:cNvPicPr preferRelativeResize="0"/>
          <p:nvPr/>
        </p:nvPicPr>
        <p:blipFill rotWithShape="1">
          <a:blip r:embed="rId8">
            <a:alphaModFix/>
          </a:blip>
          <a:srcRect/>
          <a:stretch/>
        </p:blipFill>
        <p:spPr>
          <a:xfrm>
            <a:off x="3123752" y="3508793"/>
            <a:ext cx="1571243" cy="1719468"/>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5" name="Google Shape;205;p24" descr="Vumedi.jpg"/>
          <p:cNvPicPr preferRelativeResize="0"/>
          <p:nvPr/>
        </p:nvPicPr>
        <p:blipFill rotWithShape="1">
          <a:blip r:embed="rId9">
            <a:alphaModFix/>
          </a:blip>
          <a:srcRect/>
          <a:stretch/>
        </p:blipFill>
        <p:spPr>
          <a:xfrm>
            <a:off x="4701662" y="1753368"/>
            <a:ext cx="1555600" cy="1783512"/>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6" name="Google Shape;206;p24" descr="ullevål.jpg"/>
          <p:cNvPicPr preferRelativeResize="0"/>
          <p:nvPr/>
        </p:nvPicPr>
        <p:blipFill rotWithShape="1">
          <a:blip r:embed="rId10">
            <a:alphaModFix/>
          </a:blip>
          <a:srcRect/>
          <a:stretch/>
        </p:blipFill>
        <p:spPr>
          <a:xfrm>
            <a:off x="4701662" y="3484073"/>
            <a:ext cx="1556587" cy="174271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7" name="Google Shape;207;p24" descr="Leg.jpg"/>
          <p:cNvPicPr preferRelativeResize="0"/>
          <p:nvPr/>
        </p:nvPicPr>
        <p:blipFill rotWithShape="1">
          <a:blip r:embed="rId11">
            <a:alphaModFix/>
          </a:blip>
          <a:srcRect/>
          <a:stretch/>
        </p:blipFill>
        <p:spPr>
          <a:xfrm>
            <a:off x="6300455" y="1753368"/>
            <a:ext cx="2699040" cy="1863567"/>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8" name="Google Shape;208;p24" descr="Obese.jpg"/>
          <p:cNvPicPr preferRelativeResize="0"/>
          <p:nvPr/>
        </p:nvPicPr>
        <p:blipFill rotWithShape="1">
          <a:blip r:embed="rId12">
            <a:alphaModFix/>
          </a:blip>
          <a:srcRect/>
          <a:stretch/>
        </p:blipFill>
        <p:spPr>
          <a:xfrm>
            <a:off x="6300455" y="3559215"/>
            <a:ext cx="2701275" cy="1666700"/>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09" name="Google Shape;209;p24"/>
          <p:cNvSpPr txBox="1"/>
          <p:nvPr/>
        </p:nvSpPr>
        <p:spPr>
          <a:xfrm>
            <a:off x="181872" y="1357468"/>
            <a:ext cx="237576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a:ea typeface="Helvetica Neue"/>
                <a:cs typeface="Helvetica Neue"/>
                <a:sym typeface="Helvetica Neue"/>
              </a:rPr>
              <a:t>KURS</a:t>
            </a:r>
            <a:endParaRPr sz="1800">
              <a:solidFill>
                <a:schemeClr val="dk1"/>
              </a:solidFill>
              <a:latin typeface="Helvetica Neue"/>
              <a:ea typeface="Helvetica Neue"/>
              <a:cs typeface="Helvetica Neue"/>
              <a:sym typeface="Helvetica Neue"/>
            </a:endParaRPr>
          </a:p>
        </p:txBody>
      </p:sp>
      <p:sp>
        <p:nvSpPr>
          <p:cNvPr id="210" name="Google Shape;210;p24"/>
          <p:cNvSpPr txBox="1"/>
          <p:nvPr/>
        </p:nvSpPr>
        <p:spPr>
          <a:xfrm>
            <a:off x="3308831" y="1357468"/>
            <a:ext cx="295259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a:ea typeface="Helvetica Neue"/>
                <a:cs typeface="Helvetica Neue"/>
                <a:sym typeface="Helvetica Neue"/>
              </a:rPr>
              <a:t>PROSEDYRER</a:t>
            </a:r>
            <a:endParaRPr sz="1800">
              <a:solidFill>
                <a:schemeClr val="dk1"/>
              </a:solidFill>
              <a:latin typeface="Helvetica Neue"/>
              <a:ea typeface="Helvetica Neue"/>
              <a:cs typeface="Helvetica Neue"/>
              <a:sym typeface="Helvetica Neue"/>
            </a:endParaRPr>
          </a:p>
        </p:txBody>
      </p:sp>
      <p:sp>
        <p:nvSpPr>
          <p:cNvPr id="211" name="Google Shape;211;p24"/>
          <p:cNvSpPr txBox="1"/>
          <p:nvPr/>
        </p:nvSpPr>
        <p:spPr>
          <a:xfrm>
            <a:off x="6098981" y="1357468"/>
            <a:ext cx="304501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Helvetica Neue"/>
                <a:ea typeface="Helvetica Neue"/>
                <a:cs typeface="Helvetica Neue"/>
                <a:sym typeface="Helvetica Neue"/>
              </a:rPr>
              <a:t>PASIENT+ SYKEHISTORIE</a:t>
            </a:r>
            <a:endParaRPr sz="16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457200" y="45026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Helvetica Neue"/>
              <a:buNone/>
            </a:pPr>
            <a:r>
              <a:rPr lang="en-US" sz="4400" b="0" i="0" u="none" strike="noStrike" cap="none">
                <a:solidFill>
                  <a:schemeClr val="dk1"/>
                </a:solidFill>
                <a:latin typeface="Helvetica Neue"/>
                <a:ea typeface="Helvetica Neue"/>
                <a:cs typeface="Helvetica Neue"/>
                <a:sym typeface="Helvetica Neue"/>
              </a:rPr>
              <a:t>2. FOR INSTRUKTØR</a:t>
            </a:r>
            <a:br>
              <a:rPr lang="en-US" sz="4400" b="0" i="0" u="none" strike="noStrike" cap="none">
                <a:solidFill>
                  <a:schemeClr val="dk1"/>
                </a:solidFill>
                <a:latin typeface="Helvetica Neue"/>
                <a:ea typeface="Helvetica Neue"/>
                <a:cs typeface="Helvetica Neue"/>
                <a:sym typeface="Helvetica Neue"/>
              </a:rPr>
            </a:br>
            <a:endParaRPr sz="4400" b="0" i="0" u="none" strike="noStrike" cap="none">
              <a:solidFill>
                <a:schemeClr val="dk1"/>
              </a:solidFill>
              <a:latin typeface="Calibri"/>
              <a:ea typeface="Calibri"/>
              <a:cs typeface="Calibri"/>
              <a:sym typeface="Calibri"/>
            </a:endParaRPr>
          </a:p>
        </p:txBody>
      </p:sp>
      <p:pic>
        <p:nvPicPr>
          <p:cNvPr id="218" name="Google Shape;218;p25" descr="GI KNIVEN VIDERE BILDE OFFISIELT.jpg"/>
          <p:cNvPicPr preferRelativeResize="0">
            <a:picLocks noGrp="1"/>
          </p:cNvPicPr>
          <p:nvPr>
            <p:ph type="body" idx="1"/>
          </p:nvPr>
        </p:nvPicPr>
        <p:blipFill rotWithShape="1">
          <a:blip r:embed="rId3">
            <a:alphaModFix/>
          </a:blip>
          <a:srcRect l="6707" t="22656" b="30140"/>
          <a:stretch/>
        </p:blipFill>
        <p:spPr>
          <a:xfrm>
            <a:off x="0" y="4918796"/>
            <a:ext cx="9144000" cy="1939204"/>
          </a:xfrm>
          <a:prstGeom prst="rect">
            <a:avLst/>
          </a:prstGeom>
          <a:noFill/>
          <a:ln>
            <a:noFill/>
          </a:ln>
        </p:spPr>
      </p:pic>
      <p:pic>
        <p:nvPicPr>
          <p:cNvPr id="219" name="Google Shape;219;p25"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20" name="Google Shape;220;p25"/>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221" name="Google Shape;221;p25"/>
          <p:cNvSpPr txBox="1"/>
          <p:nvPr/>
        </p:nvSpPr>
        <p:spPr>
          <a:xfrm>
            <a:off x="635047" y="1417638"/>
            <a:ext cx="7647586" cy="283154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a:solidFill>
                  <a:schemeClr val="dk1"/>
                </a:solidFill>
                <a:latin typeface="Helvetica Neue"/>
                <a:ea typeface="Helvetica Neue"/>
                <a:cs typeface="Helvetica Neue"/>
                <a:sym typeface="Helvetica Neue"/>
              </a:rPr>
              <a:t>LIS ønsker at instruktør: </a:t>
            </a:r>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Husker å lære bort i en travel hverdag</a:t>
            </a:r>
            <a:endParaRPr sz="2400">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Inkluderer LIS i planlegging av inngrepet</a:t>
            </a:r>
            <a:endParaRPr sz="2400">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Gir konstruktive tilbakemeldinger</a:t>
            </a:r>
            <a:endParaRPr sz="2400">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2400"/>
              <a:buFont typeface="Arial"/>
              <a:buChar char="•"/>
            </a:pPr>
            <a:r>
              <a:rPr lang="en-US" sz="2400">
                <a:solidFill>
                  <a:schemeClr val="dk1"/>
                </a:solidFill>
                <a:latin typeface="Helvetica Neue"/>
                <a:ea typeface="Helvetica Neue"/>
                <a:cs typeface="Helvetica Neue"/>
                <a:sym typeface="Helvetica Neue"/>
              </a:rPr>
              <a:t>Gir kniven videre</a:t>
            </a:r>
            <a:endParaRPr sz="24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28" name="Google Shape;228;p26" descr="HUSK FOR LIS.pdf"/>
          <p:cNvPicPr preferRelativeResize="0">
            <a:picLocks noGrp="1"/>
          </p:cNvPicPr>
          <p:nvPr>
            <p:ph type="body" idx="1"/>
          </p:nvPr>
        </p:nvPicPr>
        <p:blipFill rotWithShape="1">
          <a:blip r:embed="rId3">
            <a:alphaModFix/>
          </a:blip>
          <a:srcRect l="-865" r="-589"/>
          <a:stretch/>
        </p:blipFill>
        <p:spPr>
          <a:xfrm>
            <a:off x="457200" y="0"/>
            <a:ext cx="3978422" cy="6858000"/>
          </a:xfrm>
          <a:prstGeom prst="roundRect">
            <a:avLst>
              <a:gd name="adj" fmla="val 8594"/>
            </a:avLst>
          </a:prstGeom>
          <a:solidFill>
            <a:srgbClr val="ECECEC"/>
          </a:solidFill>
          <a:ln>
            <a:noFill/>
          </a:ln>
          <a:effectLst>
            <a:reflection stA="38000" endPos="28000" dist="5000" dir="5400000" sy="-100000" algn="bl" rotWithShape="0"/>
          </a:effectLst>
        </p:spPr>
      </p:pic>
      <p:pic>
        <p:nvPicPr>
          <p:cNvPr id="229" name="Google Shape;229;p26" descr="HUSK FOR INSTRUKTØR.pdf"/>
          <p:cNvPicPr preferRelativeResize="0"/>
          <p:nvPr/>
        </p:nvPicPr>
        <p:blipFill rotWithShape="1">
          <a:blip r:embed="rId4">
            <a:alphaModFix/>
          </a:blip>
          <a:srcRect/>
          <a:stretch/>
        </p:blipFill>
        <p:spPr>
          <a:xfrm>
            <a:off x="4721792" y="4678"/>
            <a:ext cx="3918649" cy="6853321"/>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36" name="Google Shape;236;p27" descr="PLAKAT GI KNIVEN VIDERE.pdf"/>
          <p:cNvPicPr preferRelativeResize="0">
            <a:picLocks noGrp="1"/>
          </p:cNvPicPr>
          <p:nvPr>
            <p:ph type="body" idx="1"/>
          </p:nvPr>
        </p:nvPicPr>
        <p:blipFill rotWithShape="1">
          <a:blip r:embed="rId3">
            <a:alphaModFix/>
          </a:blip>
          <a:srcRect l="-983" r="-1569"/>
          <a:stretch/>
        </p:blipFill>
        <p:spPr>
          <a:xfrm>
            <a:off x="457200" y="93890"/>
            <a:ext cx="4868434" cy="671489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37" name="Google Shape;237;p27"/>
          <p:cNvSpPr txBox="1"/>
          <p:nvPr/>
        </p:nvSpPr>
        <p:spPr>
          <a:xfrm>
            <a:off x="5355816" y="1645741"/>
            <a:ext cx="3581382" cy="380873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PLAKAT: UTENFOR OPERASJONSSTUE, VED KIRURGISK VASK, PÅ KONTOR OG MORGENMØTROM</a:t>
            </a:r>
            <a:endParaRPr/>
          </a:p>
          <a:p>
            <a:pPr marL="0" marR="0" lvl="0" indent="0" algn="l" rtl="0">
              <a:lnSpc>
                <a:spcPct val="150000"/>
              </a:lnSpc>
              <a:spcBef>
                <a:spcPts val="0"/>
              </a:spcBef>
              <a:spcAft>
                <a:spcPts val="0"/>
              </a:spcAft>
              <a:buNone/>
            </a:pPr>
            <a:endParaRPr sz="1800">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PÅMINNING OM GOD KIRURGISK OPPLÆRING I EN TRAVEL HVERDAG </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600"/>
              <a:buFont typeface="Helvetica Neue"/>
              <a:buNone/>
            </a:pPr>
            <a:r>
              <a:rPr lang="en-US" sz="4600" b="0" i="0" u="none" strike="noStrike" cap="none">
                <a:solidFill>
                  <a:schemeClr val="dk1"/>
                </a:solidFill>
                <a:latin typeface="Helvetica Neue"/>
                <a:ea typeface="Helvetica Neue"/>
                <a:cs typeface="Helvetica Neue"/>
                <a:sym typeface="Helvetica Neue"/>
              </a:rPr>
              <a:t>KONKURRANSE</a:t>
            </a:r>
            <a:endParaRPr sz="4600" b="0" i="0" u="none" strike="noStrike" cap="none">
              <a:solidFill>
                <a:schemeClr val="dk1"/>
              </a:solidFill>
              <a:latin typeface="Helvetica Neue"/>
              <a:ea typeface="Helvetica Neue"/>
              <a:cs typeface="Helvetica Neue"/>
              <a:sym typeface="Helvetica Neue"/>
            </a:endParaRPr>
          </a:p>
        </p:txBody>
      </p:sp>
      <p:pic>
        <p:nvPicPr>
          <p:cNvPr id="244" name="Google Shape;244;p28" descr="GI KNIVEN VIDERE BILDE OFFISIELT.jpg"/>
          <p:cNvPicPr preferRelativeResize="0">
            <a:picLocks noGrp="1"/>
          </p:cNvPicPr>
          <p:nvPr>
            <p:ph type="body" idx="1"/>
          </p:nvPr>
        </p:nvPicPr>
        <p:blipFill rotWithShape="1">
          <a:blip r:embed="rId3">
            <a:alphaModFix/>
          </a:blip>
          <a:srcRect l="6707" t="22656" b="30140"/>
          <a:stretch/>
        </p:blipFill>
        <p:spPr>
          <a:xfrm>
            <a:off x="0" y="5147299"/>
            <a:ext cx="9144000" cy="1797255"/>
          </a:xfrm>
          <a:prstGeom prst="rect">
            <a:avLst/>
          </a:prstGeom>
          <a:noFill/>
          <a:ln>
            <a:noFill/>
          </a:ln>
        </p:spPr>
      </p:pic>
      <p:pic>
        <p:nvPicPr>
          <p:cNvPr id="245" name="Google Shape;245;p28"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46" name="Google Shape;246;p28"/>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247" name="Google Shape;247;p28"/>
          <p:cNvSpPr txBox="1"/>
          <p:nvPr/>
        </p:nvSpPr>
        <p:spPr>
          <a:xfrm>
            <a:off x="663273" y="1556299"/>
            <a:ext cx="7619359" cy="143885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000">
                <a:solidFill>
                  <a:schemeClr val="dk1"/>
                </a:solidFill>
                <a:latin typeface="Helvetica Neue"/>
                <a:ea typeface="Helvetica Neue"/>
                <a:cs typeface="Helvetica Neue"/>
                <a:sym typeface="Helvetica Neue"/>
              </a:rPr>
              <a:t>HVILKET REGIONALT HELSEFORETAK GJØR DET BEST?</a:t>
            </a:r>
            <a:endParaRPr sz="3000">
              <a:solidFill>
                <a:schemeClr val="dk1"/>
              </a:solidFill>
              <a:latin typeface="Helvetica Neue"/>
              <a:ea typeface="Helvetica Neue"/>
              <a:cs typeface="Helvetica Neue"/>
              <a:sym typeface="Helvetica Neue"/>
            </a:endParaRPr>
          </a:p>
        </p:txBody>
      </p:sp>
      <p:pic>
        <p:nvPicPr>
          <p:cNvPr id="248" name="Google Shape;248;p28" descr="helse midt-norge.jpg"/>
          <p:cNvPicPr preferRelativeResize="0"/>
          <p:nvPr/>
        </p:nvPicPr>
        <p:blipFill rotWithShape="1">
          <a:blip r:embed="rId6">
            <a:alphaModFix/>
          </a:blip>
          <a:srcRect l="151" t="19836" r="-774" b="14064"/>
          <a:stretch/>
        </p:blipFill>
        <p:spPr>
          <a:xfrm>
            <a:off x="663273" y="4269151"/>
            <a:ext cx="3849974" cy="73577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9" name="Google Shape;249;p28" descr="helse nord.jpg"/>
          <p:cNvPicPr preferRelativeResize="0"/>
          <p:nvPr/>
        </p:nvPicPr>
        <p:blipFill rotWithShape="1">
          <a:blip r:embed="rId7">
            <a:alphaModFix/>
          </a:blip>
          <a:srcRect/>
          <a:stretch/>
        </p:blipFill>
        <p:spPr>
          <a:xfrm>
            <a:off x="5792662" y="3242392"/>
            <a:ext cx="2581581" cy="63467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0" name="Google Shape;250;p28" descr="helse sør-øst.jpg"/>
          <p:cNvPicPr preferRelativeResize="0"/>
          <p:nvPr/>
        </p:nvPicPr>
        <p:blipFill rotWithShape="1">
          <a:blip r:embed="rId8">
            <a:alphaModFix/>
          </a:blip>
          <a:srcRect/>
          <a:stretch/>
        </p:blipFill>
        <p:spPr>
          <a:xfrm>
            <a:off x="5285439" y="4269152"/>
            <a:ext cx="3087968" cy="73546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1" name="Google Shape;251;p28" descr="HELSE VEST.jpg"/>
          <p:cNvPicPr preferRelativeResize="0"/>
          <p:nvPr/>
        </p:nvPicPr>
        <p:blipFill rotWithShape="1">
          <a:blip r:embed="rId9">
            <a:alphaModFix/>
          </a:blip>
          <a:srcRect/>
          <a:stretch/>
        </p:blipFill>
        <p:spPr>
          <a:xfrm>
            <a:off x="663273" y="3242393"/>
            <a:ext cx="2654835" cy="63433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Helvetica Neue"/>
              <a:buNone/>
            </a:pPr>
            <a:r>
              <a:rPr lang="en-US" sz="4400" b="0" i="0" u="none" strike="noStrike" cap="none">
                <a:solidFill>
                  <a:schemeClr val="dk1"/>
                </a:solidFill>
                <a:latin typeface="Helvetica Neue"/>
                <a:ea typeface="Helvetica Neue"/>
                <a:cs typeface="Helvetica Neue"/>
                <a:sym typeface="Helvetica Neue"/>
              </a:rPr>
              <a:t>SPØRREUNDERSØKELSE: </a:t>
            </a:r>
            <a:endParaRPr sz="4400" b="0" i="0" u="none" strike="noStrike" cap="none">
              <a:solidFill>
                <a:schemeClr val="dk1"/>
              </a:solidFill>
              <a:latin typeface="Calibri"/>
              <a:ea typeface="Calibri"/>
              <a:cs typeface="Calibri"/>
              <a:sym typeface="Calibri"/>
            </a:endParaRPr>
          </a:p>
        </p:txBody>
      </p:sp>
      <p:pic>
        <p:nvPicPr>
          <p:cNvPr id="258" name="Google Shape;258;p29" descr="GI KNIVEN VIDERE BILDE OFFISIELT.jpg"/>
          <p:cNvPicPr preferRelativeResize="0">
            <a:picLocks noGrp="1"/>
          </p:cNvPicPr>
          <p:nvPr>
            <p:ph type="body" idx="1"/>
          </p:nvPr>
        </p:nvPicPr>
        <p:blipFill rotWithShape="1">
          <a:blip r:embed="rId3">
            <a:alphaModFix/>
          </a:blip>
          <a:srcRect l="6707" t="22656" b="30140"/>
          <a:stretch/>
        </p:blipFill>
        <p:spPr>
          <a:xfrm>
            <a:off x="0" y="5214850"/>
            <a:ext cx="9144000" cy="1751230"/>
          </a:xfrm>
          <a:prstGeom prst="rect">
            <a:avLst/>
          </a:prstGeom>
          <a:noFill/>
          <a:ln>
            <a:noFill/>
          </a:ln>
        </p:spPr>
      </p:pic>
      <p:pic>
        <p:nvPicPr>
          <p:cNvPr id="259" name="Google Shape;259;p29"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60" name="Google Shape;260;p29"/>
          <p:cNvPicPr preferRelativeResize="0"/>
          <p:nvPr/>
        </p:nvPicPr>
        <p:blipFill rotWithShape="1">
          <a:blip r:embed="rId5">
            <a:alphaModFix/>
          </a:blip>
          <a:srcRect/>
          <a:stretch/>
        </p:blipFill>
        <p:spPr>
          <a:xfrm>
            <a:off x="138276" y="5319192"/>
            <a:ext cx="980852" cy="1297796"/>
          </a:xfrm>
          <a:prstGeom prst="rect">
            <a:avLst/>
          </a:prstGeom>
          <a:noFill/>
          <a:ln>
            <a:noFill/>
          </a:ln>
        </p:spPr>
      </p:pic>
      <p:pic>
        <p:nvPicPr>
          <p:cNvPr id="261" name="Google Shape;261;p29" descr="questback.jpg"/>
          <p:cNvPicPr preferRelativeResize="0"/>
          <p:nvPr/>
        </p:nvPicPr>
        <p:blipFill rotWithShape="1">
          <a:blip r:embed="rId6">
            <a:alphaModFix/>
          </a:blip>
          <a:srcRect/>
          <a:stretch/>
        </p:blipFill>
        <p:spPr>
          <a:xfrm>
            <a:off x="1120700" y="1417638"/>
            <a:ext cx="6831119" cy="1193243"/>
          </a:xfrm>
          <a:prstGeom prst="rect">
            <a:avLst/>
          </a:prstGeom>
          <a:noFill/>
          <a:ln>
            <a:noFill/>
          </a:ln>
        </p:spPr>
      </p:pic>
      <p:sp>
        <p:nvSpPr>
          <p:cNvPr id="262" name="Google Shape;262;p29"/>
          <p:cNvSpPr txBox="1"/>
          <p:nvPr/>
        </p:nvSpPr>
        <p:spPr>
          <a:xfrm>
            <a:off x="565293" y="2750076"/>
            <a:ext cx="8229600" cy="1983876"/>
          </a:xfrm>
          <a:prstGeom prst="rect">
            <a:avLst/>
          </a:prstGeom>
          <a:noFill/>
          <a:ln>
            <a:noFill/>
          </a:ln>
        </p:spPr>
        <p:txBody>
          <a:bodyPr spcFirstLastPara="1" wrap="square" lIns="91425" tIns="45700" rIns="91425" bIns="45700" anchor="t" anchorCtr="0">
            <a:noAutofit/>
          </a:bodyPr>
          <a:lstStyle/>
          <a:p>
            <a:pPr marL="800100" marR="0" lvl="1" indent="-342900" algn="l" rtl="0">
              <a:lnSpc>
                <a:spcPct val="200000"/>
              </a:lnSpc>
              <a:spcBef>
                <a:spcPts val="0"/>
              </a:spcBef>
              <a:spcAft>
                <a:spcPts val="0"/>
              </a:spcAft>
              <a:buClr>
                <a:schemeClr val="dk1"/>
              </a:buClr>
              <a:buSzPts val="2500"/>
              <a:buFont typeface="Arial"/>
              <a:buChar char="•"/>
            </a:pPr>
            <a:r>
              <a:rPr lang="en-US" sz="2500" b="0" i="0" u="none" strike="noStrike" cap="none">
                <a:solidFill>
                  <a:schemeClr val="dk1"/>
                </a:solidFill>
                <a:latin typeface="Helvetica Neue"/>
                <a:ea typeface="Helvetica Neue"/>
                <a:cs typeface="Helvetica Neue"/>
                <a:sym typeface="Helvetica Neue"/>
              </a:rPr>
              <a:t>3 spørsmål til instruktør</a:t>
            </a:r>
            <a:endParaRPr sz="2500" b="0" i="0" u="none" strike="noStrike" cap="none">
              <a:solidFill>
                <a:schemeClr val="dk1"/>
              </a:solidFill>
              <a:latin typeface="Helvetica Neue"/>
              <a:ea typeface="Helvetica Neue"/>
              <a:cs typeface="Helvetica Neue"/>
              <a:sym typeface="Helvetica Neue"/>
            </a:endParaRPr>
          </a:p>
          <a:p>
            <a:pPr marL="800100" marR="0" lvl="1" indent="-342900" algn="l" rtl="0">
              <a:lnSpc>
                <a:spcPct val="150000"/>
              </a:lnSpc>
              <a:spcBef>
                <a:spcPts val="0"/>
              </a:spcBef>
              <a:spcAft>
                <a:spcPts val="0"/>
              </a:spcAft>
              <a:buClr>
                <a:schemeClr val="dk1"/>
              </a:buClr>
              <a:buSzPts val="2500"/>
              <a:buFont typeface="Arial"/>
              <a:buChar char="•"/>
            </a:pPr>
            <a:r>
              <a:rPr lang="en-US" sz="2500" b="0" i="0" u="none" strike="noStrike" cap="none">
                <a:solidFill>
                  <a:schemeClr val="dk1"/>
                </a:solidFill>
                <a:latin typeface="Helvetica Neue"/>
                <a:ea typeface="Helvetica Neue"/>
                <a:cs typeface="Helvetica Neue"/>
                <a:sym typeface="Helvetica Neue"/>
              </a:rPr>
              <a:t>4 spørsmål til LIS</a:t>
            </a:r>
            <a:endParaRPr/>
          </a:p>
          <a:p>
            <a:pPr marL="800100" marR="0" lvl="1" indent="-342900" algn="l" rtl="0">
              <a:lnSpc>
                <a:spcPct val="150000"/>
              </a:lnSpc>
              <a:spcBef>
                <a:spcPts val="0"/>
              </a:spcBef>
              <a:spcAft>
                <a:spcPts val="0"/>
              </a:spcAft>
              <a:buClr>
                <a:schemeClr val="dk1"/>
              </a:buClr>
              <a:buSzPts val="2500"/>
              <a:buFont typeface="Arial"/>
              <a:buChar char="•"/>
            </a:pPr>
            <a:r>
              <a:rPr lang="en-US" sz="2500" b="0" i="0" u="none" strike="noStrike" cap="none">
                <a:solidFill>
                  <a:schemeClr val="dk1"/>
                </a:solidFill>
                <a:latin typeface="Helvetica Neue"/>
                <a:ea typeface="Helvetica Neue"/>
                <a:cs typeface="Helvetica Neue"/>
                <a:sym typeface="Helvetica Neue"/>
              </a:rPr>
              <a:t>Resultatene kommer i NOP’en etter endt kampanje </a:t>
            </a:r>
            <a:endParaRPr sz="25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69" name="Google Shape;269;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70" name="Google Shape;270;p30"/>
          <p:cNvPicPr preferRelativeResize="0"/>
          <p:nvPr/>
        </p:nvPicPr>
        <p:blipFill rotWithShape="1">
          <a:blip r:embed="rId3">
            <a:alphaModFix/>
          </a:blip>
          <a:srcRect/>
          <a:stretch/>
        </p:blipFill>
        <p:spPr>
          <a:xfrm>
            <a:off x="767441" y="432836"/>
            <a:ext cx="7591103" cy="5687634"/>
          </a:xfrm>
          <a:prstGeom prst="rect">
            <a:avLst/>
          </a:prstGeom>
          <a:noFill/>
          <a:ln>
            <a:noFill/>
          </a:ln>
        </p:spPr>
      </p:pic>
      <p:sp>
        <p:nvSpPr>
          <p:cNvPr id="271" name="Google Shape;271;p30"/>
          <p:cNvSpPr txBox="1"/>
          <p:nvPr/>
        </p:nvSpPr>
        <p:spPr>
          <a:xfrm>
            <a:off x="891768" y="2515622"/>
            <a:ext cx="7215214" cy="861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a:solidFill>
                  <a:schemeClr val="lt1"/>
                </a:solidFill>
                <a:latin typeface="Helvetica Neue"/>
                <a:ea typeface="Helvetica Neue"/>
                <a:cs typeface="Helvetica Neue"/>
                <a:sym typeface="Helvetica Neue"/>
              </a:rPr>
              <a:t>LYKKE TIL</a:t>
            </a:r>
            <a:endParaRPr sz="5000">
              <a:solidFill>
                <a:schemeClr val="lt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1" descr="GI KNIVEN VIDERE BILDE OFFISIELT.jpg"/>
          <p:cNvPicPr preferRelativeResize="0">
            <a:picLocks noGrp="1"/>
          </p:cNvPicPr>
          <p:nvPr>
            <p:ph type="body" idx="1"/>
          </p:nvPr>
        </p:nvPicPr>
        <p:blipFill rotWithShape="1">
          <a:blip r:embed="rId3">
            <a:alphaModFix/>
          </a:blip>
          <a:srcRect l="6707" t="22656" b="30140"/>
          <a:stretch/>
        </p:blipFill>
        <p:spPr>
          <a:xfrm>
            <a:off x="0" y="5214850"/>
            <a:ext cx="9144000" cy="1751230"/>
          </a:xfrm>
          <a:prstGeom prst="rect">
            <a:avLst/>
          </a:prstGeom>
          <a:noFill/>
          <a:ln>
            <a:noFill/>
          </a:ln>
        </p:spPr>
      </p:pic>
      <p:pic>
        <p:nvPicPr>
          <p:cNvPr id="278" name="Google Shape;278;p31"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79" name="Google Shape;279;p31"/>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280" name="Google Shape;28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81" name="Google Shape;281;p31"/>
          <p:cNvSpPr txBox="1"/>
          <p:nvPr/>
        </p:nvSpPr>
        <p:spPr>
          <a:xfrm>
            <a:off x="945815" y="1634707"/>
            <a:ext cx="7201702" cy="21390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dk1"/>
                </a:solidFill>
                <a:latin typeface="Helvetica Neue"/>
                <a:ea typeface="Helvetica Neue"/>
                <a:cs typeface="Helvetica Neue"/>
                <a:sym typeface="Helvetica Neue"/>
              </a:rPr>
              <a:t>DISKUSJON</a:t>
            </a:r>
            <a:endParaRPr/>
          </a:p>
          <a:p>
            <a:pPr marL="0" marR="0" lvl="0" indent="0" algn="ctr" rtl="0">
              <a:lnSpc>
                <a:spcPct val="150000"/>
              </a:lnSpc>
              <a:spcBef>
                <a:spcPts val="0"/>
              </a:spcBef>
              <a:spcAft>
                <a:spcPts val="0"/>
              </a:spcAft>
              <a:buNone/>
            </a:pPr>
            <a:r>
              <a:rPr lang="en-US" sz="2400">
                <a:solidFill>
                  <a:schemeClr val="dk1"/>
                </a:solidFill>
                <a:latin typeface="Helvetica Neue"/>
                <a:ea typeface="Helvetica Neue"/>
                <a:cs typeface="Helvetica Neue"/>
                <a:sym typeface="Helvetica Neue"/>
              </a:rPr>
              <a:t>FORSLAG TIL ANDRE TILTAK</a:t>
            </a:r>
            <a:endParaRPr/>
          </a:p>
          <a:p>
            <a:pPr marL="0" marR="0" lvl="0" indent="0" algn="ctr" rtl="0">
              <a:lnSpc>
                <a:spcPct val="150000"/>
              </a:lnSpc>
              <a:spcBef>
                <a:spcPts val="0"/>
              </a:spcBef>
              <a:spcAft>
                <a:spcPts val="0"/>
              </a:spcAft>
              <a:buNone/>
            </a:pPr>
            <a:endParaRPr sz="2400">
              <a:solidFill>
                <a:schemeClr val="dk1"/>
              </a:solidFill>
              <a:latin typeface="Helvetica Neue"/>
              <a:ea typeface="Helvetica Neue"/>
              <a:cs typeface="Helvetica Neue"/>
              <a:sym typeface="Helvetica Neue"/>
            </a:endParaRPr>
          </a:p>
          <a:p>
            <a:pPr marL="0" marR="0" lvl="0" indent="0" algn="ctr" rtl="0">
              <a:lnSpc>
                <a:spcPct val="150000"/>
              </a:lnSpc>
              <a:spcBef>
                <a:spcPts val="0"/>
              </a:spcBef>
              <a:spcAft>
                <a:spcPts val="0"/>
              </a:spcAft>
              <a:buNone/>
            </a:pP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GI KNIVEN VIDERE BILDE OFFISIELT.jpg"/>
          <p:cNvPicPr preferRelativeResize="0">
            <a:picLocks noGrp="1"/>
          </p:cNvPicPr>
          <p:nvPr>
            <p:ph type="body" idx="1"/>
          </p:nvPr>
        </p:nvPicPr>
        <p:blipFill rotWithShape="1">
          <a:blip r:embed="rId3">
            <a:alphaModFix/>
          </a:blip>
          <a:srcRect l="6707" t="22656" b="30140"/>
          <a:stretch/>
        </p:blipFill>
        <p:spPr>
          <a:xfrm>
            <a:off x="0" y="5214850"/>
            <a:ext cx="9144000" cy="1751230"/>
          </a:xfrm>
          <a:prstGeom prst="rect">
            <a:avLst/>
          </a:prstGeom>
          <a:noFill/>
          <a:ln>
            <a:noFill/>
          </a:ln>
        </p:spPr>
      </p:pic>
      <p:pic>
        <p:nvPicPr>
          <p:cNvPr id="98" name="Google Shape;98;p14"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99" name="Google Shape;99;p14"/>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00" name="Google Shape;10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Helvetica Neue"/>
              <a:buNone/>
            </a:pPr>
            <a:r>
              <a:rPr lang="en-US" sz="4400" b="0" i="0" u="none" strike="noStrike" cap="none">
                <a:solidFill>
                  <a:schemeClr val="dk1"/>
                </a:solidFill>
                <a:latin typeface="Helvetica Neue"/>
                <a:ea typeface="Helvetica Neue"/>
                <a:cs typeface="Helvetica Neue"/>
                <a:sym typeface="Helvetica Neue"/>
              </a:rPr>
              <a:t>DAGENS AGENDA</a:t>
            </a:r>
            <a:endParaRPr sz="4400" b="0" i="0" u="none" strike="noStrike" cap="none">
              <a:solidFill>
                <a:schemeClr val="dk1"/>
              </a:solidFill>
              <a:latin typeface="Helvetica Neue"/>
              <a:ea typeface="Helvetica Neue"/>
              <a:cs typeface="Helvetica Neue"/>
              <a:sym typeface="Helvetica Neue"/>
            </a:endParaRPr>
          </a:p>
        </p:txBody>
      </p:sp>
      <p:sp>
        <p:nvSpPr>
          <p:cNvPr id="101" name="Google Shape;101;p14"/>
          <p:cNvSpPr txBox="1"/>
          <p:nvPr/>
        </p:nvSpPr>
        <p:spPr>
          <a:xfrm>
            <a:off x="906188" y="1417638"/>
            <a:ext cx="7888705" cy="4247316"/>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Mat</a:t>
            </a:r>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Presentasjonsrunde</a:t>
            </a:r>
            <a:endParaRPr sz="2400" b="0" i="0" u="none" strike="noStrike" cap="none">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Gjennomgang av PowerPoint presentasjon</a:t>
            </a:r>
            <a:endParaRPr sz="2400" b="0" i="0" u="none" strike="noStrike" cap="none">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Diskusjon: Andre forslag til konkrete tiltak? </a:t>
            </a:r>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Oppdatering i forhold til ny spesialistutdanning</a:t>
            </a:r>
            <a:endParaRPr sz="2400" b="0" i="0" u="none" strike="noStrike" cap="none">
              <a:solidFill>
                <a:schemeClr val="dk1"/>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Utdeling av HUSK og plakater</a:t>
            </a:r>
            <a:endParaRPr sz="2400" b="0" i="0" u="none" strike="noStrike" cap="none">
              <a:solidFill>
                <a:schemeClr val="dk1"/>
              </a:solidFill>
              <a:latin typeface="Helvetica Neue"/>
              <a:ea typeface="Helvetica Neue"/>
              <a:cs typeface="Helvetica Neue"/>
              <a:sym typeface="Helvetica Neue"/>
            </a:endParaRPr>
          </a:p>
          <a:p>
            <a:pPr marL="285750" marR="0" lvl="0" indent="-133350" algn="l" rtl="0">
              <a:lnSpc>
                <a:spcPct val="150000"/>
              </a:lnSpc>
              <a:spcBef>
                <a:spcPts val="0"/>
              </a:spcBef>
              <a:spcAft>
                <a:spcPts val="0"/>
              </a:spcAft>
              <a:buClr>
                <a:schemeClr val="dk1"/>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2" descr="GI KNIVEN VIDERE BILDE OFFISIELT.jpg"/>
          <p:cNvPicPr preferRelativeResize="0">
            <a:picLocks noGrp="1"/>
          </p:cNvPicPr>
          <p:nvPr>
            <p:ph type="body" idx="1"/>
          </p:nvPr>
        </p:nvPicPr>
        <p:blipFill rotWithShape="1">
          <a:blip r:embed="rId3">
            <a:alphaModFix/>
          </a:blip>
          <a:srcRect l="6707" t="22656" b="30140"/>
          <a:stretch/>
        </p:blipFill>
        <p:spPr>
          <a:xfrm>
            <a:off x="0" y="5214850"/>
            <a:ext cx="9144000" cy="1751230"/>
          </a:xfrm>
          <a:prstGeom prst="rect">
            <a:avLst/>
          </a:prstGeom>
          <a:noFill/>
          <a:ln>
            <a:noFill/>
          </a:ln>
        </p:spPr>
      </p:pic>
      <p:pic>
        <p:nvPicPr>
          <p:cNvPr id="288" name="Google Shape;288;p32"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89" name="Google Shape;289;p32"/>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290" name="Google Shape;29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3" descr="GI KNIVEN VIDERE BILDE OFFISIELT.jpg"/>
          <p:cNvPicPr preferRelativeResize="0">
            <a:picLocks noGrp="1"/>
          </p:cNvPicPr>
          <p:nvPr>
            <p:ph type="body" idx="1"/>
          </p:nvPr>
        </p:nvPicPr>
        <p:blipFill rotWithShape="1">
          <a:blip r:embed="rId3">
            <a:alphaModFix/>
          </a:blip>
          <a:srcRect l="6707" t="22656" b="30140"/>
          <a:stretch/>
        </p:blipFill>
        <p:spPr>
          <a:xfrm>
            <a:off x="0" y="5214850"/>
            <a:ext cx="9144000" cy="1751230"/>
          </a:xfrm>
          <a:prstGeom prst="rect">
            <a:avLst/>
          </a:prstGeom>
          <a:noFill/>
          <a:ln>
            <a:noFill/>
          </a:ln>
        </p:spPr>
      </p:pic>
      <p:pic>
        <p:nvPicPr>
          <p:cNvPr id="297" name="Google Shape;297;p33"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298" name="Google Shape;298;p33"/>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299" name="Google Shape;29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00" name="Google Shape;300;p33"/>
          <p:cNvSpPr txBox="1"/>
          <p:nvPr/>
        </p:nvSpPr>
        <p:spPr>
          <a:xfrm>
            <a:off x="932303" y="864637"/>
            <a:ext cx="7498958" cy="308289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4400">
                <a:solidFill>
                  <a:schemeClr val="dk1"/>
                </a:solidFill>
                <a:latin typeface="Helvetica Neue"/>
                <a:ea typeface="Helvetica Neue"/>
                <a:cs typeface="Helvetica Neue"/>
                <a:sym typeface="Helvetica Neue"/>
              </a:rPr>
              <a:t> OPPDATERING I FORHOLD TIL NY SPESIALISTUTDANNING</a:t>
            </a:r>
            <a:endParaRPr sz="44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ctrTitle"/>
          </p:nvPr>
        </p:nvSpPr>
        <p:spPr>
          <a:xfrm>
            <a:off x="137309" y="3262252"/>
            <a:ext cx="8856506" cy="1132632"/>
          </a:xfrm>
          <a:prstGeom prst="rect">
            <a:avLst/>
          </a:prstGeom>
          <a:solidFill>
            <a:srgbClr val="003366"/>
          </a:solid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5000"/>
              <a:buFont typeface="Helvetica Neue"/>
              <a:buNone/>
            </a:pPr>
            <a:r>
              <a:rPr lang="en-US" sz="5000" b="1" i="0" u="none" strike="noStrike" cap="none">
                <a:solidFill>
                  <a:srgbClr val="FFFFFF"/>
                </a:solidFill>
                <a:latin typeface="Helvetica Neue"/>
                <a:ea typeface="Helvetica Neue"/>
                <a:cs typeface="Helvetica Neue"/>
                <a:sym typeface="Helvetica Neue"/>
              </a:rPr>
              <a:t>GI KNIVEN VIDERE</a:t>
            </a:r>
            <a:endParaRPr sz="5000" b="1" i="0" u="none" strike="noStrike" cap="none">
              <a:solidFill>
                <a:srgbClr val="FFFFFF"/>
              </a:solidFill>
              <a:latin typeface="Helvetica Neue"/>
              <a:ea typeface="Helvetica Neue"/>
              <a:cs typeface="Helvetica Neue"/>
              <a:sym typeface="Helvetica Neue"/>
            </a:endParaRPr>
          </a:p>
        </p:txBody>
      </p:sp>
      <p:sp>
        <p:nvSpPr>
          <p:cNvPr id="108" name="Google Shape;108;p15"/>
          <p:cNvSpPr txBox="1">
            <a:spLocks noGrp="1"/>
          </p:cNvSpPr>
          <p:nvPr>
            <p:ph type="subTitle" idx="1"/>
          </p:nvPr>
        </p:nvSpPr>
        <p:spPr>
          <a:xfrm>
            <a:off x="137310" y="4394884"/>
            <a:ext cx="8856506" cy="7635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1000"/>
              <a:buFont typeface="Arial"/>
              <a:buNone/>
            </a:pPr>
            <a:endParaRPr sz="1000" b="0" i="0" u="none" strike="noStrike" cap="none">
              <a:solidFill>
                <a:schemeClr val="dk1"/>
              </a:solidFill>
              <a:latin typeface="Helvetica Neue"/>
              <a:ea typeface="Helvetica Neue"/>
              <a:cs typeface="Helvetica Neue"/>
              <a:sym typeface="Helvetica Neue"/>
            </a:endParaRPr>
          </a:p>
          <a:p>
            <a:pPr marL="0" marR="0" lvl="0" indent="0" algn="ctr" rtl="0">
              <a:spcBef>
                <a:spcPts val="700"/>
              </a:spcBef>
              <a:spcAft>
                <a:spcPts val="0"/>
              </a:spcAft>
              <a:buClr>
                <a:schemeClr val="dk1"/>
              </a:buClr>
              <a:buSzPts val="3500"/>
              <a:buFont typeface="Arial"/>
              <a:buNone/>
            </a:pPr>
            <a:r>
              <a:rPr lang="en-US" sz="3500" b="0" i="0" u="none" strike="noStrike" cap="none">
                <a:solidFill>
                  <a:schemeClr val="dk1"/>
                </a:solidFill>
                <a:latin typeface="Helvetica Neue"/>
                <a:ea typeface="Helvetica Neue"/>
                <a:cs typeface="Helvetica Neue"/>
                <a:sym typeface="Helvetica Neue"/>
              </a:rPr>
              <a:t>LÆR KOLLEGAEN DIN </a:t>
            </a:r>
            <a:endParaRPr/>
          </a:p>
          <a:p>
            <a:pPr marL="0" marR="0" lvl="0" indent="0" algn="ctr" rtl="0">
              <a:spcBef>
                <a:spcPts val="700"/>
              </a:spcBef>
              <a:spcAft>
                <a:spcPts val="0"/>
              </a:spcAft>
              <a:buClr>
                <a:schemeClr val="dk1"/>
              </a:buClr>
              <a:buSzPts val="3500"/>
              <a:buFont typeface="Arial"/>
              <a:buNone/>
            </a:pPr>
            <a:r>
              <a:rPr lang="en-US" sz="3500" b="0" i="0" u="none" strike="noStrike" cap="none">
                <a:solidFill>
                  <a:schemeClr val="dk1"/>
                </a:solidFill>
                <a:latin typeface="Helvetica Neue"/>
                <a:ea typeface="Helvetica Neue"/>
                <a:cs typeface="Helvetica Neue"/>
                <a:sym typeface="Helvetica Neue"/>
              </a:rPr>
              <a:t>DET DU KAN BEST</a:t>
            </a:r>
            <a:endParaRPr sz="3500" b="0" i="0" u="none" strike="noStrike" cap="none">
              <a:solidFill>
                <a:schemeClr val="dk1"/>
              </a:solidFill>
              <a:latin typeface="Helvetica Neue"/>
              <a:ea typeface="Helvetica Neue"/>
              <a:cs typeface="Helvetica Neue"/>
              <a:sym typeface="Helvetica Neue"/>
            </a:endParaRPr>
          </a:p>
        </p:txBody>
      </p:sp>
      <p:pic>
        <p:nvPicPr>
          <p:cNvPr id="109" name="Google Shape;109;p15"/>
          <p:cNvPicPr preferRelativeResize="0"/>
          <p:nvPr/>
        </p:nvPicPr>
        <p:blipFill rotWithShape="1">
          <a:blip r:embed="rId3">
            <a:alphaModFix/>
          </a:blip>
          <a:srcRect l="4584" r="4434" b="69803"/>
          <a:stretch/>
        </p:blipFill>
        <p:spPr>
          <a:xfrm>
            <a:off x="137310" y="0"/>
            <a:ext cx="8824329" cy="3237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descr="GI KNIVEN VIDERE BILDE OFFISIELT.jpg"/>
          <p:cNvPicPr preferRelativeResize="0">
            <a:picLocks noGrp="1"/>
          </p:cNvPicPr>
          <p:nvPr>
            <p:ph type="body" idx="1"/>
          </p:nvPr>
        </p:nvPicPr>
        <p:blipFill rotWithShape="1">
          <a:blip r:embed="rId3">
            <a:alphaModFix/>
          </a:blip>
          <a:srcRect l="6707" t="22656" b="30140"/>
          <a:stretch/>
        </p:blipFill>
        <p:spPr>
          <a:xfrm>
            <a:off x="0" y="5079750"/>
            <a:ext cx="9144000" cy="1805270"/>
          </a:xfrm>
          <a:prstGeom prst="rect">
            <a:avLst/>
          </a:prstGeom>
          <a:noFill/>
          <a:ln>
            <a:noFill/>
          </a:ln>
        </p:spPr>
      </p:pic>
      <p:pic>
        <p:nvPicPr>
          <p:cNvPr id="116" name="Google Shape;116;p16"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17" name="Google Shape;117;p16"/>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18" name="Google Shape;11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Helvetica Neue"/>
              <a:buNone/>
            </a:pPr>
            <a:r>
              <a:rPr lang="en-US" sz="3959" b="0" i="0" u="none" strike="noStrike" cap="none">
                <a:solidFill>
                  <a:schemeClr val="dk1"/>
                </a:solidFill>
                <a:latin typeface="Helvetica Neue"/>
                <a:ea typeface="Helvetica Neue"/>
                <a:cs typeface="Helvetica Neue"/>
                <a:sym typeface="Helvetica Neue"/>
              </a:rPr>
              <a:t>MÅLBESKRIVELSE </a:t>
            </a:r>
            <a:br>
              <a:rPr lang="en-US" sz="3959" b="0" i="0" u="none" strike="noStrike" cap="none">
                <a:solidFill>
                  <a:schemeClr val="dk1"/>
                </a:solidFill>
                <a:latin typeface="Helvetica Neue"/>
                <a:ea typeface="Helvetica Neue"/>
                <a:cs typeface="Helvetica Neue"/>
                <a:sym typeface="Helvetica Neue"/>
              </a:rPr>
            </a:br>
            <a:r>
              <a:rPr lang="en-US" sz="3959" b="0" i="0" u="none" strike="noStrike" cap="none">
                <a:solidFill>
                  <a:schemeClr val="dk1"/>
                </a:solidFill>
                <a:latin typeface="Helvetica Neue"/>
                <a:ea typeface="Helvetica Neue"/>
                <a:cs typeface="Helvetica Neue"/>
                <a:sym typeface="Helvetica Neue"/>
              </a:rPr>
              <a:t>ORTOPEDISK KIRURGI</a:t>
            </a:r>
            <a:endParaRPr sz="3959" b="0" i="0" u="none" strike="noStrike" cap="none">
              <a:solidFill>
                <a:schemeClr val="dk1"/>
              </a:solidFill>
              <a:latin typeface="Helvetica Neue"/>
              <a:ea typeface="Helvetica Neue"/>
              <a:cs typeface="Helvetica Neue"/>
              <a:sym typeface="Helvetica Neue"/>
            </a:endParaRPr>
          </a:p>
        </p:txBody>
      </p:sp>
      <p:sp>
        <p:nvSpPr>
          <p:cNvPr id="119" name="Google Shape;119;p16"/>
          <p:cNvSpPr txBox="1"/>
          <p:nvPr/>
        </p:nvSpPr>
        <p:spPr>
          <a:xfrm>
            <a:off x="756652" y="1715768"/>
            <a:ext cx="5269538" cy="283154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Veiledning</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Kurs: 270 timer</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Operasjonsliste: Ca. 700 inngrep</a:t>
            </a:r>
            <a:endParaRPr sz="2400" b="0" i="0" u="none" strike="noStrike" cap="none">
              <a:solidFill>
                <a:schemeClr val="dk1"/>
              </a:solidFill>
              <a:latin typeface="Helvetica Neue"/>
              <a:ea typeface="Helvetica Neue"/>
              <a:cs typeface="Helvetica Neue"/>
              <a:sym typeface="Helvetica Neue"/>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6 års tjeneste i ortopedisk kirurgi</a:t>
            </a:r>
            <a:endParaRPr sz="2400" b="0" i="0" u="none" strike="noStrike" cap="none">
              <a:solidFill>
                <a:schemeClr val="dk1"/>
              </a:solidFill>
              <a:latin typeface="Helvetica Neue"/>
              <a:ea typeface="Helvetica Neue"/>
              <a:cs typeface="Helvetica Neue"/>
              <a:sym typeface="Helvetica Neue"/>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1,5 år gruppe I sykehus</a:t>
            </a: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600"/>
              <a:buFont typeface="Helvetica Neue"/>
              <a:buNone/>
            </a:pPr>
            <a:r>
              <a:rPr lang="en-US" sz="4600" b="0" i="0" u="none" strike="noStrike" cap="none">
                <a:solidFill>
                  <a:schemeClr val="dk1"/>
                </a:solidFill>
                <a:latin typeface="Helvetica Neue"/>
                <a:ea typeface="Helvetica Neue"/>
                <a:cs typeface="Helvetica Neue"/>
                <a:sym typeface="Helvetica Neue"/>
              </a:rPr>
              <a:t>HOLDNINGSKAMPANJE</a:t>
            </a:r>
            <a:endParaRPr sz="4600" b="0" i="0" u="none" strike="noStrike" cap="none">
              <a:solidFill>
                <a:schemeClr val="dk1"/>
              </a:solidFill>
              <a:latin typeface="Helvetica Neue"/>
              <a:ea typeface="Helvetica Neue"/>
              <a:cs typeface="Helvetica Neue"/>
              <a:sym typeface="Helvetica Neue"/>
            </a:endParaRPr>
          </a:p>
        </p:txBody>
      </p:sp>
      <p:pic>
        <p:nvPicPr>
          <p:cNvPr id="126" name="Google Shape;126;p17" descr="GI KNIVEN VIDERE BILDE OFFISIELT.jpg"/>
          <p:cNvPicPr preferRelativeResize="0">
            <a:picLocks noGrp="1"/>
          </p:cNvPicPr>
          <p:nvPr>
            <p:ph type="body" idx="1"/>
          </p:nvPr>
        </p:nvPicPr>
        <p:blipFill rotWithShape="1">
          <a:blip r:embed="rId3">
            <a:alphaModFix/>
          </a:blip>
          <a:srcRect l="6707" t="22656" b="30140"/>
          <a:stretch/>
        </p:blipFill>
        <p:spPr>
          <a:xfrm>
            <a:off x="0" y="5147300"/>
            <a:ext cx="9144000" cy="1805270"/>
          </a:xfrm>
          <a:prstGeom prst="rect">
            <a:avLst/>
          </a:prstGeom>
          <a:noFill/>
          <a:ln>
            <a:noFill/>
          </a:ln>
        </p:spPr>
      </p:pic>
      <p:pic>
        <p:nvPicPr>
          <p:cNvPr id="127" name="Google Shape;127;p17"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28" name="Google Shape;128;p17"/>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29" name="Google Shape;129;p17"/>
          <p:cNvSpPr txBox="1"/>
          <p:nvPr/>
        </p:nvSpPr>
        <p:spPr>
          <a:xfrm>
            <a:off x="756652" y="1864376"/>
            <a:ext cx="7109753" cy="408573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Per dags dato tar det gjennomsnittlig 9 år å bli ferdig spesialist i ortopedi i Norge</a:t>
            </a:r>
            <a:endParaRPr sz="2400" b="0" i="0" u="none" strike="noStrike" cap="none">
              <a:solidFill>
                <a:schemeClr val="dk1"/>
              </a:solidFill>
              <a:latin typeface="Helvetica Neue"/>
              <a:ea typeface="Helvetica Neue"/>
              <a:cs typeface="Helvetica Neue"/>
              <a:sym typeface="Helvetica Neue"/>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Gruppe I tjeneste</a:t>
            </a:r>
            <a:endParaRPr sz="2400" b="0" i="0" u="none" strike="noStrike" cap="none">
              <a:solidFill>
                <a:schemeClr val="dk1"/>
              </a:solidFill>
              <a:latin typeface="Helvetica Neue"/>
              <a:ea typeface="Helvetica Neue"/>
              <a:cs typeface="Helvetica Neue"/>
              <a:sym typeface="Helvetica Neue"/>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Operasjonsliste</a:t>
            </a:r>
            <a:endParaRPr sz="2400" b="0" i="0" u="none" strike="noStrike" cap="none">
              <a:solidFill>
                <a:schemeClr val="dk1"/>
              </a:solidFill>
              <a:latin typeface="Helvetica Neue"/>
              <a:ea typeface="Helvetica Neue"/>
              <a:cs typeface="Helvetica Neue"/>
              <a:sym typeface="Helvetica Neue"/>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Mesterlæringstradisjon</a:t>
            </a:r>
            <a:endParaRPr sz="2400" b="0" i="0" u="none" strike="noStrike" cap="none">
              <a:solidFill>
                <a:schemeClr val="dk1"/>
              </a:solidFill>
              <a:latin typeface="Helvetica Neue"/>
              <a:ea typeface="Helvetica Neue"/>
              <a:cs typeface="Helvetica Neue"/>
              <a:sym typeface="Helvetica Neue"/>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8" descr="GI KNIVEN VIDERE BILDE OFFISIELT.jpg"/>
          <p:cNvPicPr preferRelativeResize="0">
            <a:picLocks noGrp="1"/>
          </p:cNvPicPr>
          <p:nvPr>
            <p:ph type="body" idx="1"/>
          </p:nvPr>
        </p:nvPicPr>
        <p:blipFill rotWithShape="1">
          <a:blip r:embed="rId3">
            <a:alphaModFix/>
          </a:blip>
          <a:srcRect l="6707" t="22656" b="30140"/>
          <a:stretch/>
        </p:blipFill>
        <p:spPr>
          <a:xfrm>
            <a:off x="0" y="5147300"/>
            <a:ext cx="9144000" cy="1805270"/>
          </a:xfrm>
          <a:prstGeom prst="rect">
            <a:avLst/>
          </a:prstGeom>
          <a:noFill/>
          <a:ln>
            <a:noFill/>
          </a:ln>
        </p:spPr>
      </p:pic>
      <p:pic>
        <p:nvPicPr>
          <p:cNvPr id="136" name="Google Shape;136;p18"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37" name="Google Shape;137;p18"/>
          <p:cNvPicPr preferRelativeResize="0"/>
          <p:nvPr/>
        </p:nvPicPr>
        <p:blipFill rotWithShape="1">
          <a:blip r:embed="rId5">
            <a:alphaModFix/>
          </a:blip>
          <a:srcRect/>
          <a:stretch/>
        </p:blipFill>
        <p:spPr>
          <a:xfrm>
            <a:off x="116501" y="5350892"/>
            <a:ext cx="980852" cy="1297796"/>
          </a:xfrm>
          <a:prstGeom prst="rect">
            <a:avLst/>
          </a:prstGeom>
          <a:noFill/>
          <a:ln>
            <a:noFill/>
          </a:ln>
        </p:spPr>
      </p:pic>
      <p:sp>
        <p:nvSpPr>
          <p:cNvPr id="138" name="Google Shape;138;p18"/>
          <p:cNvSpPr txBox="1">
            <a:spLocks noGrp="1"/>
          </p:cNvSpPr>
          <p:nvPr>
            <p:ph type="title"/>
          </p:nvPr>
        </p:nvSpPr>
        <p:spPr>
          <a:xfrm>
            <a:off x="457200" y="446028"/>
            <a:ext cx="8229600" cy="8002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600"/>
              <a:buFont typeface="Helvetica Neue"/>
              <a:buNone/>
            </a:pPr>
            <a:r>
              <a:rPr lang="en-US" sz="4600" b="0" i="0" u="none" strike="noStrike" cap="none">
                <a:solidFill>
                  <a:schemeClr val="dk1"/>
                </a:solidFill>
                <a:latin typeface="Helvetica Neue"/>
                <a:ea typeface="Helvetica Neue"/>
                <a:cs typeface="Helvetica Neue"/>
                <a:sym typeface="Helvetica Neue"/>
              </a:rPr>
              <a:t>FOKUS PÅ PRODUKSJON</a:t>
            </a:r>
            <a:endParaRPr/>
          </a:p>
        </p:txBody>
      </p:sp>
      <p:sp>
        <p:nvSpPr>
          <p:cNvPr id="139" name="Google Shape;139;p18"/>
          <p:cNvSpPr txBox="1"/>
          <p:nvPr/>
        </p:nvSpPr>
        <p:spPr>
          <a:xfrm>
            <a:off x="457200" y="2159804"/>
            <a:ext cx="6495992" cy="227754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Fersk LIS kan raskt jobbe selvstendig i akuttmottak og på poliklinikk </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Helvetica Neue"/>
                <a:ea typeface="Helvetica Neue"/>
                <a:cs typeface="Helvetica Neue"/>
                <a:sym typeface="Helvetica Neue"/>
              </a:rPr>
              <a:t>Lenger tid før selvstendig på operasjonsstue</a:t>
            </a:r>
            <a:endParaRPr sz="2400" b="0" i="0" u="none" strike="noStrike" cap="none">
              <a:solidFill>
                <a:schemeClr val="dk1"/>
              </a:solidFill>
              <a:latin typeface="Helvetica Neue"/>
              <a:ea typeface="Helvetica Neue"/>
              <a:cs typeface="Helvetica Neue"/>
              <a:sym typeface="Helvetica Neue"/>
            </a:endParaRPr>
          </a:p>
        </p:txBody>
      </p:sp>
      <p:pic>
        <p:nvPicPr>
          <p:cNvPr id="140" name="Google Shape;140;p18"/>
          <p:cNvPicPr preferRelativeResize="0"/>
          <p:nvPr/>
        </p:nvPicPr>
        <p:blipFill rotWithShape="1">
          <a:blip r:embed="rId6">
            <a:alphaModFix/>
          </a:blip>
          <a:srcRect/>
          <a:stretch/>
        </p:blipFill>
        <p:spPr>
          <a:xfrm>
            <a:off x="6888266" y="2159804"/>
            <a:ext cx="2208249" cy="25226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9" descr="GI KNIVEN VIDERE BILDE OFFISIELT.jpg"/>
          <p:cNvPicPr preferRelativeResize="0">
            <a:picLocks noGrp="1"/>
          </p:cNvPicPr>
          <p:nvPr>
            <p:ph type="body" idx="1"/>
          </p:nvPr>
        </p:nvPicPr>
        <p:blipFill rotWithShape="1">
          <a:blip r:embed="rId3">
            <a:alphaModFix/>
          </a:blip>
          <a:srcRect l="6707" t="22656" b="30140"/>
          <a:stretch/>
        </p:blipFill>
        <p:spPr>
          <a:xfrm>
            <a:off x="0" y="5079750"/>
            <a:ext cx="9144000" cy="1805270"/>
          </a:xfrm>
          <a:prstGeom prst="rect">
            <a:avLst/>
          </a:prstGeom>
          <a:noFill/>
          <a:ln>
            <a:noFill/>
          </a:ln>
        </p:spPr>
      </p:pic>
      <p:pic>
        <p:nvPicPr>
          <p:cNvPr id="147" name="Google Shape;147;p19"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48" name="Google Shape;148;p19"/>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49" name="Google Shape;14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150" name="Google Shape;150;p19"/>
          <p:cNvSpPr txBox="1"/>
          <p:nvPr/>
        </p:nvSpPr>
        <p:spPr>
          <a:xfrm>
            <a:off x="457200" y="796178"/>
            <a:ext cx="8229600" cy="255454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4000" b="0" i="0" u="none" strike="noStrike" cap="none">
                <a:solidFill>
                  <a:schemeClr val="dk1"/>
                </a:solidFill>
                <a:latin typeface="Helvetica Neue"/>
                <a:ea typeface="Helvetica Neue"/>
                <a:cs typeface="Helvetica Neue"/>
                <a:sym typeface="Helvetica Neue"/>
              </a:rPr>
              <a:t>NY SPESIALISTUTDANNING </a:t>
            </a:r>
            <a:endParaRPr/>
          </a:p>
          <a:p>
            <a:pPr marL="0" marR="0" lvl="0" indent="0" algn="ctr" rtl="0">
              <a:lnSpc>
                <a:spcPct val="150000"/>
              </a:lnSpc>
              <a:spcBef>
                <a:spcPts val="0"/>
              </a:spcBef>
              <a:spcAft>
                <a:spcPts val="0"/>
              </a:spcAft>
              <a:buNone/>
            </a:pPr>
            <a:r>
              <a:rPr lang="en-US" sz="4000" b="0" i="0" u="none" strike="noStrike" cap="none">
                <a:solidFill>
                  <a:schemeClr val="dk1"/>
                </a:solidFill>
                <a:latin typeface="Helvetica Neue"/>
                <a:ea typeface="Helvetica Neue"/>
                <a:cs typeface="Helvetica Neue"/>
                <a:sym typeface="Helvetica Neue"/>
              </a:rPr>
              <a:t>FRA HØSTEN 2017</a:t>
            </a:r>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p:txBody>
      </p:sp>
      <p:pic>
        <p:nvPicPr>
          <p:cNvPr id="151" name="Google Shape;151;p19" descr="Helsedirektoratet.jpg"/>
          <p:cNvPicPr preferRelativeResize="0"/>
          <p:nvPr/>
        </p:nvPicPr>
        <p:blipFill rotWithShape="1">
          <a:blip r:embed="rId6">
            <a:alphaModFix/>
          </a:blip>
          <a:srcRect/>
          <a:stretch/>
        </p:blipFill>
        <p:spPr>
          <a:xfrm>
            <a:off x="2904335" y="2921986"/>
            <a:ext cx="2940369" cy="16609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600"/>
              <a:buFont typeface="Helvetica Neue"/>
              <a:buNone/>
            </a:pPr>
            <a:r>
              <a:rPr lang="en-US" sz="4600" b="0" i="0" u="none" strike="noStrike" cap="none">
                <a:solidFill>
                  <a:schemeClr val="dk1"/>
                </a:solidFill>
                <a:latin typeface="Helvetica Neue"/>
                <a:ea typeface="Helvetica Neue"/>
                <a:cs typeface="Helvetica Neue"/>
                <a:sym typeface="Helvetica Neue"/>
              </a:rPr>
              <a:t>KAMPANJEMÅL</a:t>
            </a:r>
            <a:endParaRPr sz="4600" b="0" i="0" u="none" strike="noStrike" cap="none">
              <a:solidFill>
                <a:schemeClr val="dk1"/>
              </a:solidFill>
              <a:latin typeface="Helvetica Neue"/>
              <a:ea typeface="Helvetica Neue"/>
              <a:cs typeface="Helvetica Neue"/>
              <a:sym typeface="Helvetica Neue"/>
            </a:endParaRPr>
          </a:p>
        </p:txBody>
      </p:sp>
      <p:pic>
        <p:nvPicPr>
          <p:cNvPr id="158" name="Google Shape;158;p20" descr="GI KNIVEN VIDERE BILDE OFFISIELT.jpg"/>
          <p:cNvPicPr preferRelativeResize="0">
            <a:picLocks noGrp="1"/>
          </p:cNvPicPr>
          <p:nvPr>
            <p:ph type="body" idx="1"/>
          </p:nvPr>
        </p:nvPicPr>
        <p:blipFill rotWithShape="1">
          <a:blip r:embed="rId3">
            <a:alphaModFix/>
          </a:blip>
          <a:srcRect l="6707" t="22656" b="30140"/>
          <a:stretch/>
        </p:blipFill>
        <p:spPr>
          <a:xfrm>
            <a:off x="0" y="5079750"/>
            <a:ext cx="9144000" cy="1805270"/>
          </a:xfrm>
          <a:prstGeom prst="rect">
            <a:avLst/>
          </a:prstGeom>
          <a:noFill/>
          <a:ln>
            <a:noFill/>
          </a:ln>
        </p:spPr>
      </p:pic>
      <p:pic>
        <p:nvPicPr>
          <p:cNvPr id="159" name="Google Shape;159;p20"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60" name="Google Shape;160;p20"/>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61" name="Google Shape;161;p20"/>
          <p:cNvSpPr txBox="1"/>
          <p:nvPr/>
        </p:nvSpPr>
        <p:spPr>
          <a:xfrm>
            <a:off x="457200" y="1939204"/>
            <a:ext cx="8038448" cy="1919756"/>
          </a:xfrm>
          <a:prstGeom prst="rect">
            <a:avLst/>
          </a:prstGeom>
          <a:noFill/>
          <a:ln>
            <a:noFill/>
          </a:ln>
        </p:spPr>
        <p:txBody>
          <a:bodyPr spcFirstLastPara="1" wrap="square" lIns="91425" tIns="45700" rIns="91425" bIns="45700" anchor="t" anchorCtr="0">
            <a:noAutofit/>
          </a:bodyPr>
          <a:lstStyle/>
          <a:p>
            <a:pPr marL="0" marR="0" lvl="0" indent="0" algn="ctr" rtl="0">
              <a:lnSpc>
                <a:spcPct val="250000"/>
              </a:lnSpc>
              <a:spcBef>
                <a:spcPts val="0"/>
              </a:spcBef>
              <a:spcAft>
                <a:spcPts val="0"/>
              </a:spcAft>
              <a:buNone/>
            </a:pPr>
            <a:r>
              <a:rPr lang="en-US" sz="2500">
                <a:solidFill>
                  <a:schemeClr val="dk1"/>
                </a:solidFill>
                <a:latin typeface="Helvetica Neue"/>
                <a:ea typeface="Helvetica Neue"/>
                <a:cs typeface="Helvetica Neue"/>
                <a:sym typeface="Helvetica Neue"/>
              </a:rPr>
              <a:t>STRUKTURERE OG FORBEDRE DEN KIRURGISKE KOMPETANSEOVERFØRINGEN</a:t>
            </a:r>
            <a:endParaRPr sz="250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600"/>
              <a:buFont typeface="Helvetica Neue"/>
              <a:buNone/>
            </a:pPr>
            <a:r>
              <a:rPr lang="en-US" sz="4600" b="0" i="0" u="none" strike="noStrike" cap="none">
                <a:solidFill>
                  <a:schemeClr val="dk1"/>
                </a:solidFill>
                <a:latin typeface="Helvetica Neue"/>
                <a:ea typeface="Helvetica Neue"/>
                <a:cs typeface="Helvetica Neue"/>
                <a:sym typeface="Helvetica Neue"/>
              </a:rPr>
              <a:t>PRAKTISKE TILTAK</a:t>
            </a:r>
            <a:endParaRPr sz="4600" b="0" i="0" u="none" strike="noStrike" cap="none">
              <a:solidFill>
                <a:schemeClr val="dk1"/>
              </a:solidFill>
              <a:latin typeface="Helvetica Neue"/>
              <a:ea typeface="Helvetica Neue"/>
              <a:cs typeface="Helvetica Neue"/>
              <a:sym typeface="Helvetica Neue"/>
            </a:endParaRPr>
          </a:p>
        </p:txBody>
      </p:sp>
      <p:pic>
        <p:nvPicPr>
          <p:cNvPr id="168" name="Google Shape;168;p21" descr="GI KNIVEN VIDERE BILDE OFFISIELT.jpg"/>
          <p:cNvPicPr preferRelativeResize="0">
            <a:picLocks noGrp="1"/>
          </p:cNvPicPr>
          <p:nvPr>
            <p:ph type="body" idx="1"/>
          </p:nvPr>
        </p:nvPicPr>
        <p:blipFill rotWithShape="1">
          <a:blip r:embed="rId3">
            <a:alphaModFix/>
          </a:blip>
          <a:srcRect l="6707" t="22656" b="30140"/>
          <a:stretch/>
        </p:blipFill>
        <p:spPr>
          <a:xfrm>
            <a:off x="0" y="5040386"/>
            <a:ext cx="9144000" cy="1939204"/>
          </a:xfrm>
          <a:prstGeom prst="rect">
            <a:avLst/>
          </a:prstGeom>
          <a:noFill/>
          <a:ln>
            <a:noFill/>
          </a:ln>
        </p:spPr>
      </p:pic>
      <p:pic>
        <p:nvPicPr>
          <p:cNvPr id="169" name="Google Shape;169;p21" descr="LIOS logo.png"/>
          <p:cNvPicPr preferRelativeResize="0"/>
          <p:nvPr/>
        </p:nvPicPr>
        <p:blipFill rotWithShape="1">
          <a:blip r:embed="rId4">
            <a:alphaModFix/>
          </a:blip>
          <a:srcRect/>
          <a:stretch/>
        </p:blipFill>
        <p:spPr>
          <a:xfrm>
            <a:off x="7866405" y="5319192"/>
            <a:ext cx="1143000" cy="1143000"/>
          </a:xfrm>
          <a:prstGeom prst="rect">
            <a:avLst/>
          </a:prstGeom>
          <a:noFill/>
          <a:ln>
            <a:noFill/>
          </a:ln>
        </p:spPr>
      </p:pic>
      <p:pic>
        <p:nvPicPr>
          <p:cNvPr id="170" name="Google Shape;170;p21"/>
          <p:cNvPicPr preferRelativeResize="0"/>
          <p:nvPr/>
        </p:nvPicPr>
        <p:blipFill rotWithShape="1">
          <a:blip r:embed="rId5">
            <a:alphaModFix/>
          </a:blip>
          <a:srcRect/>
          <a:stretch/>
        </p:blipFill>
        <p:spPr>
          <a:xfrm>
            <a:off x="138276" y="5319192"/>
            <a:ext cx="980852" cy="1297796"/>
          </a:xfrm>
          <a:prstGeom prst="rect">
            <a:avLst/>
          </a:prstGeom>
          <a:noFill/>
          <a:ln>
            <a:noFill/>
          </a:ln>
        </p:spPr>
      </p:pic>
      <p:sp>
        <p:nvSpPr>
          <p:cNvPr id="171" name="Google Shape;171;p21"/>
          <p:cNvSpPr txBox="1"/>
          <p:nvPr/>
        </p:nvSpPr>
        <p:spPr>
          <a:xfrm>
            <a:off x="891768" y="1593965"/>
            <a:ext cx="7795032" cy="3007233"/>
          </a:xfrm>
          <a:prstGeom prst="rect">
            <a:avLst/>
          </a:prstGeom>
          <a:noFill/>
          <a:ln>
            <a:noFill/>
          </a:ln>
        </p:spPr>
        <p:txBody>
          <a:bodyPr spcFirstLastPara="1" wrap="square" lIns="91425" tIns="45700" rIns="91425" bIns="45700" anchor="t" anchorCtr="0">
            <a:noAutofit/>
          </a:bodyPr>
          <a:lstStyle/>
          <a:p>
            <a:pPr marL="457200" marR="0" lvl="0" indent="-457200" algn="l" rtl="0">
              <a:lnSpc>
                <a:spcPct val="250000"/>
              </a:lnSpc>
              <a:spcBef>
                <a:spcPts val="0"/>
              </a:spcBef>
              <a:spcAft>
                <a:spcPts val="0"/>
              </a:spcAft>
              <a:buClr>
                <a:schemeClr val="dk1"/>
              </a:buClr>
              <a:buSzPts val="2500"/>
              <a:buFont typeface="Helvetica Neue"/>
              <a:buAutoNum type="arabicPeriod"/>
            </a:pPr>
            <a:r>
              <a:rPr lang="en-US" sz="2500">
                <a:solidFill>
                  <a:schemeClr val="dk1"/>
                </a:solidFill>
                <a:latin typeface="Helvetica Neue"/>
                <a:ea typeface="Helvetica Neue"/>
                <a:cs typeface="Helvetica Neue"/>
                <a:sym typeface="Helvetica Neue"/>
              </a:rPr>
              <a:t>FORBEDRE RAMMENE</a:t>
            </a:r>
            <a:endParaRPr/>
          </a:p>
          <a:p>
            <a:pPr marL="914400" marR="0" lvl="1" indent="-457200" algn="l" rtl="0">
              <a:lnSpc>
                <a:spcPct val="15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Helvetica Neue"/>
                <a:ea typeface="Helvetica Neue"/>
                <a:cs typeface="Helvetica Neue"/>
                <a:sym typeface="Helvetica Neue"/>
              </a:rPr>
              <a:t>TURNUS</a:t>
            </a:r>
            <a:endParaRPr/>
          </a:p>
          <a:p>
            <a:pPr marL="914400" marR="0" lvl="1" indent="-457200" algn="l" rtl="0">
              <a:lnSpc>
                <a:spcPct val="150000"/>
              </a:lnSpc>
              <a:spcBef>
                <a:spcPts val="0"/>
              </a:spcBef>
              <a:spcAft>
                <a:spcPts val="0"/>
              </a:spcAft>
              <a:buClr>
                <a:schemeClr val="dk1"/>
              </a:buClr>
              <a:buSzPts val="1800"/>
              <a:buFont typeface="Calibri"/>
              <a:buAutoNum type="alphaUcPeriod"/>
            </a:pPr>
            <a:r>
              <a:rPr lang="en-US" sz="1800" b="0" i="0" u="none" strike="noStrike" cap="none">
                <a:solidFill>
                  <a:schemeClr val="dk1"/>
                </a:solidFill>
                <a:latin typeface="Helvetica Neue"/>
                <a:ea typeface="Helvetica Neue"/>
                <a:cs typeface="Helvetica Neue"/>
                <a:sym typeface="Helvetica Neue"/>
              </a:rPr>
              <a:t>OPERASJONSPLANLEGGING</a:t>
            </a:r>
            <a:endParaRPr/>
          </a:p>
          <a:p>
            <a:pPr marL="457200" marR="0" lvl="0" indent="-298450" algn="l" rtl="0">
              <a:lnSpc>
                <a:spcPct val="150000"/>
              </a:lnSpc>
              <a:spcBef>
                <a:spcPts val="0"/>
              </a:spcBef>
              <a:spcAft>
                <a:spcPts val="0"/>
              </a:spcAft>
              <a:buClr>
                <a:schemeClr val="dk1"/>
              </a:buClr>
              <a:buSzPts val="2500"/>
              <a:buFont typeface="Calibri"/>
              <a:buNone/>
            </a:pPr>
            <a:endParaRPr sz="2500">
              <a:solidFill>
                <a:schemeClr val="dk1"/>
              </a:solidFill>
              <a:latin typeface="Helvetica Neue"/>
              <a:ea typeface="Helvetica Neue"/>
              <a:cs typeface="Helvetica Neue"/>
              <a:sym typeface="Helvetica Neue"/>
            </a:endParaRPr>
          </a:p>
          <a:p>
            <a:pPr marL="457200" marR="0" lvl="0" indent="-457200" algn="l" rtl="0">
              <a:lnSpc>
                <a:spcPct val="150000"/>
              </a:lnSpc>
              <a:spcBef>
                <a:spcPts val="0"/>
              </a:spcBef>
              <a:spcAft>
                <a:spcPts val="0"/>
              </a:spcAft>
              <a:buClr>
                <a:schemeClr val="dk1"/>
              </a:buClr>
              <a:buSzPts val="2500"/>
              <a:buFont typeface="Helvetica Neue"/>
              <a:buAutoNum type="arabicPeriod"/>
            </a:pPr>
            <a:r>
              <a:rPr lang="en-US" sz="2500">
                <a:solidFill>
                  <a:schemeClr val="dk1"/>
                </a:solidFill>
                <a:latin typeface="Helvetica Neue"/>
                <a:ea typeface="Helvetica Neue"/>
                <a:cs typeface="Helvetica Neue"/>
                <a:sym typeface="Helvetica Neue"/>
              </a:rPr>
              <a:t>MOTIVERE OG ENGASJERE LIS OG VEILEDER</a:t>
            </a:r>
            <a:endParaRPr sz="25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1660</Words>
  <Application>Microsoft Macintosh PowerPoint</Application>
  <PresentationFormat>Skjermfremvisning (4:3)</PresentationFormat>
  <Paragraphs>137</Paragraphs>
  <Slides>21</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Helvetica Neue</vt:lpstr>
      <vt:lpstr>Arial</vt:lpstr>
      <vt:lpstr>Calibri</vt:lpstr>
      <vt:lpstr>Office Theme</vt:lpstr>
      <vt:lpstr>GI KNIVEN VIDERE</vt:lpstr>
      <vt:lpstr>DAGENS AGENDA</vt:lpstr>
      <vt:lpstr>GI KNIVEN VIDERE</vt:lpstr>
      <vt:lpstr>MÅLBESKRIVELSE  ORTOPEDISK KIRURGI</vt:lpstr>
      <vt:lpstr>HOLDNINGSKAMPANJE</vt:lpstr>
      <vt:lpstr>FOKUS PÅ PRODUKSJON</vt:lpstr>
      <vt:lpstr>PowerPoint-presentasjon</vt:lpstr>
      <vt:lpstr>KAMPANJEMÅL</vt:lpstr>
      <vt:lpstr>PRAKTISKE TILTAK</vt:lpstr>
      <vt:lpstr>1. BEDRE RAMMER</vt:lpstr>
      <vt:lpstr>B. OPERASJONSPLANLEGGING</vt:lpstr>
      <vt:lpstr>2. FOR LIS EGENANSVAR</vt:lpstr>
      <vt:lpstr>2. FOR INSTRUKTØR </vt:lpstr>
      <vt:lpstr>PowerPoint-presentasjon</vt:lpstr>
      <vt:lpstr>PowerPoint-presentasjon</vt:lpstr>
      <vt:lpstr>KONKURRANSE</vt:lpstr>
      <vt:lpstr>SPØRREUNDERSØKELSE: </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KNIVEN VIDERE</dc:title>
  <cp:lastModifiedBy>Charlotte Frich</cp:lastModifiedBy>
  <cp:revision>1</cp:revision>
  <dcterms:modified xsi:type="dcterms:W3CDTF">2018-10-22T17:39:36Z</dcterms:modified>
</cp:coreProperties>
</file>