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9" r:id="rId3"/>
  </p:sldMasterIdLst>
  <p:notesMasterIdLst>
    <p:notesMasterId r:id="rId63"/>
  </p:notesMasterIdLst>
  <p:handoutMasterIdLst>
    <p:handoutMasterId r:id="rId64"/>
  </p:handoutMasterIdLst>
  <p:sldIdLst>
    <p:sldId id="256" r:id="rId4"/>
    <p:sldId id="317" r:id="rId5"/>
    <p:sldId id="309" r:id="rId6"/>
    <p:sldId id="363" r:id="rId7"/>
    <p:sldId id="321" r:id="rId8"/>
    <p:sldId id="304" r:id="rId9"/>
    <p:sldId id="307" r:id="rId10"/>
    <p:sldId id="373" r:id="rId11"/>
    <p:sldId id="310" r:id="rId12"/>
    <p:sldId id="380" r:id="rId13"/>
    <p:sldId id="308" r:id="rId14"/>
    <p:sldId id="312" r:id="rId15"/>
    <p:sldId id="315" r:id="rId16"/>
    <p:sldId id="260" r:id="rId17"/>
    <p:sldId id="267" r:id="rId18"/>
    <p:sldId id="263" r:id="rId19"/>
    <p:sldId id="322" r:id="rId20"/>
    <p:sldId id="367" r:id="rId21"/>
    <p:sldId id="313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18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279" r:id="rId39"/>
    <p:sldId id="396" r:id="rId40"/>
    <p:sldId id="362" r:id="rId41"/>
    <p:sldId id="264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348" r:id="rId51"/>
    <p:sldId id="349" r:id="rId52"/>
    <p:sldId id="350" r:id="rId53"/>
    <p:sldId id="405" r:id="rId54"/>
    <p:sldId id="354" r:id="rId55"/>
    <p:sldId id="351" r:id="rId56"/>
    <p:sldId id="364" r:id="rId57"/>
    <p:sldId id="353" r:id="rId58"/>
    <p:sldId id="406" r:id="rId59"/>
    <p:sldId id="356" r:id="rId60"/>
    <p:sldId id="289" r:id="rId61"/>
    <p:sldId id="290" r:id="rId6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4A93"/>
    <a:srgbClr val="007777"/>
    <a:srgbClr val="004A92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88235" autoAdjust="0"/>
  </p:normalViewPr>
  <p:slideViewPr>
    <p:cSldViewPr snapToGrid="0">
      <p:cViewPr varScale="1">
        <p:scale>
          <a:sx n="78" d="100"/>
          <a:sy n="78" d="100"/>
        </p:scale>
        <p:origin x="-806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5EF1C-A1A3-4608-85FB-88B0F3E70B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11018B0-2BAD-40BA-AC8A-30A0F1FB22C9}">
      <dgm:prSet phldrT="[Tekst]"/>
      <dgm:spPr/>
      <dgm:t>
        <a:bodyPr/>
        <a:lstStyle/>
        <a:p>
          <a:r>
            <a:rPr lang="nb-NO" dirty="0" smtClean="0"/>
            <a:t>GA</a:t>
          </a:r>
          <a:endParaRPr lang="nb-NO" dirty="0"/>
        </a:p>
      </dgm:t>
    </dgm:pt>
    <dgm:pt modelId="{B7AE1FD2-7D1A-4425-B07C-3B6D45759FE3}" type="parTrans" cxnId="{89AD33A3-5BCC-4E61-A86D-7ECD0AF7F843}">
      <dgm:prSet/>
      <dgm:spPr/>
      <dgm:t>
        <a:bodyPr/>
        <a:lstStyle/>
        <a:p>
          <a:endParaRPr lang="nb-NO"/>
        </a:p>
      </dgm:t>
    </dgm:pt>
    <dgm:pt modelId="{D1D750E6-32AA-495E-A70A-D60C6E18BBAF}" type="sibTrans" cxnId="{89AD33A3-5BCC-4E61-A86D-7ECD0AF7F843}">
      <dgm:prSet/>
      <dgm:spPr/>
      <dgm:t>
        <a:bodyPr/>
        <a:lstStyle/>
        <a:p>
          <a:endParaRPr lang="nb-NO"/>
        </a:p>
      </dgm:t>
    </dgm:pt>
    <dgm:pt modelId="{81BB2B32-DA2C-489D-A6F8-07890DEA077B}">
      <dgm:prSet phldrT="[Tekst]"/>
      <dgm:spPr/>
      <dgm:t>
        <a:bodyPr/>
        <a:lstStyle/>
        <a:p>
          <a:r>
            <a:rPr lang="nb-NO" dirty="0" smtClean="0"/>
            <a:t>Fit	</a:t>
          </a:r>
          <a:endParaRPr lang="nb-NO" dirty="0"/>
        </a:p>
      </dgm:t>
    </dgm:pt>
    <dgm:pt modelId="{E75F96C4-84C3-45AC-ABFD-498007142AE7}" type="parTrans" cxnId="{23896F63-94AF-4C5F-A954-8B7FB13D1EF7}">
      <dgm:prSet/>
      <dgm:spPr/>
      <dgm:t>
        <a:bodyPr/>
        <a:lstStyle/>
        <a:p>
          <a:endParaRPr lang="nb-NO"/>
        </a:p>
      </dgm:t>
    </dgm:pt>
    <dgm:pt modelId="{4D231BC6-B255-4245-9634-A12C2A06632B}" type="sibTrans" cxnId="{23896F63-94AF-4C5F-A954-8B7FB13D1EF7}">
      <dgm:prSet/>
      <dgm:spPr/>
      <dgm:t>
        <a:bodyPr/>
        <a:lstStyle/>
        <a:p>
          <a:endParaRPr lang="nb-NO"/>
        </a:p>
      </dgm:t>
    </dgm:pt>
    <dgm:pt modelId="{0D8C5E23-D4FA-4293-8387-4F3C233EA751}">
      <dgm:prSet phldrT="[Tekst]"/>
      <dgm:spPr/>
      <dgm:t>
        <a:bodyPr/>
        <a:lstStyle/>
        <a:p>
          <a:r>
            <a:rPr lang="nb-NO" dirty="0" smtClean="0"/>
            <a:t>Vulnerable</a:t>
          </a:r>
          <a:endParaRPr lang="nb-NO" dirty="0"/>
        </a:p>
      </dgm:t>
    </dgm:pt>
    <dgm:pt modelId="{642B766D-469B-41BF-B717-7523CB78ED6F}" type="parTrans" cxnId="{BD7D4BC4-0F44-45C3-A6C3-07AC375FEDC5}">
      <dgm:prSet/>
      <dgm:spPr/>
      <dgm:t>
        <a:bodyPr/>
        <a:lstStyle/>
        <a:p>
          <a:endParaRPr lang="nb-NO"/>
        </a:p>
      </dgm:t>
    </dgm:pt>
    <dgm:pt modelId="{D3A5ABE4-F6E3-4A14-AE7E-24A8E39A6527}" type="sibTrans" cxnId="{BD7D4BC4-0F44-45C3-A6C3-07AC375FEDC5}">
      <dgm:prSet/>
      <dgm:spPr/>
      <dgm:t>
        <a:bodyPr/>
        <a:lstStyle/>
        <a:p>
          <a:endParaRPr lang="nb-NO"/>
        </a:p>
      </dgm:t>
    </dgm:pt>
    <dgm:pt modelId="{FCC040D6-0555-4493-88A3-45C980E7852A}">
      <dgm:prSet phldrT="[Tekst]"/>
      <dgm:spPr/>
      <dgm:t>
        <a:bodyPr/>
        <a:lstStyle/>
        <a:p>
          <a:r>
            <a:rPr lang="nb-NO" dirty="0" smtClean="0"/>
            <a:t>Frail</a:t>
          </a:r>
          <a:endParaRPr lang="nb-NO" dirty="0"/>
        </a:p>
      </dgm:t>
    </dgm:pt>
    <dgm:pt modelId="{CF5ECFCC-2B92-4039-81CF-E39FABDCC651}" type="parTrans" cxnId="{113F1508-3919-4E78-AE31-4941FF209C7C}">
      <dgm:prSet/>
      <dgm:spPr/>
      <dgm:t>
        <a:bodyPr/>
        <a:lstStyle/>
        <a:p>
          <a:endParaRPr lang="nb-NO"/>
        </a:p>
      </dgm:t>
    </dgm:pt>
    <dgm:pt modelId="{C318A5B9-C524-418B-9827-05459D9EA2FD}" type="sibTrans" cxnId="{113F1508-3919-4E78-AE31-4941FF209C7C}">
      <dgm:prSet/>
      <dgm:spPr/>
      <dgm:t>
        <a:bodyPr/>
        <a:lstStyle/>
        <a:p>
          <a:endParaRPr lang="nb-NO"/>
        </a:p>
      </dgm:t>
    </dgm:pt>
    <dgm:pt modelId="{28C7AE0D-0BA2-41C4-B0AF-926D60F6C41C}">
      <dgm:prSet/>
      <dgm:spPr/>
      <dgm:t>
        <a:bodyPr/>
        <a:lstStyle/>
        <a:p>
          <a:r>
            <a:rPr lang="nb-NO" dirty="0" smtClean="0"/>
            <a:t>Combination chemotherapy</a:t>
          </a:r>
          <a:endParaRPr lang="nb-NO" dirty="0"/>
        </a:p>
      </dgm:t>
    </dgm:pt>
    <dgm:pt modelId="{BECE5E0A-D00D-4DC6-B462-701DE5AE2ABC}" type="parTrans" cxnId="{D452315B-1105-4C39-9EC4-BD27B5AE6372}">
      <dgm:prSet/>
      <dgm:spPr>
        <a:ln>
          <a:noFill/>
        </a:ln>
      </dgm:spPr>
      <dgm:t>
        <a:bodyPr/>
        <a:lstStyle/>
        <a:p>
          <a:endParaRPr lang="nb-NO"/>
        </a:p>
      </dgm:t>
    </dgm:pt>
    <dgm:pt modelId="{9E01DEE5-2B23-4CE5-B2A0-37833A1D7D91}" type="sibTrans" cxnId="{D452315B-1105-4C39-9EC4-BD27B5AE6372}">
      <dgm:prSet/>
      <dgm:spPr/>
      <dgm:t>
        <a:bodyPr/>
        <a:lstStyle/>
        <a:p>
          <a:endParaRPr lang="nb-NO"/>
        </a:p>
      </dgm:t>
    </dgm:pt>
    <dgm:pt modelId="{438270D5-888F-441F-B6A3-4B5DDC993F12}">
      <dgm:prSet/>
      <dgm:spPr/>
      <dgm:t>
        <a:bodyPr/>
        <a:lstStyle/>
        <a:p>
          <a:r>
            <a:rPr lang="nb-NO" dirty="0" smtClean="0"/>
            <a:t>Mono- chemotherapy</a:t>
          </a:r>
          <a:endParaRPr lang="nb-NO" dirty="0"/>
        </a:p>
      </dgm:t>
    </dgm:pt>
    <dgm:pt modelId="{5E9F7BF7-DF96-49AF-8DF9-B68EE7FC25A0}" type="parTrans" cxnId="{F16A6040-0982-4EDE-8474-354F6F22AA10}">
      <dgm:prSet/>
      <dgm:spPr>
        <a:ln>
          <a:noFill/>
        </a:ln>
      </dgm:spPr>
      <dgm:t>
        <a:bodyPr/>
        <a:lstStyle/>
        <a:p>
          <a:endParaRPr lang="nb-NO"/>
        </a:p>
      </dgm:t>
    </dgm:pt>
    <dgm:pt modelId="{872E75A4-A3F9-4DDB-8BC2-0CA65855B940}" type="sibTrans" cxnId="{F16A6040-0982-4EDE-8474-354F6F22AA10}">
      <dgm:prSet/>
      <dgm:spPr/>
      <dgm:t>
        <a:bodyPr/>
        <a:lstStyle/>
        <a:p>
          <a:endParaRPr lang="nb-NO"/>
        </a:p>
      </dgm:t>
    </dgm:pt>
    <dgm:pt modelId="{A82A53F5-FA4A-4EC8-BC9B-3D6164382CC0}">
      <dgm:prSet/>
      <dgm:spPr/>
      <dgm:t>
        <a:bodyPr/>
        <a:lstStyle/>
        <a:p>
          <a:r>
            <a:rPr lang="nb-NO" dirty="0" smtClean="0"/>
            <a:t>Best supportive care</a:t>
          </a:r>
          <a:endParaRPr lang="nb-NO" dirty="0"/>
        </a:p>
      </dgm:t>
    </dgm:pt>
    <dgm:pt modelId="{B8FDEA72-07A3-4929-A43C-94B8B402AE5B}" type="parTrans" cxnId="{8C3618FB-701F-4289-B726-FDEDFA33627A}">
      <dgm:prSet/>
      <dgm:spPr>
        <a:ln>
          <a:noFill/>
        </a:ln>
      </dgm:spPr>
      <dgm:t>
        <a:bodyPr/>
        <a:lstStyle/>
        <a:p>
          <a:endParaRPr lang="nb-NO"/>
        </a:p>
      </dgm:t>
    </dgm:pt>
    <dgm:pt modelId="{372EAB42-66EB-4C06-B820-847329DFCA04}" type="sibTrans" cxnId="{8C3618FB-701F-4289-B726-FDEDFA33627A}">
      <dgm:prSet/>
      <dgm:spPr/>
      <dgm:t>
        <a:bodyPr/>
        <a:lstStyle/>
        <a:p>
          <a:endParaRPr lang="nb-NO"/>
        </a:p>
      </dgm:t>
    </dgm:pt>
    <dgm:pt modelId="{4D60DFAA-F1EC-4128-AD61-32B31CBD8AC0}" type="pres">
      <dgm:prSet presAssocID="{E4E5EF1C-A1A3-4608-85FB-88B0F3E70B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AB101DB-2A1C-4BCE-89DB-943D08C25213}" type="pres">
      <dgm:prSet presAssocID="{A11018B0-2BAD-40BA-AC8A-30A0F1FB22C9}" presName="hierRoot1" presStyleCnt="0">
        <dgm:presLayoutVars>
          <dgm:hierBranch val="init"/>
        </dgm:presLayoutVars>
      </dgm:prSet>
      <dgm:spPr/>
    </dgm:pt>
    <dgm:pt modelId="{F4222545-0788-45C2-9D46-5A7C0353A68E}" type="pres">
      <dgm:prSet presAssocID="{A11018B0-2BAD-40BA-AC8A-30A0F1FB22C9}" presName="rootComposite1" presStyleCnt="0"/>
      <dgm:spPr/>
    </dgm:pt>
    <dgm:pt modelId="{01429965-1E8F-4808-9DF9-A347BAAC5059}" type="pres">
      <dgm:prSet presAssocID="{A11018B0-2BAD-40BA-AC8A-30A0F1FB22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068C20B-A9BB-4C14-9444-8C96F7548555}" type="pres">
      <dgm:prSet presAssocID="{A11018B0-2BAD-40BA-AC8A-30A0F1FB22C9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31F05FF-D9AC-4685-9988-417BBEB969D4}" type="pres">
      <dgm:prSet presAssocID="{A11018B0-2BAD-40BA-AC8A-30A0F1FB22C9}" presName="hierChild2" presStyleCnt="0"/>
      <dgm:spPr/>
    </dgm:pt>
    <dgm:pt modelId="{DF32E96E-4C74-437B-B318-96D1F006C5BF}" type="pres">
      <dgm:prSet presAssocID="{E75F96C4-84C3-45AC-ABFD-498007142AE7}" presName="Name37" presStyleLbl="parChTrans1D2" presStyleIdx="0" presStyleCnt="3"/>
      <dgm:spPr/>
      <dgm:t>
        <a:bodyPr/>
        <a:lstStyle/>
        <a:p>
          <a:endParaRPr lang="nb-NO"/>
        </a:p>
      </dgm:t>
    </dgm:pt>
    <dgm:pt modelId="{A9FC5B83-62AC-4B80-9F01-33A57F1E6449}" type="pres">
      <dgm:prSet presAssocID="{81BB2B32-DA2C-489D-A6F8-07890DEA077B}" presName="hierRoot2" presStyleCnt="0">
        <dgm:presLayoutVars>
          <dgm:hierBranch val="init"/>
        </dgm:presLayoutVars>
      </dgm:prSet>
      <dgm:spPr/>
    </dgm:pt>
    <dgm:pt modelId="{BAAA6982-9BDD-4200-97A7-0CE9119CAF69}" type="pres">
      <dgm:prSet presAssocID="{81BB2B32-DA2C-489D-A6F8-07890DEA077B}" presName="rootComposite" presStyleCnt="0"/>
      <dgm:spPr/>
    </dgm:pt>
    <dgm:pt modelId="{83599735-322A-4D63-A392-7C16AA03C09D}" type="pres">
      <dgm:prSet presAssocID="{81BB2B32-DA2C-489D-A6F8-07890DEA07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BDE1077-5440-4CE4-A5EB-A1E7DDDFF742}" type="pres">
      <dgm:prSet presAssocID="{81BB2B32-DA2C-489D-A6F8-07890DEA077B}" presName="rootConnector" presStyleLbl="node2" presStyleIdx="0" presStyleCnt="3"/>
      <dgm:spPr/>
      <dgm:t>
        <a:bodyPr/>
        <a:lstStyle/>
        <a:p>
          <a:endParaRPr lang="nb-NO"/>
        </a:p>
      </dgm:t>
    </dgm:pt>
    <dgm:pt modelId="{77407184-0CAC-4895-A99A-139D29F9B5A7}" type="pres">
      <dgm:prSet presAssocID="{81BB2B32-DA2C-489D-A6F8-07890DEA077B}" presName="hierChild4" presStyleCnt="0"/>
      <dgm:spPr/>
    </dgm:pt>
    <dgm:pt modelId="{11B322AE-A190-4F7F-829D-544438EF2171}" type="pres">
      <dgm:prSet presAssocID="{BECE5E0A-D00D-4DC6-B462-701DE5AE2ABC}" presName="Name37" presStyleLbl="parChTrans1D3" presStyleIdx="0" presStyleCnt="3"/>
      <dgm:spPr/>
      <dgm:t>
        <a:bodyPr/>
        <a:lstStyle/>
        <a:p>
          <a:endParaRPr lang="nb-NO"/>
        </a:p>
      </dgm:t>
    </dgm:pt>
    <dgm:pt modelId="{171D1910-1027-4296-8456-9DDD230C2AFF}" type="pres">
      <dgm:prSet presAssocID="{28C7AE0D-0BA2-41C4-B0AF-926D60F6C41C}" presName="hierRoot2" presStyleCnt="0">
        <dgm:presLayoutVars>
          <dgm:hierBranch val="init"/>
        </dgm:presLayoutVars>
      </dgm:prSet>
      <dgm:spPr/>
    </dgm:pt>
    <dgm:pt modelId="{E5C11CA2-79D2-457F-BBA4-F85E6850DBF3}" type="pres">
      <dgm:prSet presAssocID="{28C7AE0D-0BA2-41C4-B0AF-926D60F6C41C}" presName="rootComposite" presStyleCnt="0"/>
      <dgm:spPr/>
    </dgm:pt>
    <dgm:pt modelId="{413BCEAF-E647-48C3-9CC8-503D066F3CA8}" type="pres">
      <dgm:prSet presAssocID="{28C7AE0D-0BA2-41C4-B0AF-926D60F6C41C}" presName="rootText" presStyleLbl="node3" presStyleIdx="0" presStyleCnt="3" custLinFactNeighborX="-2575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54A83C6-8EF6-4D83-A986-A3013770B4F3}" type="pres">
      <dgm:prSet presAssocID="{28C7AE0D-0BA2-41C4-B0AF-926D60F6C41C}" presName="rootConnector" presStyleLbl="node3" presStyleIdx="0" presStyleCnt="3"/>
      <dgm:spPr/>
      <dgm:t>
        <a:bodyPr/>
        <a:lstStyle/>
        <a:p>
          <a:endParaRPr lang="nb-NO"/>
        </a:p>
      </dgm:t>
    </dgm:pt>
    <dgm:pt modelId="{36B64F9B-72F2-46BF-8248-4BB36A0024E1}" type="pres">
      <dgm:prSet presAssocID="{28C7AE0D-0BA2-41C4-B0AF-926D60F6C41C}" presName="hierChild4" presStyleCnt="0"/>
      <dgm:spPr/>
    </dgm:pt>
    <dgm:pt modelId="{ACED42F6-1A39-4A85-BFAA-0E9F66DAF316}" type="pres">
      <dgm:prSet presAssocID="{28C7AE0D-0BA2-41C4-B0AF-926D60F6C41C}" presName="hierChild5" presStyleCnt="0"/>
      <dgm:spPr/>
    </dgm:pt>
    <dgm:pt modelId="{D563A087-A3D6-444F-B4B5-962696486E57}" type="pres">
      <dgm:prSet presAssocID="{81BB2B32-DA2C-489D-A6F8-07890DEA077B}" presName="hierChild5" presStyleCnt="0"/>
      <dgm:spPr/>
    </dgm:pt>
    <dgm:pt modelId="{6E6D59A4-A4E4-467C-B9B9-A5CA46BDB3DE}" type="pres">
      <dgm:prSet presAssocID="{642B766D-469B-41BF-B717-7523CB78ED6F}" presName="Name37" presStyleLbl="parChTrans1D2" presStyleIdx="1" presStyleCnt="3"/>
      <dgm:spPr/>
      <dgm:t>
        <a:bodyPr/>
        <a:lstStyle/>
        <a:p>
          <a:endParaRPr lang="nb-NO"/>
        </a:p>
      </dgm:t>
    </dgm:pt>
    <dgm:pt modelId="{45A486D9-1978-4401-BD54-E385FD9F2382}" type="pres">
      <dgm:prSet presAssocID="{0D8C5E23-D4FA-4293-8387-4F3C233EA751}" presName="hierRoot2" presStyleCnt="0">
        <dgm:presLayoutVars>
          <dgm:hierBranch val="init"/>
        </dgm:presLayoutVars>
      </dgm:prSet>
      <dgm:spPr/>
    </dgm:pt>
    <dgm:pt modelId="{9FB7EAB6-F9CE-43B4-B97A-D2510DE0685A}" type="pres">
      <dgm:prSet presAssocID="{0D8C5E23-D4FA-4293-8387-4F3C233EA751}" presName="rootComposite" presStyleCnt="0"/>
      <dgm:spPr/>
    </dgm:pt>
    <dgm:pt modelId="{558E8453-1A97-4020-9054-D41D50963499}" type="pres">
      <dgm:prSet presAssocID="{0D8C5E23-D4FA-4293-8387-4F3C233EA75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E5FB121-D4F3-4C91-8E7D-2899617EDA85}" type="pres">
      <dgm:prSet presAssocID="{0D8C5E23-D4FA-4293-8387-4F3C233EA751}" presName="rootConnector" presStyleLbl="node2" presStyleIdx="1" presStyleCnt="3"/>
      <dgm:spPr/>
      <dgm:t>
        <a:bodyPr/>
        <a:lstStyle/>
        <a:p>
          <a:endParaRPr lang="nb-NO"/>
        </a:p>
      </dgm:t>
    </dgm:pt>
    <dgm:pt modelId="{A0C7AFDC-8A49-459A-AC20-516E5F267379}" type="pres">
      <dgm:prSet presAssocID="{0D8C5E23-D4FA-4293-8387-4F3C233EA751}" presName="hierChild4" presStyleCnt="0"/>
      <dgm:spPr/>
    </dgm:pt>
    <dgm:pt modelId="{7378C289-29B0-4339-B178-9E208735454B}" type="pres">
      <dgm:prSet presAssocID="{5E9F7BF7-DF96-49AF-8DF9-B68EE7FC25A0}" presName="Name37" presStyleLbl="parChTrans1D3" presStyleIdx="1" presStyleCnt="3"/>
      <dgm:spPr/>
      <dgm:t>
        <a:bodyPr/>
        <a:lstStyle/>
        <a:p>
          <a:endParaRPr lang="nb-NO"/>
        </a:p>
      </dgm:t>
    </dgm:pt>
    <dgm:pt modelId="{331A96EF-F286-494D-951A-468960D2C980}" type="pres">
      <dgm:prSet presAssocID="{438270D5-888F-441F-B6A3-4B5DDC993F12}" presName="hierRoot2" presStyleCnt="0">
        <dgm:presLayoutVars>
          <dgm:hierBranch val="init"/>
        </dgm:presLayoutVars>
      </dgm:prSet>
      <dgm:spPr/>
    </dgm:pt>
    <dgm:pt modelId="{AE0AD395-4D2D-421D-9FFD-F28C50BE3AD5}" type="pres">
      <dgm:prSet presAssocID="{438270D5-888F-441F-B6A3-4B5DDC993F12}" presName="rootComposite" presStyleCnt="0"/>
      <dgm:spPr/>
    </dgm:pt>
    <dgm:pt modelId="{B5CC029F-D365-47AA-834A-5FB5ADBFDF02}" type="pres">
      <dgm:prSet presAssocID="{438270D5-888F-441F-B6A3-4B5DDC993F12}" presName="rootText" presStyleLbl="node3" presStyleIdx="1" presStyleCnt="3" custLinFactNeighborX="-25752" custLinFactNeighborY="-303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E650001-EB12-4ED2-BD2D-FD44E60BCE85}" type="pres">
      <dgm:prSet presAssocID="{438270D5-888F-441F-B6A3-4B5DDC993F12}" presName="rootConnector" presStyleLbl="node3" presStyleIdx="1" presStyleCnt="3"/>
      <dgm:spPr/>
      <dgm:t>
        <a:bodyPr/>
        <a:lstStyle/>
        <a:p>
          <a:endParaRPr lang="nb-NO"/>
        </a:p>
      </dgm:t>
    </dgm:pt>
    <dgm:pt modelId="{EEFD1DF6-D86A-464C-9333-467F6DCD8AF7}" type="pres">
      <dgm:prSet presAssocID="{438270D5-888F-441F-B6A3-4B5DDC993F12}" presName="hierChild4" presStyleCnt="0"/>
      <dgm:spPr/>
    </dgm:pt>
    <dgm:pt modelId="{0E2D972A-CA35-461C-A166-7C7890313DC6}" type="pres">
      <dgm:prSet presAssocID="{438270D5-888F-441F-B6A3-4B5DDC993F12}" presName="hierChild5" presStyleCnt="0"/>
      <dgm:spPr/>
    </dgm:pt>
    <dgm:pt modelId="{445F57C9-1F2E-4004-A52B-274EACC2CC46}" type="pres">
      <dgm:prSet presAssocID="{0D8C5E23-D4FA-4293-8387-4F3C233EA751}" presName="hierChild5" presStyleCnt="0"/>
      <dgm:spPr/>
    </dgm:pt>
    <dgm:pt modelId="{A9A1F48C-34E8-45E6-B52C-F3D4EC3CC54D}" type="pres">
      <dgm:prSet presAssocID="{CF5ECFCC-2B92-4039-81CF-E39FABDCC651}" presName="Name37" presStyleLbl="parChTrans1D2" presStyleIdx="2" presStyleCnt="3"/>
      <dgm:spPr/>
      <dgm:t>
        <a:bodyPr/>
        <a:lstStyle/>
        <a:p>
          <a:endParaRPr lang="nb-NO"/>
        </a:p>
      </dgm:t>
    </dgm:pt>
    <dgm:pt modelId="{5E7E51EE-BCAD-4B62-BCF9-FF5A0CF49AD6}" type="pres">
      <dgm:prSet presAssocID="{FCC040D6-0555-4493-88A3-45C980E7852A}" presName="hierRoot2" presStyleCnt="0">
        <dgm:presLayoutVars>
          <dgm:hierBranch val="init"/>
        </dgm:presLayoutVars>
      </dgm:prSet>
      <dgm:spPr/>
    </dgm:pt>
    <dgm:pt modelId="{78573241-0EF3-4048-979F-99194F80A361}" type="pres">
      <dgm:prSet presAssocID="{FCC040D6-0555-4493-88A3-45C980E7852A}" presName="rootComposite" presStyleCnt="0"/>
      <dgm:spPr/>
    </dgm:pt>
    <dgm:pt modelId="{A80E1C0A-F881-4ACD-A286-89B08BD1D2D1}" type="pres">
      <dgm:prSet presAssocID="{FCC040D6-0555-4493-88A3-45C980E7852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05CA208-591C-4C62-98DA-32A117B523A7}" type="pres">
      <dgm:prSet presAssocID="{FCC040D6-0555-4493-88A3-45C980E7852A}" presName="rootConnector" presStyleLbl="node2" presStyleIdx="2" presStyleCnt="3"/>
      <dgm:spPr/>
      <dgm:t>
        <a:bodyPr/>
        <a:lstStyle/>
        <a:p>
          <a:endParaRPr lang="nb-NO"/>
        </a:p>
      </dgm:t>
    </dgm:pt>
    <dgm:pt modelId="{E73379D6-0EE7-434F-A9BF-89B40C7D1303}" type="pres">
      <dgm:prSet presAssocID="{FCC040D6-0555-4493-88A3-45C980E7852A}" presName="hierChild4" presStyleCnt="0"/>
      <dgm:spPr/>
    </dgm:pt>
    <dgm:pt modelId="{BB073397-CCFE-4DD4-9C32-17FA7DB1644E}" type="pres">
      <dgm:prSet presAssocID="{B8FDEA72-07A3-4929-A43C-94B8B402AE5B}" presName="Name37" presStyleLbl="parChTrans1D3" presStyleIdx="2" presStyleCnt="3"/>
      <dgm:spPr/>
      <dgm:t>
        <a:bodyPr/>
        <a:lstStyle/>
        <a:p>
          <a:endParaRPr lang="nb-NO"/>
        </a:p>
      </dgm:t>
    </dgm:pt>
    <dgm:pt modelId="{3C9D9F10-95DA-44AD-A2BD-F1335D8415E9}" type="pres">
      <dgm:prSet presAssocID="{A82A53F5-FA4A-4EC8-BC9B-3D6164382CC0}" presName="hierRoot2" presStyleCnt="0">
        <dgm:presLayoutVars>
          <dgm:hierBranch val="init"/>
        </dgm:presLayoutVars>
      </dgm:prSet>
      <dgm:spPr/>
    </dgm:pt>
    <dgm:pt modelId="{FC6DFABD-DC8F-4B12-8FC3-94CF9C84F1BC}" type="pres">
      <dgm:prSet presAssocID="{A82A53F5-FA4A-4EC8-BC9B-3D6164382CC0}" presName="rootComposite" presStyleCnt="0"/>
      <dgm:spPr/>
    </dgm:pt>
    <dgm:pt modelId="{A12AFFA2-C52D-4DBE-A01E-CFF18371FFC0}" type="pres">
      <dgm:prSet presAssocID="{A82A53F5-FA4A-4EC8-BC9B-3D6164382CC0}" presName="rootText" presStyleLbl="node3" presStyleIdx="2" presStyleCnt="3" custLinFactNeighborX="-22217" custLinFactNeighborY="-706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ABA2459-0433-448C-9DBE-80219F38D0D1}" type="pres">
      <dgm:prSet presAssocID="{A82A53F5-FA4A-4EC8-BC9B-3D6164382CC0}" presName="rootConnector" presStyleLbl="node3" presStyleIdx="2" presStyleCnt="3"/>
      <dgm:spPr/>
      <dgm:t>
        <a:bodyPr/>
        <a:lstStyle/>
        <a:p>
          <a:endParaRPr lang="nb-NO"/>
        </a:p>
      </dgm:t>
    </dgm:pt>
    <dgm:pt modelId="{73632C69-DC3E-40E7-A600-73522570F123}" type="pres">
      <dgm:prSet presAssocID="{A82A53F5-FA4A-4EC8-BC9B-3D6164382CC0}" presName="hierChild4" presStyleCnt="0"/>
      <dgm:spPr/>
    </dgm:pt>
    <dgm:pt modelId="{24ACA0E0-9C4A-4BAB-998B-F6BFFDFFA877}" type="pres">
      <dgm:prSet presAssocID="{A82A53F5-FA4A-4EC8-BC9B-3D6164382CC0}" presName="hierChild5" presStyleCnt="0"/>
      <dgm:spPr/>
    </dgm:pt>
    <dgm:pt modelId="{72D73801-6CAA-475E-85FB-1ADB55B2F064}" type="pres">
      <dgm:prSet presAssocID="{FCC040D6-0555-4493-88A3-45C980E7852A}" presName="hierChild5" presStyleCnt="0"/>
      <dgm:spPr/>
    </dgm:pt>
    <dgm:pt modelId="{492D6DB3-35FD-477D-909A-2DBD2916894B}" type="pres">
      <dgm:prSet presAssocID="{A11018B0-2BAD-40BA-AC8A-30A0F1FB22C9}" presName="hierChild3" presStyleCnt="0"/>
      <dgm:spPr/>
    </dgm:pt>
  </dgm:ptLst>
  <dgm:cxnLst>
    <dgm:cxn modelId="{E53B765B-2B8A-4806-B98E-07BA46C9FC10}" type="presOf" srcId="{0D8C5E23-D4FA-4293-8387-4F3C233EA751}" destId="{558E8453-1A97-4020-9054-D41D50963499}" srcOrd="0" destOrd="0" presId="urn:microsoft.com/office/officeart/2005/8/layout/orgChart1"/>
    <dgm:cxn modelId="{5AB8802C-DD8B-4051-98E4-8F115E5BD73D}" type="presOf" srcId="{81BB2B32-DA2C-489D-A6F8-07890DEA077B}" destId="{83599735-322A-4D63-A392-7C16AA03C09D}" srcOrd="0" destOrd="0" presId="urn:microsoft.com/office/officeart/2005/8/layout/orgChart1"/>
    <dgm:cxn modelId="{86746781-DD63-4E8D-BEE8-7A3F6A7CD0D0}" type="presOf" srcId="{0D8C5E23-D4FA-4293-8387-4F3C233EA751}" destId="{4E5FB121-D4F3-4C91-8E7D-2899617EDA85}" srcOrd="1" destOrd="0" presId="urn:microsoft.com/office/officeart/2005/8/layout/orgChart1"/>
    <dgm:cxn modelId="{D452315B-1105-4C39-9EC4-BD27B5AE6372}" srcId="{81BB2B32-DA2C-489D-A6F8-07890DEA077B}" destId="{28C7AE0D-0BA2-41C4-B0AF-926D60F6C41C}" srcOrd="0" destOrd="0" parTransId="{BECE5E0A-D00D-4DC6-B462-701DE5AE2ABC}" sibTransId="{9E01DEE5-2B23-4CE5-B2A0-37833A1D7D91}"/>
    <dgm:cxn modelId="{7451A666-45AB-4DB4-ABF9-072D576E787A}" type="presOf" srcId="{438270D5-888F-441F-B6A3-4B5DDC993F12}" destId="{5E650001-EB12-4ED2-BD2D-FD44E60BCE85}" srcOrd="1" destOrd="0" presId="urn:microsoft.com/office/officeart/2005/8/layout/orgChart1"/>
    <dgm:cxn modelId="{A158806C-2E49-4780-8163-AEDB90728595}" type="presOf" srcId="{438270D5-888F-441F-B6A3-4B5DDC993F12}" destId="{B5CC029F-D365-47AA-834A-5FB5ADBFDF02}" srcOrd="0" destOrd="0" presId="urn:microsoft.com/office/officeart/2005/8/layout/orgChart1"/>
    <dgm:cxn modelId="{6374ABDE-8057-47D5-93F2-C8B9E282C2BC}" type="presOf" srcId="{A11018B0-2BAD-40BA-AC8A-30A0F1FB22C9}" destId="{9068C20B-A9BB-4C14-9444-8C96F7548555}" srcOrd="1" destOrd="0" presId="urn:microsoft.com/office/officeart/2005/8/layout/orgChart1"/>
    <dgm:cxn modelId="{B5F0D407-60C0-4D38-A0FE-4A15B4A809D6}" type="presOf" srcId="{E75F96C4-84C3-45AC-ABFD-498007142AE7}" destId="{DF32E96E-4C74-437B-B318-96D1F006C5BF}" srcOrd="0" destOrd="0" presId="urn:microsoft.com/office/officeart/2005/8/layout/orgChart1"/>
    <dgm:cxn modelId="{110A0D33-FA50-4D58-855B-25030804F5BD}" type="presOf" srcId="{CF5ECFCC-2B92-4039-81CF-E39FABDCC651}" destId="{A9A1F48C-34E8-45E6-B52C-F3D4EC3CC54D}" srcOrd="0" destOrd="0" presId="urn:microsoft.com/office/officeart/2005/8/layout/orgChart1"/>
    <dgm:cxn modelId="{23896F63-94AF-4C5F-A954-8B7FB13D1EF7}" srcId="{A11018B0-2BAD-40BA-AC8A-30A0F1FB22C9}" destId="{81BB2B32-DA2C-489D-A6F8-07890DEA077B}" srcOrd="0" destOrd="0" parTransId="{E75F96C4-84C3-45AC-ABFD-498007142AE7}" sibTransId="{4D231BC6-B255-4245-9634-A12C2A06632B}"/>
    <dgm:cxn modelId="{B129A4FF-F176-406D-AE77-7913A59F9C98}" type="presOf" srcId="{E4E5EF1C-A1A3-4608-85FB-88B0F3E70B9A}" destId="{4D60DFAA-F1EC-4128-AD61-32B31CBD8AC0}" srcOrd="0" destOrd="0" presId="urn:microsoft.com/office/officeart/2005/8/layout/orgChart1"/>
    <dgm:cxn modelId="{367C1D43-7C06-4033-9EFC-9C599698C395}" type="presOf" srcId="{FCC040D6-0555-4493-88A3-45C980E7852A}" destId="{A80E1C0A-F881-4ACD-A286-89B08BD1D2D1}" srcOrd="0" destOrd="0" presId="urn:microsoft.com/office/officeart/2005/8/layout/orgChart1"/>
    <dgm:cxn modelId="{26CB4DD9-E641-4E32-B7E5-7B2608021CBD}" type="presOf" srcId="{A82A53F5-FA4A-4EC8-BC9B-3D6164382CC0}" destId="{AABA2459-0433-448C-9DBE-80219F38D0D1}" srcOrd="1" destOrd="0" presId="urn:microsoft.com/office/officeart/2005/8/layout/orgChart1"/>
    <dgm:cxn modelId="{8C3618FB-701F-4289-B726-FDEDFA33627A}" srcId="{FCC040D6-0555-4493-88A3-45C980E7852A}" destId="{A82A53F5-FA4A-4EC8-BC9B-3D6164382CC0}" srcOrd="0" destOrd="0" parTransId="{B8FDEA72-07A3-4929-A43C-94B8B402AE5B}" sibTransId="{372EAB42-66EB-4C06-B820-847329DFCA04}"/>
    <dgm:cxn modelId="{27A2588F-5FC7-4E89-8743-6E86ABBFB244}" type="presOf" srcId="{BECE5E0A-D00D-4DC6-B462-701DE5AE2ABC}" destId="{11B322AE-A190-4F7F-829D-544438EF2171}" srcOrd="0" destOrd="0" presId="urn:microsoft.com/office/officeart/2005/8/layout/orgChart1"/>
    <dgm:cxn modelId="{F3E0B341-A1C7-410B-BC06-372FEB63C909}" type="presOf" srcId="{5E9F7BF7-DF96-49AF-8DF9-B68EE7FC25A0}" destId="{7378C289-29B0-4339-B178-9E208735454B}" srcOrd="0" destOrd="0" presId="urn:microsoft.com/office/officeart/2005/8/layout/orgChart1"/>
    <dgm:cxn modelId="{BD7D4BC4-0F44-45C3-A6C3-07AC375FEDC5}" srcId="{A11018B0-2BAD-40BA-AC8A-30A0F1FB22C9}" destId="{0D8C5E23-D4FA-4293-8387-4F3C233EA751}" srcOrd="1" destOrd="0" parTransId="{642B766D-469B-41BF-B717-7523CB78ED6F}" sibTransId="{D3A5ABE4-F6E3-4A14-AE7E-24A8E39A6527}"/>
    <dgm:cxn modelId="{D5E26977-1326-40AB-B810-714C461AB67F}" type="presOf" srcId="{A82A53F5-FA4A-4EC8-BC9B-3D6164382CC0}" destId="{A12AFFA2-C52D-4DBE-A01E-CFF18371FFC0}" srcOrd="0" destOrd="0" presId="urn:microsoft.com/office/officeart/2005/8/layout/orgChart1"/>
    <dgm:cxn modelId="{8F30EC00-6E09-426B-9DE3-6EDBF3B2890D}" type="presOf" srcId="{A11018B0-2BAD-40BA-AC8A-30A0F1FB22C9}" destId="{01429965-1E8F-4808-9DF9-A347BAAC5059}" srcOrd="0" destOrd="0" presId="urn:microsoft.com/office/officeart/2005/8/layout/orgChart1"/>
    <dgm:cxn modelId="{A327CCB9-2DF0-4C3E-9D11-547C60763701}" type="presOf" srcId="{FCC040D6-0555-4493-88A3-45C980E7852A}" destId="{305CA208-591C-4C62-98DA-32A117B523A7}" srcOrd="1" destOrd="0" presId="urn:microsoft.com/office/officeart/2005/8/layout/orgChart1"/>
    <dgm:cxn modelId="{CCE8F8C4-55DA-425C-9FCA-22170B6F0A7B}" type="presOf" srcId="{28C7AE0D-0BA2-41C4-B0AF-926D60F6C41C}" destId="{254A83C6-8EF6-4D83-A986-A3013770B4F3}" srcOrd="1" destOrd="0" presId="urn:microsoft.com/office/officeart/2005/8/layout/orgChart1"/>
    <dgm:cxn modelId="{2202C3FE-6992-4EDC-AF02-B3B2494BC86B}" type="presOf" srcId="{81BB2B32-DA2C-489D-A6F8-07890DEA077B}" destId="{CBDE1077-5440-4CE4-A5EB-A1E7DDDFF742}" srcOrd="1" destOrd="0" presId="urn:microsoft.com/office/officeart/2005/8/layout/orgChart1"/>
    <dgm:cxn modelId="{872BA7CE-D3A7-41B1-84CB-214A8C3C3CE5}" type="presOf" srcId="{28C7AE0D-0BA2-41C4-B0AF-926D60F6C41C}" destId="{413BCEAF-E647-48C3-9CC8-503D066F3CA8}" srcOrd="0" destOrd="0" presId="urn:microsoft.com/office/officeart/2005/8/layout/orgChart1"/>
    <dgm:cxn modelId="{55B34EF9-B4E4-44ED-A985-F2B874294E78}" type="presOf" srcId="{B8FDEA72-07A3-4929-A43C-94B8B402AE5B}" destId="{BB073397-CCFE-4DD4-9C32-17FA7DB1644E}" srcOrd="0" destOrd="0" presId="urn:microsoft.com/office/officeart/2005/8/layout/orgChart1"/>
    <dgm:cxn modelId="{F16A6040-0982-4EDE-8474-354F6F22AA10}" srcId="{0D8C5E23-D4FA-4293-8387-4F3C233EA751}" destId="{438270D5-888F-441F-B6A3-4B5DDC993F12}" srcOrd="0" destOrd="0" parTransId="{5E9F7BF7-DF96-49AF-8DF9-B68EE7FC25A0}" sibTransId="{872E75A4-A3F9-4DDB-8BC2-0CA65855B940}"/>
    <dgm:cxn modelId="{113F1508-3919-4E78-AE31-4941FF209C7C}" srcId="{A11018B0-2BAD-40BA-AC8A-30A0F1FB22C9}" destId="{FCC040D6-0555-4493-88A3-45C980E7852A}" srcOrd="2" destOrd="0" parTransId="{CF5ECFCC-2B92-4039-81CF-E39FABDCC651}" sibTransId="{C318A5B9-C524-418B-9827-05459D9EA2FD}"/>
    <dgm:cxn modelId="{89AD33A3-5BCC-4E61-A86D-7ECD0AF7F843}" srcId="{E4E5EF1C-A1A3-4608-85FB-88B0F3E70B9A}" destId="{A11018B0-2BAD-40BA-AC8A-30A0F1FB22C9}" srcOrd="0" destOrd="0" parTransId="{B7AE1FD2-7D1A-4425-B07C-3B6D45759FE3}" sibTransId="{D1D750E6-32AA-495E-A70A-D60C6E18BBAF}"/>
    <dgm:cxn modelId="{5BD5CC69-B0B9-4740-A218-C75048A70A88}" type="presOf" srcId="{642B766D-469B-41BF-B717-7523CB78ED6F}" destId="{6E6D59A4-A4E4-467C-B9B9-A5CA46BDB3DE}" srcOrd="0" destOrd="0" presId="urn:microsoft.com/office/officeart/2005/8/layout/orgChart1"/>
    <dgm:cxn modelId="{100B4FA4-22E8-4DCF-AD1A-6015942B691C}" type="presParOf" srcId="{4D60DFAA-F1EC-4128-AD61-32B31CBD8AC0}" destId="{EAB101DB-2A1C-4BCE-89DB-943D08C25213}" srcOrd="0" destOrd="0" presId="urn:microsoft.com/office/officeart/2005/8/layout/orgChart1"/>
    <dgm:cxn modelId="{24034D93-6936-43EE-9F86-BAD0B68C8AFF}" type="presParOf" srcId="{EAB101DB-2A1C-4BCE-89DB-943D08C25213}" destId="{F4222545-0788-45C2-9D46-5A7C0353A68E}" srcOrd="0" destOrd="0" presId="urn:microsoft.com/office/officeart/2005/8/layout/orgChart1"/>
    <dgm:cxn modelId="{837FDE71-F053-4D20-9266-BDBF312C8DF2}" type="presParOf" srcId="{F4222545-0788-45C2-9D46-5A7C0353A68E}" destId="{01429965-1E8F-4808-9DF9-A347BAAC5059}" srcOrd="0" destOrd="0" presId="urn:microsoft.com/office/officeart/2005/8/layout/orgChart1"/>
    <dgm:cxn modelId="{CAA9927A-1B9B-44E1-8171-70190257F706}" type="presParOf" srcId="{F4222545-0788-45C2-9D46-5A7C0353A68E}" destId="{9068C20B-A9BB-4C14-9444-8C96F7548555}" srcOrd="1" destOrd="0" presId="urn:microsoft.com/office/officeart/2005/8/layout/orgChart1"/>
    <dgm:cxn modelId="{1D11508D-679E-40F4-9493-8529AA695BBE}" type="presParOf" srcId="{EAB101DB-2A1C-4BCE-89DB-943D08C25213}" destId="{331F05FF-D9AC-4685-9988-417BBEB969D4}" srcOrd="1" destOrd="0" presId="urn:microsoft.com/office/officeart/2005/8/layout/orgChart1"/>
    <dgm:cxn modelId="{40EFD3F9-3175-4CB3-AD35-6021D60994F9}" type="presParOf" srcId="{331F05FF-D9AC-4685-9988-417BBEB969D4}" destId="{DF32E96E-4C74-437B-B318-96D1F006C5BF}" srcOrd="0" destOrd="0" presId="urn:microsoft.com/office/officeart/2005/8/layout/orgChart1"/>
    <dgm:cxn modelId="{62313ADD-2044-4D10-A963-0D42F2F962EA}" type="presParOf" srcId="{331F05FF-D9AC-4685-9988-417BBEB969D4}" destId="{A9FC5B83-62AC-4B80-9F01-33A57F1E6449}" srcOrd="1" destOrd="0" presId="urn:microsoft.com/office/officeart/2005/8/layout/orgChart1"/>
    <dgm:cxn modelId="{95A2A9EB-1651-4FB2-A730-E2A52B826D51}" type="presParOf" srcId="{A9FC5B83-62AC-4B80-9F01-33A57F1E6449}" destId="{BAAA6982-9BDD-4200-97A7-0CE9119CAF69}" srcOrd="0" destOrd="0" presId="urn:microsoft.com/office/officeart/2005/8/layout/orgChart1"/>
    <dgm:cxn modelId="{A2B9B052-6007-4235-B193-6E1CD69C09AB}" type="presParOf" srcId="{BAAA6982-9BDD-4200-97A7-0CE9119CAF69}" destId="{83599735-322A-4D63-A392-7C16AA03C09D}" srcOrd="0" destOrd="0" presId="urn:microsoft.com/office/officeart/2005/8/layout/orgChart1"/>
    <dgm:cxn modelId="{5256A2A2-97AD-4FDC-8446-6FE8EBEC4DCB}" type="presParOf" srcId="{BAAA6982-9BDD-4200-97A7-0CE9119CAF69}" destId="{CBDE1077-5440-4CE4-A5EB-A1E7DDDFF742}" srcOrd="1" destOrd="0" presId="urn:microsoft.com/office/officeart/2005/8/layout/orgChart1"/>
    <dgm:cxn modelId="{4F096B93-BCFE-4484-BED5-5E88370F129F}" type="presParOf" srcId="{A9FC5B83-62AC-4B80-9F01-33A57F1E6449}" destId="{77407184-0CAC-4895-A99A-139D29F9B5A7}" srcOrd="1" destOrd="0" presId="urn:microsoft.com/office/officeart/2005/8/layout/orgChart1"/>
    <dgm:cxn modelId="{FF1CDAE0-E83A-4E88-B54E-77CECF1581F3}" type="presParOf" srcId="{77407184-0CAC-4895-A99A-139D29F9B5A7}" destId="{11B322AE-A190-4F7F-829D-544438EF2171}" srcOrd="0" destOrd="0" presId="urn:microsoft.com/office/officeart/2005/8/layout/orgChart1"/>
    <dgm:cxn modelId="{EA067594-F48D-4792-9EEC-AE15AEDF633A}" type="presParOf" srcId="{77407184-0CAC-4895-A99A-139D29F9B5A7}" destId="{171D1910-1027-4296-8456-9DDD230C2AFF}" srcOrd="1" destOrd="0" presId="urn:microsoft.com/office/officeart/2005/8/layout/orgChart1"/>
    <dgm:cxn modelId="{6D67A89F-4A99-40DC-871F-7CC654F8FFC1}" type="presParOf" srcId="{171D1910-1027-4296-8456-9DDD230C2AFF}" destId="{E5C11CA2-79D2-457F-BBA4-F85E6850DBF3}" srcOrd="0" destOrd="0" presId="urn:microsoft.com/office/officeart/2005/8/layout/orgChart1"/>
    <dgm:cxn modelId="{A0B7F3C6-8895-4D48-A7FB-317446CB6DDF}" type="presParOf" srcId="{E5C11CA2-79D2-457F-BBA4-F85E6850DBF3}" destId="{413BCEAF-E647-48C3-9CC8-503D066F3CA8}" srcOrd="0" destOrd="0" presId="urn:microsoft.com/office/officeart/2005/8/layout/orgChart1"/>
    <dgm:cxn modelId="{52DB4B3A-F0CC-4D6D-BB6E-339996E5B198}" type="presParOf" srcId="{E5C11CA2-79D2-457F-BBA4-F85E6850DBF3}" destId="{254A83C6-8EF6-4D83-A986-A3013770B4F3}" srcOrd="1" destOrd="0" presId="urn:microsoft.com/office/officeart/2005/8/layout/orgChart1"/>
    <dgm:cxn modelId="{E5F60FAD-1C69-4E42-82EE-25083EAE2461}" type="presParOf" srcId="{171D1910-1027-4296-8456-9DDD230C2AFF}" destId="{36B64F9B-72F2-46BF-8248-4BB36A0024E1}" srcOrd="1" destOrd="0" presId="urn:microsoft.com/office/officeart/2005/8/layout/orgChart1"/>
    <dgm:cxn modelId="{A4B8F01D-A702-4E7A-9B9D-C57F0871083B}" type="presParOf" srcId="{171D1910-1027-4296-8456-9DDD230C2AFF}" destId="{ACED42F6-1A39-4A85-BFAA-0E9F66DAF316}" srcOrd="2" destOrd="0" presId="urn:microsoft.com/office/officeart/2005/8/layout/orgChart1"/>
    <dgm:cxn modelId="{7519C756-FE59-4129-BAFA-B760BF1C59BC}" type="presParOf" srcId="{A9FC5B83-62AC-4B80-9F01-33A57F1E6449}" destId="{D563A087-A3D6-444F-B4B5-962696486E57}" srcOrd="2" destOrd="0" presId="urn:microsoft.com/office/officeart/2005/8/layout/orgChart1"/>
    <dgm:cxn modelId="{B3573CCC-D5B2-49B3-AF07-8D557427A6F1}" type="presParOf" srcId="{331F05FF-D9AC-4685-9988-417BBEB969D4}" destId="{6E6D59A4-A4E4-467C-B9B9-A5CA46BDB3DE}" srcOrd="2" destOrd="0" presId="urn:microsoft.com/office/officeart/2005/8/layout/orgChart1"/>
    <dgm:cxn modelId="{20436590-93B5-4A4F-9663-675346DE5647}" type="presParOf" srcId="{331F05FF-D9AC-4685-9988-417BBEB969D4}" destId="{45A486D9-1978-4401-BD54-E385FD9F2382}" srcOrd="3" destOrd="0" presId="urn:microsoft.com/office/officeart/2005/8/layout/orgChart1"/>
    <dgm:cxn modelId="{5396D3AB-4D5F-4D69-9A39-15A7A7C0B58B}" type="presParOf" srcId="{45A486D9-1978-4401-BD54-E385FD9F2382}" destId="{9FB7EAB6-F9CE-43B4-B97A-D2510DE0685A}" srcOrd="0" destOrd="0" presId="urn:microsoft.com/office/officeart/2005/8/layout/orgChart1"/>
    <dgm:cxn modelId="{78E02B5A-00DB-4AFD-8225-75FF3C5D36A5}" type="presParOf" srcId="{9FB7EAB6-F9CE-43B4-B97A-D2510DE0685A}" destId="{558E8453-1A97-4020-9054-D41D50963499}" srcOrd="0" destOrd="0" presId="urn:microsoft.com/office/officeart/2005/8/layout/orgChart1"/>
    <dgm:cxn modelId="{E0AEC031-8F66-4D29-BBAE-5EAA8DF2536F}" type="presParOf" srcId="{9FB7EAB6-F9CE-43B4-B97A-D2510DE0685A}" destId="{4E5FB121-D4F3-4C91-8E7D-2899617EDA85}" srcOrd="1" destOrd="0" presId="urn:microsoft.com/office/officeart/2005/8/layout/orgChart1"/>
    <dgm:cxn modelId="{62537860-07D9-457A-B491-0BBE9F5BF928}" type="presParOf" srcId="{45A486D9-1978-4401-BD54-E385FD9F2382}" destId="{A0C7AFDC-8A49-459A-AC20-516E5F267379}" srcOrd="1" destOrd="0" presId="urn:microsoft.com/office/officeart/2005/8/layout/orgChart1"/>
    <dgm:cxn modelId="{E7E5BA3F-9EE3-469F-96BD-ED4137816DE6}" type="presParOf" srcId="{A0C7AFDC-8A49-459A-AC20-516E5F267379}" destId="{7378C289-29B0-4339-B178-9E208735454B}" srcOrd="0" destOrd="0" presId="urn:microsoft.com/office/officeart/2005/8/layout/orgChart1"/>
    <dgm:cxn modelId="{9DFE6EF3-AC5F-46D3-946A-5354F75E2894}" type="presParOf" srcId="{A0C7AFDC-8A49-459A-AC20-516E5F267379}" destId="{331A96EF-F286-494D-951A-468960D2C980}" srcOrd="1" destOrd="0" presId="urn:microsoft.com/office/officeart/2005/8/layout/orgChart1"/>
    <dgm:cxn modelId="{B63E43D1-3783-4523-8B85-1602793DF07E}" type="presParOf" srcId="{331A96EF-F286-494D-951A-468960D2C980}" destId="{AE0AD395-4D2D-421D-9FFD-F28C50BE3AD5}" srcOrd="0" destOrd="0" presId="urn:microsoft.com/office/officeart/2005/8/layout/orgChart1"/>
    <dgm:cxn modelId="{3A9891FB-86FC-4933-8DD9-4181BC9E509E}" type="presParOf" srcId="{AE0AD395-4D2D-421D-9FFD-F28C50BE3AD5}" destId="{B5CC029F-D365-47AA-834A-5FB5ADBFDF02}" srcOrd="0" destOrd="0" presId="urn:microsoft.com/office/officeart/2005/8/layout/orgChart1"/>
    <dgm:cxn modelId="{DE6A2329-7AA7-4052-AB37-A791B3C0DF27}" type="presParOf" srcId="{AE0AD395-4D2D-421D-9FFD-F28C50BE3AD5}" destId="{5E650001-EB12-4ED2-BD2D-FD44E60BCE85}" srcOrd="1" destOrd="0" presId="urn:microsoft.com/office/officeart/2005/8/layout/orgChart1"/>
    <dgm:cxn modelId="{C18488FB-6C17-425C-9384-36D18F63266C}" type="presParOf" srcId="{331A96EF-F286-494D-951A-468960D2C980}" destId="{EEFD1DF6-D86A-464C-9333-467F6DCD8AF7}" srcOrd="1" destOrd="0" presId="urn:microsoft.com/office/officeart/2005/8/layout/orgChart1"/>
    <dgm:cxn modelId="{E308515F-192D-43B4-9A83-6172B44FCD96}" type="presParOf" srcId="{331A96EF-F286-494D-951A-468960D2C980}" destId="{0E2D972A-CA35-461C-A166-7C7890313DC6}" srcOrd="2" destOrd="0" presId="urn:microsoft.com/office/officeart/2005/8/layout/orgChart1"/>
    <dgm:cxn modelId="{E3AB1E12-7C28-45BE-86E8-38FD3AF5C546}" type="presParOf" srcId="{45A486D9-1978-4401-BD54-E385FD9F2382}" destId="{445F57C9-1F2E-4004-A52B-274EACC2CC46}" srcOrd="2" destOrd="0" presId="urn:microsoft.com/office/officeart/2005/8/layout/orgChart1"/>
    <dgm:cxn modelId="{54183260-A973-4552-9DA9-BDE9765B3A4D}" type="presParOf" srcId="{331F05FF-D9AC-4685-9988-417BBEB969D4}" destId="{A9A1F48C-34E8-45E6-B52C-F3D4EC3CC54D}" srcOrd="4" destOrd="0" presId="urn:microsoft.com/office/officeart/2005/8/layout/orgChart1"/>
    <dgm:cxn modelId="{440EC3FA-878A-4C59-B336-77E71B89968D}" type="presParOf" srcId="{331F05FF-D9AC-4685-9988-417BBEB969D4}" destId="{5E7E51EE-BCAD-4B62-BCF9-FF5A0CF49AD6}" srcOrd="5" destOrd="0" presId="urn:microsoft.com/office/officeart/2005/8/layout/orgChart1"/>
    <dgm:cxn modelId="{A874050E-757E-4BE0-92D8-ED3E08B0840C}" type="presParOf" srcId="{5E7E51EE-BCAD-4B62-BCF9-FF5A0CF49AD6}" destId="{78573241-0EF3-4048-979F-99194F80A361}" srcOrd="0" destOrd="0" presId="urn:microsoft.com/office/officeart/2005/8/layout/orgChart1"/>
    <dgm:cxn modelId="{3785BB62-6507-4927-882E-6A540E7EF023}" type="presParOf" srcId="{78573241-0EF3-4048-979F-99194F80A361}" destId="{A80E1C0A-F881-4ACD-A286-89B08BD1D2D1}" srcOrd="0" destOrd="0" presId="urn:microsoft.com/office/officeart/2005/8/layout/orgChart1"/>
    <dgm:cxn modelId="{0D90109A-4298-402C-8FAB-1AD41C583781}" type="presParOf" srcId="{78573241-0EF3-4048-979F-99194F80A361}" destId="{305CA208-591C-4C62-98DA-32A117B523A7}" srcOrd="1" destOrd="0" presId="urn:microsoft.com/office/officeart/2005/8/layout/orgChart1"/>
    <dgm:cxn modelId="{C6DB0D8F-AC4E-43FB-8784-B7AD6C2FFE0D}" type="presParOf" srcId="{5E7E51EE-BCAD-4B62-BCF9-FF5A0CF49AD6}" destId="{E73379D6-0EE7-434F-A9BF-89B40C7D1303}" srcOrd="1" destOrd="0" presId="urn:microsoft.com/office/officeart/2005/8/layout/orgChart1"/>
    <dgm:cxn modelId="{6197541F-DC7A-408A-A28D-10E76B9C5706}" type="presParOf" srcId="{E73379D6-0EE7-434F-A9BF-89B40C7D1303}" destId="{BB073397-CCFE-4DD4-9C32-17FA7DB1644E}" srcOrd="0" destOrd="0" presId="urn:microsoft.com/office/officeart/2005/8/layout/orgChart1"/>
    <dgm:cxn modelId="{1D527DB4-2EC7-4D10-9F63-06826DD2674D}" type="presParOf" srcId="{E73379D6-0EE7-434F-A9BF-89B40C7D1303}" destId="{3C9D9F10-95DA-44AD-A2BD-F1335D8415E9}" srcOrd="1" destOrd="0" presId="urn:microsoft.com/office/officeart/2005/8/layout/orgChart1"/>
    <dgm:cxn modelId="{E11C3409-EC12-4648-B4D7-410BF9ABE557}" type="presParOf" srcId="{3C9D9F10-95DA-44AD-A2BD-F1335D8415E9}" destId="{FC6DFABD-DC8F-4B12-8FC3-94CF9C84F1BC}" srcOrd="0" destOrd="0" presId="urn:microsoft.com/office/officeart/2005/8/layout/orgChart1"/>
    <dgm:cxn modelId="{4293D4F2-1E52-45A6-A968-FB0BE2AA64C6}" type="presParOf" srcId="{FC6DFABD-DC8F-4B12-8FC3-94CF9C84F1BC}" destId="{A12AFFA2-C52D-4DBE-A01E-CFF18371FFC0}" srcOrd="0" destOrd="0" presId="urn:microsoft.com/office/officeart/2005/8/layout/orgChart1"/>
    <dgm:cxn modelId="{42E3340B-D611-4621-B162-3F9BCD4678B6}" type="presParOf" srcId="{FC6DFABD-DC8F-4B12-8FC3-94CF9C84F1BC}" destId="{AABA2459-0433-448C-9DBE-80219F38D0D1}" srcOrd="1" destOrd="0" presId="urn:microsoft.com/office/officeart/2005/8/layout/orgChart1"/>
    <dgm:cxn modelId="{4D6EB8EF-7D49-49F6-8D5B-0C0DDDFA9DA0}" type="presParOf" srcId="{3C9D9F10-95DA-44AD-A2BD-F1335D8415E9}" destId="{73632C69-DC3E-40E7-A600-73522570F123}" srcOrd="1" destOrd="0" presId="urn:microsoft.com/office/officeart/2005/8/layout/orgChart1"/>
    <dgm:cxn modelId="{9196E8FC-E291-4E15-86F6-9DEA635FB86F}" type="presParOf" srcId="{3C9D9F10-95DA-44AD-A2BD-F1335D8415E9}" destId="{24ACA0E0-9C4A-4BAB-998B-F6BFFDFFA877}" srcOrd="2" destOrd="0" presId="urn:microsoft.com/office/officeart/2005/8/layout/orgChart1"/>
    <dgm:cxn modelId="{BBC02AF3-10B0-416E-B057-E158170DBBA3}" type="presParOf" srcId="{5E7E51EE-BCAD-4B62-BCF9-FF5A0CF49AD6}" destId="{72D73801-6CAA-475E-85FB-1ADB55B2F064}" srcOrd="2" destOrd="0" presId="urn:microsoft.com/office/officeart/2005/8/layout/orgChart1"/>
    <dgm:cxn modelId="{576FE77B-F1E2-4C19-8D10-71FABFC1132E}" type="presParOf" srcId="{EAB101DB-2A1C-4BCE-89DB-943D08C25213}" destId="{492D6DB3-35FD-477D-909A-2DBD291689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73397-CCFE-4DD4-9C32-17FA7DB1644E}">
      <dsp:nvSpPr>
        <dsp:cNvPr id="0" name=""/>
        <dsp:cNvSpPr/>
      </dsp:nvSpPr>
      <dsp:spPr>
        <a:xfrm>
          <a:off x="6425982" y="2306939"/>
          <a:ext cx="137571" cy="809481"/>
        </a:xfrm>
        <a:custGeom>
          <a:avLst/>
          <a:gdLst/>
          <a:ahLst/>
          <a:cxnLst/>
          <a:rect l="0" t="0" r="0" b="0"/>
          <a:pathLst>
            <a:path>
              <a:moveTo>
                <a:pt x="137571" y="0"/>
              </a:moveTo>
              <a:lnTo>
                <a:pt x="0" y="80948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1F48C-34E8-45E6-B52C-F3D4EC3CC54D}">
      <dsp:nvSpPr>
        <dsp:cNvPr id="0" name=""/>
        <dsp:cNvSpPr/>
      </dsp:nvSpPr>
      <dsp:spPr>
        <a:xfrm>
          <a:off x="5019523" y="953531"/>
          <a:ext cx="2306513" cy="400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51"/>
              </a:lnTo>
              <a:lnTo>
                <a:pt x="2306513" y="200151"/>
              </a:lnTo>
              <a:lnTo>
                <a:pt x="2306513" y="400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8C289-29B0-4339-B178-9E208735454B}">
      <dsp:nvSpPr>
        <dsp:cNvPr id="0" name=""/>
        <dsp:cNvSpPr/>
      </dsp:nvSpPr>
      <dsp:spPr>
        <a:xfrm>
          <a:off x="4052084" y="2306939"/>
          <a:ext cx="204955" cy="847977"/>
        </a:xfrm>
        <a:custGeom>
          <a:avLst/>
          <a:gdLst/>
          <a:ahLst/>
          <a:cxnLst/>
          <a:rect l="0" t="0" r="0" b="0"/>
          <a:pathLst>
            <a:path>
              <a:moveTo>
                <a:pt x="204955" y="0"/>
              </a:moveTo>
              <a:lnTo>
                <a:pt x="0" y="84797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D59A4-A4E4-467C-B9B9-A5CA46BDB3DE}">
      <dsp:nvSpPr>
        <dsp:cNvPr id="0" name=""/>
        <dsp:cNvSpPr/>
      </dsp:nvSpPr>
      <dsp:spPr>
        <a:xfrm>
          <a:off x="4973803" y="953531"/>
          <a:ext cx="91440" cy="400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322AE-A190-4F7F-829D-544438EF2171}">
      <dsp:nvSpPr>
        <dsp:cNvPr id="0" name=""/>
        <dsp:cNvSpPr/>
      </dsp:nvSpPr>
      <dsp:spPr>
        <a:xfrm>
          <a:off x="1745571" y="2306939"/>
          <a:ext cx="204955" cy="876856"/>
        </a:xfrm>
        <a:custGeom>
          <a:avLst/>
          <a:gdLst/>
          <a:ahLst/>
          <a:cxnLst/>
          <a:rect l="0" t="0" r="0" b="0"/>
          <a:pathLst>
            <a:path>
              <a:moveTo>
                <a:pt x="204955" y="0"/>
              </a:moveTo>
              <a:lnTo>
                <a:pt x="0" y="87685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2E96E-4C74-437B-B318-96D1F006C5BF}">
      <dsp:nvSpPr>
        <dsp:cNvPr id="0" name=""/>
        <dsp:cNvSpPr/>
      </dsp:nvSpPr>
      <dsp:spPr>
        <a:xfrm>
          <a:off x="2713010" y="953531"/>
          <a:ext cx="2306513" cy="400303"/>
        </a:xfrm>
        <a:custGeom>
          <a:avLst/>
          <a:gdLst/>
          <a:ahLst/>
          <a:cxnLst/>
          <a:rect l="0" t="0" r="0" b="0"/>
          <a:pathLst>
            <a:path>
              <a:moveTo>
                <a:pt x="2306513" y="0"/>
              </a:moveTo>
              <a:lnTo>
                <a:pt x="2306513" y="200151"/>
              </a:lnTo>
              <a:lnTo>
                <a:pt x="0" y="200151"/>
              </a:lnTo>
              <a:lnTo>
                <a:pt x="0" y="400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29965-1E8F-4808-9DF9-A347BAAC5059}">
      <dsp:nvSpPr>
        <dsp:cNvPr id="0" name=""/>
        <dsp:cNvSpPr/>
      </dsp:nvSpPr>
      <dsp:spPr>
        <a:xfrm>
          <a:off x="4066419" y="426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GA</a:t>
          </a:r>
          <a:endParaRPr lang="nb-NO" sz="2300" kern="1200" dirty="0"/>
        </a:p>
      </dsp:txBody>
      <dsp:txXfrm>
        <a:off x="4066419" y="426"/>
        <a:ext cx="1906209" cy="953104"/>
      </dsp:txXfrm>
    </dsp:sp>
    <dsp:sp modelId="{83599735-322A-4D63-A392-7C16AA03C09D}">
      <dsp:nvSpPr>
        <dsp:cNvPr id="0" name=""/>
        <dsp:cNvSpPr/>
      </dsp:nvSpPr>
      <dsp:spPr>
        <a:xfrm>
          <a:off x="1759906" y="1353835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Fit	</a:t>
          </a:r>
          <a:endParaRPr lang="nb-NO" sz="2300" kern="1200" dirty="0"/>
        </a:p>
      </dsp:txBody>
      <dsp:txXfrm>
        <a:off x="1759906" y="1353835"/>
        <a:ext cx="1906209" cy="953104"/>
      </dsp:txXfrm>
    </dsp:sp>
    <dsp:sp modelId="{413BCEAF-E647-48C3-9CC8-503D066F3CA8}">
      <dsp:nvSpPr>
        <dsp:cNvPr id="0" name=""/>
        <dsp:cNvSpPr/>
      </dsp:nvSpPr>
      <dsp:spPr>
        <a:xfrm>
          <a:off x="1745571" y="2707243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Combination chemotherapy</a:t>
          </a:r>
          <a:endParaRPr lang="nb-NO" sz="2300" kern="1200" dirty="0"/>
        </a:p>
      </dsp:txBody>
      <dsp:txXfrm>
        <a:off x="1745571" y="2707243"/>
        <a:ext cx="1906209" cy="953104"/>
      </dsp:txXfrm>
    </dsp:sp>
    <dsp:sp modelId="{558E8453-1A97-4020-9054-D41D50963499}">
      <dsp:nvSpPr>
        <dsp:cNvPr id="0" name=""/>
        <dsp:cNvSpPr/>
      </dsp:nvSpPr>
      <dsp:spPr>
        <a:xfrm>
          <a:off x="4066419" y="1353835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Vulnerable</a:t>
          </a:r>
          <a:endParaRPr lang="nb-NO" sz="2300" kern="1200" dirty="0"/>
        </a:p>
      </dsp:txBody>
      <dsp:txXfrm>
        <a:off x="4066419" y="1353835"/>
        <a:ext cx="1906209" cy="953104"/>
      </dsp:txXfrm>
    </dsp:sp>
    <dsp:sp modelId="{B5CC029F-D365-47AA-834A-5FB5ADBFDF02}">
      <dsp:nvSpPr>
        <dsp:cNvPr id="0" name=""/>
        <dsp:cNvSpPr/>
      </dsp:nvSpPr>
      <dsp:spPr>
        <a:xfrm>
          <a:off x="4052084" y="2678364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Mono- chemotherapy</a:t>
          </a:r>
          <a:endParaRPr lang="nb-NO" sz="2300" kern="1200" dirty="0"/>
        </a:p>
      </dsp:txBody>
      <dsp:txXfrm>
        <a:off x="4052084" y="2678364"/>
        <a:ext cx="1906209" cy="953104"/>
      </dsp:txXfrm>
    </dsp:sp>
    <dsp:sp modelId="{A80E1C0A-F881-4ACD-A286-89B08BD1D2D1}">
      <dsp:nvSpPr>
        <dsp:cNvPr id="0" name=""/>
        <dsp:cNvSpPr/>
      </dsp:nvSpPr>
      <dsp:spPr>
        <a:xfrm>
          <a:off x="6372932" y="1353835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Frail</a:t>
          </a:r>
          <a:endParaRPr lang="nb-NO" sz="2300" kern="1200" dirty="0"/>
        </a:p>
      </dsp:txBody>
      <dsp:txXfrm>
        <a:off x="6372932" y="1353835"/>
        <a:ext cx="1906209" cy="953104"/>
      </dsp:txXfrm>
    </dsp:sp>
    <dsp:sp modelId="{A12AFFA2-C52D-4DBE-A01E-CFF18371FFC0}">
      <dsp:nvSpPr>
        <dsp:cNvPr id="0" name=""/>
        <dsp:cNvSpPr/>
      </dsp:nvSpPr>
      <dsp:spPr>
        <a:xfrm>
          <a:off x="6425982" y="2639868"/>
          <a:ext cx="1906209" cy="953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300" kern="1200" dirty="0" smtClean="0"/>
            <a:t>Best supportive care</a:t>
          </a:r>
          <a:endParaRPr lang="nb-NO" sz="2300" kern="1200" dirty="0"/>
        </a:p>
      </dsp:txBody>
      <dsp:txXfrm>
        <a:off x="6425982" y="2639868"/>
        <a:ext cx="1906209" cy="95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12.09.2019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12.09.2019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30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8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07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98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66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3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71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42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71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148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87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249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708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09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599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148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260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1648D4-A466-4C54-8ABF-95AAB61DDD0D}" type="slidenum">
              <a:rPr lang="en-US" altLang="nb-NO"/>
              <a:pPr/>
              <a:t>31</a:t>
            </a:fld>
            <a:endParaRPr lang="en-US" altLang="nb-NO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929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632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450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226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899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441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032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148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033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194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450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987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2216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014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04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595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801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216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C8856-834D-44A9-9312-8697920612E7}" type="slidenum">
              <a:rPr lang="en-US" altLang="nb-NO"/>
              <a:pPr/>
              <a:t>54</a:t>
            </a:fld>
            <a:endParaRPr lang="en-US" altLang="nb-NO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46100" y="603250"/>
            <a:ext cx="5289550" cy="2976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7988" y="3771645"/>
            <a:ext cx="5105336" cy="3573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04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</a:tabLst>
            </a:pPr>
            <a:endParaRPr lang="en-US" altLang="nb-NO" sz="900" baseline="33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77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5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4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08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938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65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7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3"/>
            <a:ext cx="4348607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2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="" xmlns:a16="http://schemas.microsoft.com/office/drawing/2014/main" id="{DB6A7F75-E9CB-4A45-B11D-815974D3C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="" xmlns:a16="http://schemas.microsoft.com/office/drawing/2014/main" id="{82EF7788-48F9-496F-8410-3FC689931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="" xmlns:a16="http://schemas.microsoft.com/office/drawing/2014/main" id="{DA856498-A720-4E3E-97D3-4DEB48457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55CD548B-E0FC-4E7A-AF7A-A09441861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50458780-4AE6-45EE-89F3-16CE82A9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65E57689-12B1-4500-A548-367455100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E9A03679-587A-4FAA-B589-6FC0F57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0431F9B8-7702-47DA-BCD0-E56124727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A95DF9D8-DA87-44E8-B4DA-AF04BF88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D55655B0-621D-4E1A-AEA9-ADFDAF506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A54E80C8-4CF5-48EA-B53B-947DEBAA7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6E885132-EC9D-455E-A050-3A339D2BE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3F6F20FD-8401-4591-9405-4623EA586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BF4007D8-CFB3-4B78-8DAC-9C7D007C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4487CC6F-A006-47D4-B206-899577C01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74FC3D8D-EDDB-4BB9-8E66-294EA09B0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5C7D8B5C-4045-4DDA-A110-22DAC8151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9E00CE9A-5714-4A2F-9C53-47D83199F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AE0DBEBA-9BB9-48C2-8DE4-6C0B1A77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305E2768-0A16-4F38-9DED-0AA10BCD9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02B5AA46-0302-44CE-B64E-607B6F5F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64172D99-C1E3-4F06-91B7-110D8A74E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F6958EA7-5666-47AA-A519-FD5B9D84D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D97AB5A2-B876-46C4-B84A-7395F1D6D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BB1F5129-7AEB-4D3A-B60E-8270A10D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E0031575-8C4C-491B-B369-52179F0B0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E4A58850-E85D-481C-AE5A-824C09588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2A523F3C-0758-4729-B36A-13F16AB61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D33B49DA-E492-4C8F-9538-409F2451D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B0F3D7FC-08DB-471E-82B2-F08E3D6D2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C2CF4ABB-AD13-40E4-A02E-66BE50192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A16572B9-D3B6-4560-98F7-F7306C7CE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9B77DE06-5D44-4AB8-AE21-6DAD4DF52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5861AA33-5115-474C-9AC4-AC175933A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53C2C653-0060-4825-B6FF-0587911B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B8811AFB-B8A7-46AD-B2A4-8ABCE14A1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8D5A1279-5C7D-45D6-A8B2-ADA613417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AF2284C8-2C95-429C-B4FF-4E9432610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3C336232-3231-463A-B298-70004CBAE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3423F76F-9836-4348-9EBD-51E951348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41BF017A-1321-4828-B9AD-01596F34C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2BE530E3-6D26-4AF0-95C1-816A93874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E2BF0F86-0B3E-4C99-8127-5C4AA9A99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="" xmlns:a16="http://schemas.microsoft.com/office/drawing/2014/main" id="{788D6832-1223-4C78-BC54-1460C9004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="" xmlns:a16="http://schemas.microsoft.com/office/drawing/2014/main" id="{84E875B5-9742-401A-B4AF-12E16A61A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3742EAB9-295D-4D7E-9C56-66CAFBAC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41E9B5C6-08B4-4CCD-9FA9-C7E26610F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DA3DF013-E7F3-4320-A0C9-1F7599C80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1C247F71-A3BD-441C-A107-EF004D9BB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="" xmlns:a16="http://schemas.microsoft.com/office/drawing/2014/main" id="{CABD0BF6-FB3C-43B2-BF58-A018578D1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="" xmlns:a16="http://schemas.microsoft.com/office/drawing/2014/main" id="{44007F69-44C1-44F5-B1CD-47E2488B4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E9C72449-26E2-4059-A046-A539ED27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69BD8F09-E5EF-4E9B-A793-B55F23D7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878C4754-39E9-40D8-9C2D-D355C0EB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="" xmlns:a16="http://schemas.microsoft.com/office/drawing/2014/main" id="{65121B13-A680-48B1-9AA5-C6A843D2C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="" xmlns:a16="http://schemas.microsoft.com/office/drawing/2014/main" id="{7D840405-405F-4D28-A565-3E65EB2C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="" xmlns:a16="http://schemas.microsoft.com/office/drawing/2014/main" id="{8C77BED8-0F2E-4EDE-BE96-DB6BBAB98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105553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5"/>
          <p:cNvSpPr>
            <a:spLocks noChangeArrowheads="1"/>
          </p:cNvSpPr>
          <p:nvPr/>
        </p:nvSpPr>
        <p:spPr bwMode="auto">
          <a:xfrm>
            <a:off x="131234" y="6400800"/>
            <a:ext cx="11929533" cy="381000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 altLang="nb-NO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Rektangel 16"/>
          <p:cNvSpPr>
            <a:spLocks noChangeArrowheads="1"/>
          </p:cNvSpPr>
          <p:nvPr/>
        </p:nvSpPr>
        <p:spPr bwMode="auto">
          <a:xfrm>
            <a:off x="131234" y="6281738"/>
            <a:ext cx="11929533" cy="8255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 altLang="nb-NO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" name="Picture 10" descr="helse-SorOst_kulor_rg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85" y="6446839"/>
            <a:ext cx="383116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8"/>
          <p:cNvCxnSpPr>
            <a:cxnSpLocks noChangeShapeType="1"/>
          </p:cNvCxnSpPr>
          <p:nvPr/>
        </p:nvCxnSpPr>
        <p:spPr bwMode="auto">
          <a:xfrm rot="5400000">
            <a:off x="2396596" y="6590243"/>
            <a:ext cx="288925" cy="2117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tt linje 8"/>
          <p:cNvCxnSpPr>
            <a:cxnSpLocks noChangeShapeType="1"/>
          </p:cNvCxnSpPr>
          <p:nvPr/>
        </p:nvCxnSpPr>
        <p:spPr bwMode="auto">
          <a:xfrm rot="5400000">
            <a:off x="10930996" y="6590243"/>
            <a:ext cx="288925" cy="2117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4" descr="UiO_A_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6550025"/>
            <a:ext cx="166581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1" descr="OUS_logo_ppt_e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6421438"/>
            <a:ext cx="2038349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812884-DA88-46CA-8C6B-6265382C9A81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12.09.2019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altLang="nb-NO">
                <a:solidFill>
                  <a:srgbClr val="000000"/>
                </a:solidFill>
              </a:rPr>
              <a:t>*Muravchik, Anesthesia 5th ed, 2000**Thomas JAGS 1995, Richie JAGS 1995, Hamel JAGS 2005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4C5D-9A8F-40C7-9A29-868614166DF8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5175-2515-4184-8420-7603CF07B9C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="" xmlns:a16="http://schemas.microsoft.com/office/drawing/2014/main" id="{CCBA9B93-4D24-40F5-AA99-FE6B5903F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="" xmlns:a16="http://schemas.microsoft.com/office/drawing/2014/main" id="{5C31427F-4C90-4509-AC3D-B53851F35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3D13269A-B3D4-4E07-9BEC-53D177895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CEC3-900B-4299-A272-94E4B6D5D0A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308-D5E1-47D7-8821-36D41B0444CA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9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933F-D0CF-4879-B8BC-F09F37C711B0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8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215F-3019-4E12-9101-0D8B5E603B8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12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7587-83A7-408F-AB7D-B9BCC48353D6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59FA-3B64-4745-8DB6-86DEDB43497D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05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A705-D474-4B92-B3B6-A386FFDCED9B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9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A912-43F5-4F79-BFD9-853176842924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4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4D0E-D2A9-43C6-BCFF-047FA9FE2D1F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59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06FF-698E-464F-8040-17A21D6DE8A1}" type="slidenum">
              <a:rPr lang="nb-NO" alt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209CA5D6-F2C1-48D1-BE81-81C2BE553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="" xmlns:a16="http://schemas.microsoft.com/office/drawing/2014/main" id="{25A35C5C-BFC7-441C-A994-88C235CC7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="" xmlns:a16="http://schemas.microsoft.com/office/drawing/2014/main" id="{1D08B84F-010C-47A1-A55F-E9F696C1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5"/>
          <p:cNvSpPr>
            <a:spLocks noChangeArrowheads="1"/>
          </p:cNvSpPr>
          <p:nvPr/>
        </p:nvSpPr>
        <p:spPr bwMode="auto">
          <a:xfrm>
            <a:off x="131234" y="6400800"/>
            <a:ext cx="11929533" cy="381000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 altLang="nb-NO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Rektangel 16"/>
          <p:cNvSpPr>
            <a:spLocks noChangeArrowheads="1"/>
          </p:cNvSpPr>
          <p:nvPr/>
        </p:nvSpPr>
        <p:spPr bwMode="auto">
          <a:xfrm>
            <a:off x="131234" y="6281738"/>
            <a:ext cx="11929533" cy="8255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 altLang="nb-NO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" name="Picture 10" descr="helse-SorOst_kulor_rg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85" y="6446839"/>
            <a:ext cx="383116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tt linje 8"/>
          <p:cNvCxnSpPr>
            <a:cxnSpLocks noChangeShapeType="1"/>
          </p:cNvCxnSpPr>
          <p:nvPr/>
        </p:nvCxnSpPr>
        <p:spPr bwMode="auto">
          <a:xfrm rot="5400000">
            <a:off x="2396596" y="6590243"/>
            <a:ext cx="288925" cy="2117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Rett linje 8"/>
          <p:cNvCxnSpPr>
            <a:cxnSpLocks noChangeShapeType="1"/>
          </p:cNvCxnSpPr>
          <p:nvPr/>
        </p:nvCxnSpPr>
        <p:spPr bwMode="auto">
          <a:xfrm rot="5400000">
            <a:off x="10930996" y="6590243"/>
            <a:ext cx="288925" cy="2117"/>
          </a:xfrm>
          <a:prstGeom prst="line">
            <a:avLst/>
          </a:prstGeom>
          <a:noFill/>
          <a:ln w="3175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4" descr="UiO_A_E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6550025"/>
            <a:ext cx="166581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11" descr="OUS_logo_ppt_e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6421438"/>
            <a:ext cx="2038349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812884-DA88-46CA-8C6B-6265382C9A81}" type="datetime1">
              <a:rPr lang="nb-NO" altLang="nb-NO">
                <a:solidFill>
                  <a:srgbClr val="000000"/>
                </a:solidFill>
              </a:rPr>
              <a:pPr>
                <a:defRPr/>
              </a:pPr>
              <a:t>12.09.2019</a:t>
            </a:fld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b-NO" altLang="nb-NO">
                <a:solidFill>
                  <a:srgbClr val="000000"/>
                </a:solidFill>
              </a:rPr>
              <a:t>*Muravchik, Anesthesia 5th ed, 2000**Thomas JAGS 1995, Richie JAGS 1995, Hamel JAGS 2005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4C5D-9A8F-40C7-9A29-868614166DF8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0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0BC352BB-DC43-46D4-A965-F421B7CBE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="" xmlns:a16="http://schemas.microsoft.com/office/drawing/2014/main" id="{B4920C60-FC77-479A-BBC3-7EF7743EF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="" xmlns:a16="http://schemas.microsoft.com/office/drawing/2014/main" id="{18F33BAE-3D58-41FA-9E85-D3A16BA8C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="" xmlns:a16="http://schemas.microsoft.com/office/drawing/2014/main" id="{88F53444-A697-4EB0-9BCC-C48618C7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="" xmlns:a16="http://schemas.microsoft.com/office/drawing/2014/main" id="{58D9D561-4F79-4D55-9554-B152671BC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="" xmlns:a16="http://schemas.microsoft.com/office/drawing/2014/main" id="{0AEEC3C2-B592-4EC2-B623-F904C3A4E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="" xmlns:a16="http://schemas.microsoft.com/office/drawing/2014/main" id="{7C5BBD04-ABC5-467B-A7B6-05B4A5FE0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7" name="Plassholder for bunntekst 4">
            <a:extLst>
              <a:ext uri="{FF2B5EF4-FFF2-40B4-BE49-F238E27FC236}">
                <a16:creationId xmlns="" xmlns:a16="http://schemas.microsoft.com/office/drawing/2014/main" id="{50593D15-5728-4A5C-B3CA-60FE5444C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>
            <a:extLst>
              <a:ext uri="{FF2B5EF4-FFF2-40B4-BE49-F238E27FC236}">
                <a16:creationId xmlns="" xmlns:a16="http://schemas.microsoft.com/office/drawing/2014/main" id="{43A59EA5-271D-4AAC-9CBF-BB529FC2E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="" xmlns:a16="http://schemas.microsoft.com/office/drawing/2014/main" id="{A983AD6B-D445-4A22-9DFF-5BA780E48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="" xmlns:a16="http://schemas.microsoft.com/office/drawing/2014/main" id="{4986EF74-8F55-4EB3-A514-515F4591C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="" xmlns:a16="http://schemas.microsoft.com/office/drawing/2014/main" id="{21B2F298-60E9-41F1-A464-DADCC3ED3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5" y="1662031"/>
            <a:ext cx="6273203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5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18FF8BC1-2D19-4FA6-9B5D-5EE9509C2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="" xmlns:a16="http://schemas.microsoft.com/office/drawing/2014/main" id="{C0AB2B89-D1DD-4D36-8184-7980F3AE2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="" xmlns:a16="http://schemas.microsoft.com/office/drawing/2014/main" id="{D2CB3576-D781-42E0-BE95-6E66CC872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="" xmlns:a16="http://schemas.microsoft.com/office/drawing/2014/main" id="{08FCC423-51BA-4264-9047-174639E37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4" y="6292744"/>
            <a:ext cx="106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12.09.2019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="" xmlns:a16="http://schemas.microsoft.com/office/drawing/2014/main" id="{C33DCEBD-4F4C-4C5D-8601-09FE8E91B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4"/>
            <a:ext cx="4576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="" xmlns:a16="http://schemas.microsoft.com/office/drawing/2014/main" id="{F1B12F44-744A-4FEC-BE8F-4B1D7B6E1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5542" y="6292744"/>
            <a:ext cx="673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362654E8-840D-4D54-B995-F059FB83C90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7" y="6256460"/>
            <a:ext cx="474315" cy="416546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02A69F89-45D1-4A7C-AB8B-4AC86380F5F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81" y="6418717"/>
            <a:ext cx="1781659" cy="148319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="" xmlns:a16="http://schemas.microsoft.com/office/drawing/2014/main" id="{6BFF0D09-3D02-4A88-88CE-F39E4E6039B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6" y="6293300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  <p:sldLayoutId id="2147483683" r:id="rId27"/>
    <p:sldLayoutId id="214748371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61A8C904-AB47-4D1E-A80C-58B9A9BFD580}" type="slidenum">
              <a:rPr lang="nb-NO" altLang="nb-NO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4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3600" y="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3A0DA-8256-4773-98D2-ADBE1DCC1EE9}" type="datetime1">
              <a:rPr lang="nb-NO" altLang="nb-NO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12.09.2019</a:t>
            </a:fld>
            <a:endParaRPr lang="nb-NO" altLang="nb-NO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4800" y="6438900"/>
            <a:ext cx="629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>
                <a:solidFill>
                  <a:srgbClr val="000000"/>
                </a:solidFill>
                <a:latin typeface="Calibri" pitchFamily="34" charset="0"/>
              </a:rPr>
              <a:t>*Muravchik, Anesthesia 5th ed, 2000**Thomas JAGS 1995, Richie JAGS 1995, Hamel JAGS 2005</a:t>
            </a:r>
          </a:p>
        </p:txBody>
      </p:sp>
      <p:sp>
        <p:nvSpPr>
          <p:cNvPr id="2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0"/>
            <a:ext cx="2540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DB8A1-EEE9-42B5-9371-15C887110234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Kn-rBz4TiAhUww8QBHWTRBxMQjRx6BAgBEAU&amp;url=https://rebelem.com/beyond-acls-dual-simultaneous-external-defibrillation/evidence-pyramid/&amp;psig=AOvVaw2noLClU97y8N8ZwLQGht0-&amp;ust=15571535629723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google.com/url?sa=i&amp;rct=j&amp;q=&amp;esrc=s&amp;source=images&amp;cd=&amp;cad=rja&amp;uact=8&amp;ved=2ahUKEwiKn-rBz4TiAhUww8QBHWTRBxMQjRx6BAgBEAU&amp;url=https://rebelem.com/beyond-acls-dual-simultaneous-external-defibrillation/evidence-pyramid/&amp;psig=AOvVaw2noLClU97y8N8ZwLQGht0-&amp;ust=1557153562972329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6AEC859-E1BD-4844-BEBF-9F7D63D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7" y="957943"/>
            <a:ext cx="4348607" cy="1898468"/>
          </a:xfrm>
        </p:spPr>
        <p:txBody>
          <a:bodyPr>
            <a:noAutofit/>
          </a:bodyPr>
          <a:lstStyle/>
          <a:p>
            <a:r>
              <a:rPr lang="nb-NO" sz="3300" dirty="0" smtClean="0"/>
              <a:t>Er det evidens for å bruke Geriatrisk vurdering (GA) ved kreftbehandling hos gamle?</a:t>
            </a:r>
            <a:endParaRPr lang="nb-NO" sz="33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013B5EB7-893F-4352-9F3C-A0882433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493" y="4787757"/>
            <a:ext cx="4348607" cy="1196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err="1" smtClean="0"/>
              <a:t>GerIT</a:t>
            </a:r>
            <a:r>
              <a:rPr lang="nb-NO" dirty="0" smtClean="0"/>
              <a:t> 170919</a:t>
            </a:r>
          </a:p>
          <a:p>
            <a:pPr marL="0" indent="0">
              <a:buNone/>
            </a:pPr>
            <a:r>
              <a:rPr lang="nb-NO" dirty="0" smtClean="0"/>
              <a:t>Basert på prøveforelesning </a:t>
            </a:r>
            <a:r>
              <a:rPr lang="nb-NO" dirty="0"/>
              <a:t>08.05.19</a:t>
            </a:r>
          </a:p>
          <a:p>
            <a:pPr marL="0" indent="0">
              <a:buNone/>
            </a:pPr>
            <a:r>
              <a:rPr lang="nb-NO" dirty="0"/>
              <a:t>Nina Ommundsen</a:t>
            </a:r>
          </a:p>
          <a:p>
            <a:endParaRPr lang="nb-NO" dirty="0"/>
          </a:p>
        </p:txBody>
      </p:sp>
      <p:pic>
        <p:nvPicPr>
          <p:cNvPr id="43016" name="Picture 8" descr="Bilderesultat for professor magnifying glas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05" y="1121987"/>
            <a:ext cx="4508373" cy="366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Bilderesultat for looking for evidence clipar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1367"/>
          <a:stretch>
            <a:fillRect/>
          </a:stretch>
        </p:blipFill>
        <p:spPr bwMode="auto">
          <a:xfrm>
            <a:off x="10206018" y="3635589"/>
            <a:ext cx="1258665" cy="1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Geriatrisk vurdering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40" y="2124076"/>
            <a:ext cx="1824039" cy="33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66070" y="1196823"/>
            <a:ext cx="296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Kognitiv svikt/demens</a:t>
            </a:r>
            <a:endParaRPr lang="nb-NO" sz="20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825832" y="3983778"/>
            <a:ext cx="242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Underernæring</a:t>
            </a:r>
            <a:endParaRPr lang="nb-NO" sz="2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472975" y="5523302"/>
            <a:ext cx="2079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Fysisk funksjon</a:t>
            </a:r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75335" y="2109728"/>
            <a:ext cx="2094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Andre sykdommer</a:t>
            </a:r>
            <a:endParaRPr lang="nb-NO" sz="20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82513" y="3962140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Medisiner</a:t>
            </a:r>
            <a:endParaRPr lang="nb-NO" sz="20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379300" y="2131762"/>
            <a:ext cx="220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Depresjon</a:t>
            </a:r>
            <a:endParaRPr lang="nb-NO" sz="2000" dirty="0"/>
          </a:p>
          <a:p>
            <a:endParaRPr lang="nb-NO" dirty="0"/>
          </a:p>
        </p:txBody>
      </p:sp>
      <p:sp>
        <p:nvSpPr>
          <p:cNvPr id="12" name="Høyre klammeparentes 11"/>
          <p:cNvSpPr/>
          <p:nvPr/>
        </p:nvSpPr>
        <p:spPr>
          <a:xfrm>
            <a:off x="8496268" y="1556792"/>
            <a:ext cx="527057" cy="432220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9168341" y="2348880"/>
            <a:ext cx="3023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Sprek eldre person?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Skrøpelig eldre </a:t>
            </a:r>
            <a:r>
              <a:rPr lang="nb-NO" sz="2000" dirty="0"/>
              <a:t>person?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Prognose?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Tilpasset behandlingsplan</a:t>
            </a:r>
            <a:endParaRPr lang="nb-NO" sz="2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722105" y="5567020"/>
            <a:ext cx="2611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Boforhold/hjelpebehov</a:t>
            </a:r>
            <a:endParaRPr lang="nb-NO" sz="2000" dirty="0"/>
          </a:p>
        </p:txBody>
      </p:sp>
      <p:sp>
        <p:nvSpPr>
          <p:cNvPr id="4" name="Stjerne med 7 tagger 3"/>
          <p:cNvSpPr/>
          <p:nvPr/>
        </p:nvSpPr>
        <p:spPr>
          <a:xfrm>
            <a:off x="2281639" y="1483265"/>
            <a:ext cx="4547786" cy="4040037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2" descr="Relatert bil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9" r="4379"/>
          <a:stretch/>
        </p:blipFill>
        <p:spPr bwMode="auto">
          <a:xfrm>
            <a:off x="9168341" y="99421"/>
            <a:ext cx="2886075" cy="1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1964" y="4102278"/>
            <a:ext cx="2662452" cy="17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Evidens for effekt av GA fra andre settinger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Mindre institusjonalisering</a:t>
            </a:r>
            <a:r>
              <a:rPr lang="nb-NO" baseline="30000" dirty="0" smtClean="0"/>
              <a:t>1</a:t>
            </a:r>
            <a:r>
              <a:rPr lang="nb-NO" dirty="0" smtClean="0"/>
              <a:t> 		(Relative Risk 0.8 (0.72-0.89))</a:t>
            </a:r>
            <a:endParaRPr lang="nb-NO" dirty="0"/>
          </a:p>
          <a:p>
            <a:r>
              <a:rPr lang="nb-NO" dirty="0" smtClean="0"/>
              <a:t>Bedre mobilitet</a:t>
            </a:r>
            <a:r>
              <a:rPr lang="nb-NO" baseline="30000" dirty="0" smtClean="0"/>
              <a:t>2</a:t>
            </a:r>
            <a:r>
              <a:rPr lang="nb-NO" dirty="0" smtClean="0"/>
              <a:t> 				(Odds Ratio 2.03 (1.51.-2.72))</a:t>
            </a:r>
            <a:endParaRPr lang="nb-NO" dirty="0"/>
          </a:p>
          <a:p>
            <a:r>
              <a:rPr lang="nb-NO" dirty="0" smtClean="0"/>
              <a:t>Sannsynligvis redusert mortalitet</a:t>
            </a:r>
            <a:r>
              <a:rPr lang="nb-NO" baseline="30000" dirty="0" smtClean="0"/>
              <a:t>3	</a:t>
            </a:r>
            <a:r>
              <a:rPr lang="nb-NO" dirty="0" smtClean="0"/>
              <a:t>(Relative Risk 0.85 (0.68-1.05))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824763" y="6067303"/>
            <a:ext cx="65967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1. Ellis G. </a:t>
            </a:r>
            <a:r>
              <a:rPr lang="nb-NO" sz="1400" dirty="0" err="1"/>
              <a:t>Cochrane</a:t>
            </a:r>
            <a:r>
              <a:rPr lang="nb-NO" sz="1400" dirty="0"/>
              <a:t> </a:t>
            </a:r>
            <a:r>
              <a:rPr lang="nb-NO" sz="1400" dirty="0" err="1"/>
              <a:t>library</a:t>
            </a:r>
            <a:r>
              <a:rPr lang="nb-NO" sz="1400" dirty="0"/>
              <a:t> 2017</a:t>
            </a:r>
          </a:p>
          <a:p>
            <a:r>
              <a:rPr lang="nb-NO" sz="1400" dirty="0" smtClean="0"/>
              <a:t>2. </a:t>
            </a:r>
            <a:r>
              <a:rPr lang="en-US" sz="1400" dirty="0" smtClean="0"/>
              <a:t>Wang H.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/>
              <a:t>Journal of Clinical and Experimental </a:t>
            </a:r>
            <a:r>
              <a:rPr lang="en-US" sz="1400" dirty="0" smtClean="0"/>
              <a:t>Medicine 2015 </a:t>
            </a:r>
          </a:p>
          <a:p>
            <a:r>
              <a:rPr lang="en-US" sz="1400" dirty="0" smtClean="0"/>
              <a:t>3. </a:t>
            </a:r>
            <a:r>
              <a:rPr lang="nb-NO" sz="1400" dirty="0" err="1" smtClean="0"/>
              <a:t>Eamer</a:t>
            </a:r>
            <a:r>
              <a:rPr lang="nb-NO" sz="1400" dirty="0" smtClean="0"/>
              <a:t> G. </a:t>
            </a:r>
            <a:r>
              <a:rPr lang="nb-NO" sz="1400" dirty="0" err="1" smtClean="0"/>
              <a:t>Cochrane</a:t>
            </a:r>
            <a:r>
              <a:rPr lang="nb-NO" sz="1400" dirty="0" smtClean="0"/>
              <a:t> </a:t>
            </a:r>
            <a:r>
              <a:rPr lang="nb-NO" sz="1400" dirty="0" err="1" smtClean="0"/>
              <a:t>library</a:t>
            </a:r>
            <a:r>
              <a:rPr lang="nb-NO" sz="1400" dirty="0" smtClean="0"/>
              <a:t> 2018</a:t>
            </a:r>
            <a:endParaRPr lang="nb-NO" sz="1400" dirty="0"/>
          </a:p>
          <a:p>
            <a:endParaRPr lang="nb-NO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50" y="4114800"/>
            <a:ext cx="2554650" cy="176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32" y="1655019"/>
            <a:ext cx="5727161" cy="3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Beslutningsprosess hos eldre kreftpasienter i dag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625521" y="1839685"/>
            <a:ext cx="71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rgbClr val="FF0000"/>
                </a:solidFill>
              </a:rPr>
              <a:t>X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021286" y="253711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 smtClean="0">
                <a:solidFill>
                  <a:srgbClr val="FF0000"/>
                </a:solidFill>
              </a:rPr>
              <a:t>X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265714" y="5498264"/>
            <a:ext cx="13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ECOG PS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3379684" y="6267236"/>
            <a:ext cx="646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Moth EB. Supportive </a:t>
            </a:r>
            <a:r>
              <a:rPr lang="en-US" sz="1400" dirty="0"/>
              <a:t>Care in Cancer </a:t>
            </a:r>
            <a:r>
              <a:rPr lang="en-US" sz="1400" dirty="0" smtClean="0"/>
              <a:t>2018.</a:t>
            </a:r>
          </a:p>
          <a:p>
            <a:r>
              <a:rPr lang="en-US" sz="1400" dirty="0" smtClean="0"/>
              <a:t>ECOG illustration: West H. JAMA Oncology 2015</a:t>
            </a:r>
            <a:endParaRPr lang="en-US" sz="1400" dirty="0"/>
          </a:p>
        </p:txBody>
      </p:sp>
      <p:sp>
        <p:nvSpPr>
          <p:cNvPr id="3" name="Ellipse 2"/>
          <p:cNvSpPr/>
          <p:nvPr/>
        </p:nvSpPr>
        <p:spPr>
          <a:xfrm>
            <a:off x="2940050" y="5062444"/>
            <a:ext cx="2044700" cy="8051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2357334" y="2426927"/>
            <a:ext cx="2044700" cy="8051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57" y="1153258"/>
            <a:ext cx="2441906" cy="449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475340" y="5357586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+Age</a:t>
            </a:r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>
            <a:off x="0" y="5056023"/>
            <a:ext cx="2044700" cy="80515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4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Kreftbehandling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8575" y="1719749"/>
            <a:ext cx="10515600" cy="3660775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Kirurgi</a:t>
            </a:r>
          </a:p>
          <a:p>
            <a:r>
              <a:rPr lang="nb-NO" dirty="0" smtClean="0"/>
              <a:t>Kjemoterapi</a:t>
            </a:r>
          </a:p>
          <a:p>
            <a:r>
              <a:rPr lang="nb-NO" dirty="0" smtClean="0"/>
              <a:t>Strålebehandling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Andre behandlingsmuligheter: Endokrin terapi, immunterapi, målrettet terapi ++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90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Tailoring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47" y="1491343"/>
            <a:ext cx="8242421" cy="43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929742" y="6312775"/>
            <a:ext cx="378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Photo: Zoe </a:t>
            </a:r>
            <a:r>
              <a:rPr lang="nb-NO" sz="1400" dirty="0" err="1" smtClean="0"/>
              <a:t>Spawton</a:t>
            </a:r>
            <a:r>
              <a:rPr lang="nb-NO" sz="1400" dirty="0" smtClean="0"/>
              <a:t>, </a:t>
            </a:r>
            <a:r>
              <a:rPr lang="nb-NO" sz="1400" dirty="0" err="1" smtClean="0"/>
              <a:t>Blog</a:t>
            </a:r>
            <a:r>
              <a:rPr lang="nb-NO" sz="1400" dirty="0" smtClean="0"/>
              <a:t>: </a:t>
            </a:r>
            <a:r>
              <a:rPr lang="nb-NO" sz="1400" dirty="0" err="1" smtClean="0"/>
              <a:t>What</a:t>
            </a:r>
            <a:r>
              <a:rPr lang="nb-NO" sz="1400" dirty="0" smtClean="0"/>
              <a:t> Ali </a:t>
            </a:r>
            <a:r>
              <a:rPr lang="nb-NO" sz="1400" dirty="0" err="1" smtClean="0"/>
              <a:t>wore</a:t>
            </a:r>
            <a:endParaRPr lang="nb-NO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1491343"/>
            <a:ext cx="2902011" cy="43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0101944" y="2373086"/>
            <a:ext cx="156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Ali, 86 år</a:t>
            </a:r>
          </a:p>
          <a:p>
            <a:r>
              <a:rPr lang="nb-NO" sz="2400" b="1" dirty="0" smtClean="0"/>
              <a:t>Skredder, </a:t>
            </a:r>
            <a:r>
              <a:rPr lang="nb-NO" sz="2400" dirty="0" smtClean="0"/>
              <a:t>blogger </a:t>
            </a:r>
            <a:r>
              <a:rPr lang="nb-NO" dirty="0" smtClean="0"/>
              <a:t>(og </a:t>
            </a:r>
            <a:r>
              <a:rPr lang="nb-NO" dirty="0"/>
              <a:t>p</a:t>
            </a:r>
            <a:r>
              <a:rPr lang="nb-NO" dirty="0" smtClean="0"/>
              <a:t>ensjonert lege!)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Persontilpasset kreftbehandling;</a:t>
            </a:r>
            <a:br>
              <a:rPr lang="nb-NO" dirty="0" smtClean="0"/>
            </a:br>
            <a:r>
              <a:rPr lang="nb-NO" dirty="0" smtClean="0"/>
              <a:t>målrettet 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11" y="1843060"/>
            <a:ext cx="4311829" cy="37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936965" y="6362355"/>
            <a:ext cx="3973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Illustration</a:t>
            </a:r>
            <a:r>
              <a:rPr lang="nb-NO" sz="1400" dirty="0" smtClean="0"/>
              <a:t>: Canadian cancer </a:t>
            </a:r>
            <a:r>
              <a:rPr lang="nb-NO" sz="1400" dirty="0" err="1" smtClean="0"/>
              <a:t>society</a:t>
            </a:r>
            <a:endParaRPr lang="nb-NO" sz="1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22323" y="2588081"/>
            <a:ext cx="478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253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Persontil</a:t>
            </a:r>
            <a:r>
              <a:rPr lang="nb-NO" dirty="0" smtClean="0"/>
              <a:t>passet kreftbehandling</a:t>
            </a:r>
            <a:r>
              <a:rPr lang="nb-NO" dirty="0" smtClean="0"/>
              <a:t>;</a:t>
            </a:r>
            <a:br>
              <a:rPr lang="nb-NO" dirty="0" smtClean="0"/>
            </a:br>
            <a:r>
              <a:rPr lang="nb-NO" dirty="0" err="1" smtClean="0"/>
              <a:t>Multidisiplinært</a:t>
            </a:r>
            <a:r>
              <a:rPr lang="nb-NO" dirty="0" smtClean="0"/>
              <a:t> møte (MDT)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199" y="1664413"/>
            <a:ext cx="6727258" cy="38604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Når</a:t>
            </a:r>
            <a:r>
              <a:rPr lang="en-US" dirty="0" smtClean="0"/>
              <a:t> man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når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avgjørelse</a:t>
            </a:r>
            <a:r>
              <a:rPr lang="en-US" dirty="0" smtClean="0"/>
              <a:t>, </a:t>
            </a:r>
            <a:r>
              <a:rPr lang="en-US" dirty="0" err="1" smtClean="0"/>
              <a:t>skyldes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oftest</a:t>
            </a:r>
            <a:r>
              <a:rPr lang="en-US" dirty="0" smtClean="0"/>
              <a:t> at man </a:t>
            </a:r>
            <a:r>
              <a:rPr lang="en-US" dirty="0" err="1" smtClean="0"/>
              <a:t>mangler</a:t>
            </a:r>
            <a:r>
              <a:rPr lang="en-US" dirty="0" smtClean="0"/>
              <a:t> </a:t>
            </a:r>
            <a:r>
              <a:rPr lang="en-US" dirty="0" err="1" smtClean="0"/>
              <a:t>informasjon</a:t>
            </a:r>
            <a:r>
              <a:rPr lang="en-US" dirty="0" smtClean="0"/>
              <a:t> om pasienten</a:t>
            </a:r>
            <a:r>
              <a:rPr lang="en-US" baseline="30000" dirty="0" smtClean="0"/>
              <a:t>1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Ikke</a:t>
            </a:r>
            <a:r>
              <a:rPr lang="en-US" dirty="0" smtClean="0"/>
              <a:t> tumor-</a:t>
            </a:r>
            <a:r>
              <a:rPr lang="en-US" dirty="0" err="1" smtClean="0"/>
              <a:t>relaterte</a:t>
            </a:r>
            <a:r>
              <a:rPr lang="en-US" dirty="0" smtClean="0"/>
              <a:t> </a:t>
            </a:r>
            <a:r>
              <a:rPr lang="en-US" dirty="0" err="1" smtClean="0"/>
              <a:t>faktorer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pasientens</a:t>
            </a:r>
            <a:r>
              <a:rPr lang="en-US" dirty="0" smtClean="0"/>
              <a:t> </a:t>
            </a:r>
            <a:r>
              <a:rPr lang="en-US" dirty="0" err="1" smtClean="0"/>
              <a:t>preferenser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komorbiditet</a:t>
            </a:r>
            <a:r>
              <a:rPr lang="en-US" dirty="0" smtClean="0"/>
              <a:t> </a:t>
            </a:r>
            <a:r>
              <a:rPr lang="en-US" dirty="0" err="1" smtClean="0"/>
              <a:t>diskuteres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14% </a:t>
            </a:r>
            <a:r>
              <a:rPr lang="en-US" dirty="0" smtClean="0"/>
              <a:t>av tilfellene</a:t>
            </a:r>
            <a:r>
              <a:rPr lang="en-US" baseline="30000" dirty="0" smtClean="0"/>
              <a:t>2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7623424" y="1825627"/>
            <a:ext cx="3730375" cy="3660775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144573" y="6239973"/>
            <a:ext cx="6472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Lamb BW. Annals </a:t>
            </a:r>
            <a:r>
              <a:rPr lang="en-US" sz="1400" dirty="0"/>
              <a:t>of Surgical Oncology </a:t>
            </a:r>
            <a:r>
              <a:rPr lang="en-US" sz="1400" dirty="0" smtClean="0"/>
              <a:t>2013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Gulland A. BMJ 2017. </a:t>
            </a:r>
            <a:endParaRPr lang="en-US" sz="1400" dirty="0"/>
          </a:p>
          <a:p>
            <a:endParaRPr lang="en-US" sz="1600" dirty="0"/>
          </a:p>
        </p:txBody>
      </p:sp>
      <p:sp>
        <p:nvSpPr>
          <p:cNvPr id="5" name="AutoShape 2" descr="Bilderesultat for pathology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57" y="198838"/>
            <a:ext cx="2113248" cy="145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Bilderesultat for radiolo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71"/>
          <a:stretch/>
        </p:blipFill>
        <p:spPr bwMode="auto">
          <a:xfrm>
            <a:off x="9359757" y="1654831"/>
            <a:ext cx="2113248" cy="13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57" y="4328654"/>
            <a:ext cx="2113248" cy="14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57" y="3025701"/>
            <a:ext cx="2113248" cy="140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Tilleggsverdi av geriatrisk vurdering i </a:t>
            </a:r>
            <a:r>
              <a:rPr lang="nb-NO" dirty="0" smtClean="0"/>
              <a:t>person</a:t>
            </a:r>
            <a:r>
              <a:rPr lang="nb-NO" dirty="0" smtClean="0"/>
              <a:t>tilpasset </a:t>
            </a:r>
            <a:r>
              <a:rPr lang="nb-NO" dirty="0" smtClean="0"/>
              <a:t>kreftbehandling?</a:t>
            </a:r>
            <a:endParaRPr lang="nb-N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11" y="2606462"/>
            <a:ext cx="3051858" cy="26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6770671" y="2969229"/>
            <a:ext cx="1037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b="1" dirty="0"/>
              <a:t>+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609634" y="2958956"/>
            <a:ext cx="883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b="1" dirty="0">
                <a:solidFill>
                  <a:prstClr val="black"/>
                </a:solidFill>
              </a:rPr>
              <a:t>+</a:t>
            </a:r>
            <a:endParaRPr lang="nb-NO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1270751" y="2969229"/>
            <a:ext cx="400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b="1" dirty="0"/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56" y="2383202"/>
            <a:ext cx="3754295" cy="26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" y="1645058"/>
            <a:ext cx="1600343" cy="11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ilderesultat for radiolog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71"/>
          <a:stretch/>
        </p:blipFill>
        <p:spPr bwMode="auto">
          <a:xfrm>
            <a:off x="455146" y="2654357"/>
            <a:ext cx="1600343" cy="10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7" y="3682231"/>
            <a:ext cx="1600343" cy="106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5" y="4749126"/>
            <a:ext cx="1600343" cy="108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Eksempel på GA-styrt </a:t>
            </a:r>
            <a:r>
              <a:rPr lang="nb-NO" sz="4000" dirty="0" smtClean="0"/>
              <a:t>behandling</a:t>
            </a:r>
            <a:endParaRPr lang="nb-NO" sz="4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18" y="1335205"/>
            <a:ext cx="6668054" cy="43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3715350" y="6323914"/>
            <a:ext cx="529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Kanesvaran</a:t>
            </a:r>
            <a:r>
              <a:rPr lang="en-US" sz="1400" dirty="0" smtClean="0"/>
              <a:t> R. The </a:t>
            </a:r>
            <a:r>
              <a:rPr lang="en-US" sz="1400" dirty="0"/>
              <a:t>Lancet Oncology </a:t>
            </a:r>
            <a:r>
              <a:rPr lang="en-US" sz="1400" dirty="0" smtClean="0"/>
              <a:t>2018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080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825627"/>
            <a:ext cx="10635343" cy="4020002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Ingen definisjon på når du er gammel</a:t>
            </a:r>
          </a:p>
          <a:p>
            <a:endParaRPr lang="nb-NO" dirty="0" smtClean="0"/>
          </a:p>
          <a:p>
            <a:r>
              <a:rPr lang="nb-NO" dirty="0" smtClean="0"/>
              <a:t>Kreftbehandling hos eldre er vanskelig fordi:</a:t>
            </a:r>
          </a:p>
          <a:p>
            <a:pPr lvl="1"/>
            <a:r>
              <a:rPr lang="nb-NO" dirty="0" smtClean="0"/>
              <a:t>Andre samtidige helseproblemer er vanlig</a:t>
            </a:r>
            <a:endParaRPr lang="nb-NO" dirty="0"/>
          </a:p>
          <a:p>
            <a:pPr lvl="1"/>
            <a:r>
              <a:rPr lang="nb-NO" dirty="0" smtClean="0"/>
              <a:t>Stor variasjon i helsestatus (</a:t>
            </a:r>
            <a:r>
              <a:rPr lang="nb-NO" dirty="0" err="1" smtClean="0"/>
              <a:t>frail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fit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Mangel på evidens</a:t>
            </a:r>
          </a:p>
          <a:p>
            <a:pPr lvl="1"/>
            <a:r>
              <a:rPr lang="nb-NO" dirty="0" smtClean="0"/>
              <a:t>Pasientens </a:t>
            </a:r>
            <a:r>
              <a:rPr lang="nb-NO" dirty="0" err="1" smtClean="0"/>
              <a:t>preferenser≠doktorens</a:t>
            </a:r>
            <a:r>
              <a:rPr lang="nb-NO" dirty="0" smtClean="0"/>
              <a:t> </a:t>
            </a:r>
            <a:r>
              <a:rPr lang="nb-NO" dirty="0" err="1" smtClean="0"/>
              <a:t>preferenser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smtClean="0"/>
              <a:t>Geriatrisk vurdering (GA) er en metode som brukes for å estimere og optimalisere en eldre persons totale helsetilstand. Dette forbedrer utfallet for pasienter i andre settinger (akutt geriatri og hoftebrudd) </a:t>
            </a:r>
          </a:p>
          <a:p>
            <a:endParaRPr lang="nb-NO" dirty="0"/>
          </a:p>
          <a:p>
            <a:r>
              <a:rPr lang="nb-NO" dirty="0" smtClean="0"/>
              <a:t>Person</a:t>
            </a:r>
            <a:r>
              <a:rPr lang="nb-NO" dirty="0" smtClean="0"/>
              <a:t>tilpasset </a:t>
            </a:r>
            <a:r>
              <a:rPr lang="nb-NO" dirty="0" smtClean="0"/>
              <a:t>kreftbehandling i dag er for det meste tumortilpasset kreftbehandling</a:t>
            </a:r>
            <a:endParaRPr lang="nb-NO" dirty="0"/>
          </a:p>
        </p:txBody>
      </p:sp>
      <p:pic>
        <p:nvPicPr>
          <p:cNvPr id="4" name="Picture 2" descr="Bilderesultat for light bul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"/>
          <a:stretch/>
        </p:blipFill>
        <p:spPr bwMode="auto">
          <a:xfrm>
            <a:off x="4363882" y="367400"/>
            <a:ext cx="10607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7CF1A79-0BBE-0444-85D6-7E46EA46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D39ECEEB-B715-5445-9981-D2BD1B3A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744"/>
            <a:ext cx="10515600" cy="38426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Bakgrunn: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Når er du gammel?</a:t>
            </a:r>
            <a:endParaRPr lang="nb-NO" dirty="0"/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Hva er evidens?</a:t>
            </a:r>
            <a:endParaRPr lang="nb-NO" dirty="0"/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Kreftbehandling hos gamle; hvorfor er det så vanskelig?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Geriatrisk vurdering (GA)</a:t>
            </a:r>
            <a:endParaRPr lang="nb-NO" dirty="0"/>
          </a:p>
          <a:p>
            <a:pPr marL="1371600" lvl="2" indent="-457200">
              <a:buFont typeface="+mj-lt"/>
              <a:buAutoNum type="alphaLcParenR"/>
            </a:pPr>
            <a:r>
              <a:rPr lang="nb-NO" dirty="0" err="1" smtClean="0"/>
              <a:t>Tailoring</a:t>
            </a:r>
            <a:r>
              <a:rPr lang="nb-NO" dirty="0" smtClean="0"/>
              <a:t>/</a:t>
            </a:r>
            <a:r>
              <a:rPr lang="nb-NO" dirty="0" smtClean="0"/>
              <a:t>person</a:t>
            </a:r>
            <a:r>
              <a:rPr lang="nb-NO" dirty="0" smtClean="0"/>
              <a:t>tilpasset </a:t>
            </a:r>
            <a:r>
              <a:rPr lang="nb-NO" dirty="0" smtClean="0"/>
              <a:t>kreftbehandling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Evidens for GA i kreftbehandling: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Mer informasjon om pasientens totale helsesituasjon og skrøpelighet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Behandling av ikke-onkologiske tilstander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Risikovurdering og endring i onkologisk behandling</a:t>
            </a:r>
            <a:endParaRPr lang="nb-NO" dirty="0"/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Effekt på behandlingsutfall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Fremtidsperspektiver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</a:t>
            </a:r>
            <a:r>
              <a:rPr lang="nb-NO" dirty="0" smtClean="0"/>
              <a:t>onklusjon</a:t>
            </a:r>
          </a:p>
        </p:txBody>
      </p:sp>
    </p:spTree>
    <p:extLst>
      <p:ext uri="{BB962C8B-B14F-4D97-AF65-F5344CB8AC3E}">
        <p14:creationId xmlns:p14="http://schemas.microsoft.com/office/powerpoint/2010/main" val="21580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Potensiell gevinst ved GA i kreftbehandling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717800" y="1955800"/>
            <a:ext cx="6108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717800" y="2133600"/>
            <a:ext cx="6108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informasjon om pasientens totale helsetilstand </a:t>
            </a:r>
          </a:p>
          <a:p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485549" y="3420270"/>
            <a:ext cx="5344733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74172" y="3639395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individualisert kreftbehandling</a:t>
            </a:r>
            <a:endParaRPr lang="nb-NO" sz="2000" dirty="0"/>
          </a:p>
        </p:txBody>
      </p:sp>
      <p:sp>
        <p:nvSpPr>
          <p:cNvPr id="11" name="Avrundet rektangel 10"/>
          <p:cNvSpPr/>
          <p:nvPr/>
        </p:nvSpPr>
        <p:spPr>
          <a:xfrm>
            <a:off x="2972784" y="4940300"/>
            <a:ext cx="5344732" cy="850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714750" y="5181084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Bedre resultat for pasienten</a:t>
            </a:r>
            <a:endParaRPr lang="nb-NO" sz="2000" dirty="0"/>
          </a:p>
        </p:txBody>
      </p:sp>
      <p:cxnSp>
        <p:nvCxnSpPr>
          <p:cNvPr id="14" name="Rett pil 13"/>
          <p:cNvCxnSpPr>
            <a:endCxn id="9" idx="0"/>
          </p:cNvCxnSpPr>
          <p:nvPr/>
        </p:nvCxnSpPr>
        <p:spPr>
          <a:xfrm flipH="1">
            <a:off x="3157916" y="2870200"/>
            <a:ext cx="2366985" cy="5500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9" idx="2"/>
            <a:endCxn id="11" idx="0"/>
          </p:cNvCxnSpPr>
          <p:nvPr/>
        </p:nvCxnSpPr>
        <p:spPr>
          <a:xfrm>
            <a:off x="3157916" y="4302235"/>
            <a:ext cx="2487234" cy="6380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rundet rektangel 19"/>
          <p:cNvSpPr/>
          <p:nvPr/>
        </p:nvSpPr>
        <p:spPr>
          <a:xfrm>
            <a:off x="6731984" y="3404881"/>
            <a:ext cx="5344732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6836735" y="3618666"/>
            <a:ext cx="52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Behandling av pasientens andre helseproblemer</a:t>
            </a:r>
            <a:endParaRPr lang="nb-NO" sz="2000" dirty="0"/>
          </a:p>
        </p:txBody>
      </p:sp>
      <p:cxnSp>
        <p:nvCxnSpPr>
          <p:cNvPr id="23" name="Rett pil 22"/>
          <p:cNvCxnSpPr/>
          <p:nvPr/>
        </p:nvCxnSpPr>
        <p:spPr>
          <a:xfrm>
            <a:off x="5457524" y="2870200"/>
            <a:ext cx="2118026" cy="5346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endCxn id="11" idx="0"/>
          </p:cNvCxnSpPr>
          <p:nvPr/>
        </p:nvCxnSpPr>
        <p:spPr>
          <a:xfrm flipH="1">
            <a:off x="5645150" y="4287486"/>
            <a:ext cx="1994884" cy="6528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20" idx="1"/>
            <a:endCxn id="9" idx="3"/>
          </p:cNvCxnSpPr>
          <p:nvPr/>
        </p:nvCxnSpPr>
        <p:spPr>
          <a:xfrm flipH="1">
            <a:off x="5830282" y="3845864"/>
            <a:ext cx="901702" cy="153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7CF1A79-0BBE-0444-85D6-7E46EA46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39ECEEB-B715-5445-9981-D2BD1B3A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744"/>
            <a:ext cx="10515600" cy="38426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Bakgrunn: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Når er du gammel?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Hva er evidens?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 hos gamle; hvorfor er det så vanskelig?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Geriatrisk vurdering (GA)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Tailoring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person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tilpasset 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Evidens for GA i kreftbehandling: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Mer informasjon om pasientens totale helsesituasjon og skrøpelighet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Behandling av ikke-onkologiske tilstander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Risikovurdering og endring i onkologisk behandling</a:t>
            </a:r>
            <a:endParaRPr lang="nb-NO" dirty="0"/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/>
              <a:t>Effekt på behandlingsutfall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Fremtidsperspektiver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onklusjon</a:t>
            </a:r>
          </a:p>
        </p:txBody>
      </p:sp>
    </p:spTree>
    <p:extLst>
      <p:ext uri="{BB962C8B-B14F-4D97-AF65-F5344CB8AC3E}">
        <p14:creationId xmlns:p14="http://schemas.microsoft.com/office/powerpoint/2010/main" val="7645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GA avdekker en rekke tilstander som ikke oppdages ved rutinemessig kreftutredning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142062"/>
              </p:ext>
            </p:extLst>
          </p:nvPr>
        </p:nvGraphicFramePr>
        <p:xfrm>
          <a:off x="2400301" y="1738008"/>
          <a:ext cx="6591300" cy="404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839"/>
                <a:gridCol w="3246461"/>
              </a:tblGrid>
              <a:tr h="828540">
                <a:tc>
                  <a:txBody>
                    <a:bodyPr/>
                    <a:lstStyle/>
                    <a:p>
                      <a:r>
                        <a:rPr lang="nb-NO" dirty="0" smtClean="0"/>
                        <a:t>New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diagnosis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Number</a:t>
                      </a:r>
                      <a:r>
                        <a:rPr lang="nb-NO" dirty="0" smtClean="0"/>
                        <a:t> of </a:t>
                      </a:r>
                      <a:r>
                        <a:rPr lang="nb-NO" dirty="0" err="1" smtClean="0"/>
                        <a:t>patients</a:t>
                      </a:r>
                      <a:endParaRPr lang="nb-NO" dirty="0" smtClean="0"/>
                    </a:p>
                    <a:p>
                      <a:r>
                        <a:rPr lang="nb-NO" dirty="0" smtClean="0"/>
                        <a:t>(total 1820)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Any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931 (51%)</a:t>
                      </a:r>
                      <a:endParaRPr lang="nb-NO" dirty="0"/>
                    </a:p>
                  </a:txBody>
                  <a:tcPr/>
                </a:tc>
              </a:tr>
              <a:tr h="445892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Impairments</a:t>
                      </a:r>
                      <a:r>
                        <a:rPr lang="nb-NO" dirty="0" smtClean="0"/>
                        <a:t> in </a:t>
                      </a:r>
                      <a:r>
                        <a:rPr lang="nb-NO" dirty="0" err="1" smtClean="0"/>
                        <a:t>physical</a:t>
                      </a:r>
                      <a:r>
                        <a:rPr lang="nb-NO" dirty="0" smtClean="0"/>
                        <a:t> function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373 (20%)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Malnourishment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350 (19%)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Fatigue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341 (19%)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smtClean="0"/>
                        <a:t>Falls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284 (16%)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smtClean="0"/>
                        <a:t>Depression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253 (14%)</a:t>
                      </a:r>
                      <a:endParaRPr lang="nb-NO" dirty="0"/>
                    </a:p>
                  </a:txBody>
                  <a:tcPr/>
                </a:tc>
              </a:tr>
              <a:tr h="331416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Pain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221 (12%)</a:t>
                      </a:r>
                      <a:endParaRPr lang="nb-NO" dirty="0"/>
                    </a:p>
                  </a:txBody>
                  <a:tcPr/>
                </a:tc>
              </a:tr>
              <a:tr h="579978">
                <a:tc>
                  <a:txBody>
                    <a:bodyPr/>
                    <a:lstStyle/>
                    <a:p>
                      <a:r>
                        <a:rPr lang="nb-NO" dirty="0" smtClean="0"/>
                        <a:t>Cognitive impairment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177 (10%)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4192876" y="6386773"/>
            <a:ext cx="5959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Kenis</a:t>
            </a:r>
            <a:r>
              <a:rPr lang="en-US" sz="1400" dirty="0" smtClean="0"/>
              <a:t> C. Annals </a:t>
            </a:r>
            <a:r>
              <a:rPr lang="en-US" sz="1400" dirty="0"/>
              <a:t>of </a:t>
            </a:r>
            <a:r>
              <a:rPr lang="en-US" sz="1400" dirty="0" smtClean="0"/>
              <a:t>Oncology 2013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50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GA gir mer informasjon om funksjonsnivå enn ECOG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 bwMode="auto">
          <a:xfrm>
            <a:off x="641791" y="1930151"/>
            <a:ext cx="4271620" cy="29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671059" y="6363979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Repetto L. Journal </a:t>
            </a:r>
            <a:r>
              <a:rPr lang="en-US" sz="1400" dirty="0"/>
              <a:t>of Clinical Oncology </a:t>
            </a:r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876818" y="2218074"/>
            <a:ext cx="586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269 pasienter med ECOG 0-1:</a:t>
            </a:r>
          </a:p>
          <a:p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2 av 5 trengte hjelp i ADL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13% hadde 2 eller flere </a:t>
            </a:r>
            <a:r>
              <a:rPr lang="nb-NO" sz="2400" dirty="0" err="1" smtClean="0"/>
              <a:t>komorbiditeter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1 av 3 hadde tegn til depresjon eller kognitiv svikt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364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 er gullstandard for å diagnostisere </a:t>
            </a:r>
            <a:r>
              <a:rPr lang="nb-NO" dirty="0" err="1" smtClean="0"/>
              <a:t>frailty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95084"/>
              </p:ext>
            </p:extLst>
          </p:nvPr>
        </p:nvGraphicFramePr>
        <p:xfrm>
          <a:off x="838200" y="2568539"/>
          <a:ext cx="6309360" cy="153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849120"/>
                <a:gridCol w="1305560"/>
              </a:tblGrid>
              <a:tr h="42040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Clinical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frailty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Clinical</a:t>
                      </a:r>
                      <a:r>
                        <a:rPr lang="nb-NO" dirty="0" smtClean="0"/>
                        <a:t> non-</a:t>
                      </a:r>
                      <a:r>
                        <a:rPr lang="nb-NO" dirty="0" err="1" smtClean="0"/>
                        <a:t>frail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Total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GA-</a:t>
                      </a:r>
                      <a:r>
                        <a:rPr lang="nb-NO" dirty="0" err="1" smtClean="0"/>
                        <a:t>frail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67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139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GA non-</a:t>
                      </a:r>
                      <a:r>
                        <a:rPr lang="nb-NO" dirty="0" err="1" smtClean="0"/>
                        <a:t>frail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147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Total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104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286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995789" y="4718284"/>
            <a:ext cx="557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Bare GA-</a:t>
            </a:r>
            <a:r>
              <a:rPr lang="nb-NO" sz="2000" dirty="0" err="1" smtClean="0"/>
              <a:t>frailty</a:t>
            </a:r>
            <a:r>
              <a:rPr lang="nb-NO" sz="2000" dirty="0" smtClean="0"/>
              <a:t> kunne predikere overlevelse</a:t>
            </a:r>
            <a:r>
              <a:rPr lang="nb-NO" sz="2000" baseline="30000" dirty="0" smtClean="0"/>
              <a:t>1</a:t>
            </a:r>
            <a:endParaRPr lang="nb-NO" sz="2000" baseline="300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379701" y="6199551"/>
            <a:ext cx="637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Kirkhus L. British </a:t>
            </a:r>
            <a:r>
              <a:rPr lang="en-US" sz="1400" dirty="0"/>
              <a:t>Journal of Cancer </a:t>
            </a:r>
            <a:r>
              <a:rPr lang="en-US" sz="1400" dirty="0" smtClean="0"/>
              <a:t>2017</a:t>
            </a:r>
            <a:endParaRPr lang="en-US" sz="14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932261" y="2998324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Klinisk vurdering av </a:t>
            </a:r>
            <a:r>
              <a:rPr lang="nb-NO" sz="2000" dirty="0" err="1" smtClean="0"/>
              <a:t>frailty</a:t>
            </a:r>
            <a:r>
              <a:rPr lang="nb-NO" sz="2000" dirty="0" smtClean="0"/>
              <a:t> («</a:t>
            </a:r>
            <a:r>
              <a:rPr lang="nb-NO" sz="2000" dirty="0" err="1" smtClean="0"/>
              <a:t>Eye</a:t>
            </a:r>
            <a:r>
              <a:rPr lang="nb-NO" sz="2000" dirty="0" smtClean="0"/>
              <a:t>-balling»): </a:t>
            </a:r>
          </a:p>
          <a:p>
            <a:r>
              <a:rPr lang="nb-NO" sz="2000" dirty="0" smtClean="0"/>
              <a:t>Studier viser lav reliabilitet</a:t>
            </a:r>
            <a:r>
              <a:rPr lang="nb-NO" sz="2000" baseline="30000" dirty="0" smtClean="0"/>
              <a:t>2</a:t>
            </a:r>
            <a:endParaRPr lang="nb-NO" sz="2000" baseline="300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379701" y="6484060"/>
            <a:ext cx="682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. </a:t>
            </a:r>
            <a:r>
              <a:rPr lang="en-US" sz="1400" dirty="0" err="1" smtClean="0"/>
              <a:t>Hii</a:t>
            </a:r>
            <a:r>
              <a:rPr lang="en-US" sz="1400" dirty="0" smtClean="0"/>
              <a:t> TBK. Heart</a:t>
            </a:r>
            <a:r>
              <a:rPr lang="en-US" sz="1400" dirty="0"/>
              <a:t>, Lung and Circulation </a:t>
            </a:r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3" name="Ellipse 2"/>
          <p:cNvSpPr/>
          <p:nvPr/>
        </p:nvSpPr>
        <p:spPr>
          <a:xfrm>
            <a:off x="3840479" y="2998324"/>
            <a:ext cx="952901" cy="338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4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519764" y="1501541"/>
            <a:ext cx="510139" cy="31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3" y="1660358"/>
            <a:ext cx="6032941" cy="3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2555170" y="3436733"/>
            <a:ext cx="4574499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smtClean="0"/>
              <a:t>29 studier av GA hos kreftpasienter</a:t>
            </a:r>
          </a:p>
          <a:p>
            <a:endParaRPr lang="nb-NO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smtClean="0"/>
              <a:t>GA avdekket et stort antall (23%-81%) helsetilstander</a:t>
            </a:r>
          </a:p>
          <a:p>
            <a:endParaRPr lang="nb-NO" sz="2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326322"/>
            <a:ext cx="2159000" cy="14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GA medfører endringer i </a:t>
            </a:r>
            <a:br>
              <a:rPr lang="nb-NO" dirty="0" smtClean="0"/>
            </a:br>
            <a:r>
              <a:rPr lang="nb-NO" dirty="0" smtClean="0"/>
              <a:t>ikke-onkologisk 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7806940" y="2131069"/>
            <a:ext cx="40705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19 studier på GA hos eldre med kreft: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</a:t>
            </a:r>
            <a:r>
              <a:rPr lang="nb-NO" sz="2400" dirty="0" smtClean="0"/>
              <a:t>edian 72% av pasientene (range 26%-100%) fikk behandling og anbefalinger basert på GA</a:t>
            </a:r>
            <a:endParaRPr lang="nb-NO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7" y="2199663"/>
            <a:ext cx="6850793" cy="3279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394978" y="6352165"/>
            <a:ext cx="535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Hamaker</a:t>
            </a:r>
            <a:r>
              <a:rPr lang="nb-NO" sz="1400" dirty="0" smtClean="0"/>
              <a:t> ME. Journal of </a:t>
            </a:r>
            <a:r>
              <a:rPr lang="nb-NO" sz="1400" dirty="0" err="1" smtClean="0"/>
              <a:t>Geriatric</a:t>
            </a:r>
            <a:r>
              <a:rPr lang="nb-NO" sz="1400" dirty="0" smtClean="0"/>
              <a:t> </a:t>
            </a:r>
            <a:r>
              <a:rPr lang="nb-NO" sz="1400" dirty="0" err="1" smtClean="0"/>
              <a:t>Oncology</a:t>
            </a:r>
            <a:r>
              <a:rPr lang="nb-NO" sz="1400" dirty="0" smtClean="0"/>
              <a:t> 2018</a:t>
            </a:r>
            <a:endParaRPr lang="nb-NO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72" y="217488"/>
            <a:ext cx="1917700" cy="13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/>
              <a:t/>
            </a:r>
            <a:br>
              <a:rPr lang="nb-NO" sz="3600" dirty="0"/>
            </a:br>
            <a:r>
              <a:rPr lang="nb-NO" sz="3600" dirty="0" smtClean="0"/>
              <a:t>Hos eldre kreftpasienter viser evidens at geriatrisk vurdering (GA):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Avdekker mange ikke-erkjente tilstander, og diagnostiserer </a:t>
            </a:r>
            <a:r>
              <a:rPr lang="nb-NO" dirty="0" err="1" smtClean="0"/>
              <a:t>frailty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Er bedre enn verktøyet som vanligvis brukes (ECOG </a:t>
            </a:r>
            <a:r>
              <a:rPr lang="nb-NO" dirty="0"/>
              <a:t>PS) </a:t>
            </a:r>
            <a:r>
              <a:rPr lang="nb-NO" dirty="0" smtClean="0"/>
              <a:t>til å diagnostisere relevante problemer for eldre pasienter, slik som funksjonsnedsettelse, kognitiv svikt og </a:t>
            </a:r>
            <a:r>
              <a:rPr lang="nb-NO" dirty="0" err="1" smtClean="0"/>
              <a:t>komorbiditeter</a:t>
            </a:r>
            <a:r>
              <a:rPr lang="nb-NO" dirty="0" smtClean="0"/>
              <a:t> 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Fører til endringer i ikke-onkologisk behandling for 3 av 4 pasienter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Picture 2" descr="Bilderesultat for light bul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"/>
          <a:stretch/>
        </p:blipFill>
        <p:spPr bwMode="auto">
          <a:xfrm>
            <a:off x="4764573" y="110545"/>
            <a:ext cx="10607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6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Potensiell gevinst ved GA i kreftbehandling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717800" y="1955800"/>
            <a:ext cx="6108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717800" y="2133600"/>
            <a:ext cx="6108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informasjon om pasientens totale helsetilstand </a:t>
            </a:r>
          </a:p>
          <a:p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485549" y="3420270"/>
            <a:ext cx="5344733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74172" y="3639395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individualisert kreftbehandling</a:t>
            </a:r>
            <a:endParaRPr lang="nb-NO" sz="2000" dirty="0"/>
          </a:p>
        </p:txBody>
      </p:sp>
      <p:sp>
        <p:nvSpPr>
          <p:cNvPr id="11" name="Avrundet rektangel 10"/>
          <p:cNvSpPr/>
          <p:nvPr/>
        </p:nvSpPr>
        <p:spPr>
          <a:xfrm>
            <a:off x="2972784" y="4940300"/>
            <a:ext cx="5344732" cy="850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714750" y="5181084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Bedre resultat for pasienten</a:t>
            </a:r>
            <a:endParaRPr lang="nb-NO" sz="2000" dirty="0"/>
          </a:p>
        </p:txBody>
      </p:sp>
      <p:cxnSp>
        <p:nvCxnSpPr>
          <p:cNvPr id="14" name="Rett pil 13"/>
          <p:cNvCxnSpPr>
            <a:endCxn id="9" idx="0"/>
          </p:cNvCxnSpPr>
          <p:nvPr/>
        </p:nvCxnSpPr>
        <p:spPr>
          <a:xfrm flipH="1">
            <a:off x="3157916" y="2870200"/>
            <a:ext cx="2366985" cy="5500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9" idx="2"/>
            <a:endCxn id="11" idx="0"/>
          </p:cNvCxnSpPr>
          <p:nvPr/>
        </p:nvCxnSpPr>
        <p:spPr>
          <a:xfrm>
            <a:off x="3157916" y="4302235"/>
            <a:ext cx="2487234" cy="6380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rundet rektangel 19"/>
          <p:cNvSpPr/>
          <p:nvPr/>
        </p:nvSpPr>
        <p:spPr>
          <a:xfrm>
            <a:off x="6731984" y="3416856"/>
            <a:ext cx="5344732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6836735" y="3618666"/>
            <a:ext cx="52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Behandling av pasientens andre helseproblemer</a:t>
            </a:r>
            <a:endParaRPr lang="nb-NO" sz="2000" dirty="0"/>
          </a:p>
        </p:txBody>
      </p:sp>
      <p:cxnSp>
        <p:nvCxnSpPr>
          <p:cNvPr id="23" name="Rett pil 22"/>
          <p:cNvCxnSpPr/>
          <p:nvPr/>
        </p:nvCxnSpPr>
        <p:spPr>
          <a:xfrm>
            <a:off x="5457524" y="2870200"/>
            <a:ext cx="2118026" cy="5346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endCxn id="11" idx="0"/>
          </p:cNvCxnSpPr>
          <p:nvPr/>
        </p:nvCxnSpPr>
        <p:spPr>
          <a:xfrm flipH="1">
            <a:off x="5645150" y="4287486"/>
            <a:ext cx="1994884" cy="6528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20" idx="1"/>
            <a:endCxn id="9" idx="3"/>
          </p:cNvCxnSpPr>
          <p:nvPr/>
        </p:nvCxnSpPr>
        <p:spPr>
          <a:xfrm flipH="1">
            <a:off x="5830282" y="3857839"/>
            <a:ext cx="901702" cy="34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1162001" y="-77824"/>
            <a:ext cx="353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Evidens for</a:t>
            </a:r>
            <a:endParaRPr lang="nb-NO" sz="48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871870" y="753173"/>
            <a:ext cx="228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1755521" y="3485507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sp>
        <p:nvSpPr>
          <p:cNvPr id="21" name="Rektangel 20"/>
          <p:cNvSpPr/>
          <p:nvPr/>
        </p:nvSpPr>
        <p:spPr>
          <a:xfrm>
            <a:off x="2085916" y="2059057"/>
            <a:ext cx="75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1946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</a:t>
            </a:r>
            <a:r>
              <a:rPr lang="nb-NO" dirty="0" smtClean="0"/>
              <a:t>an GA si noe om risiko for komplikasjoner ved kreftbehandling?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kirurgi?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kjemoterapi?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strålebehandling?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57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Når er du gammel?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0100" y="2016127"/>
            <a:ext cx="10515600" cy="390207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Verdens helseorganisasjon: </a:t>
            </a:r>
          </a:p>
          <a:p>
            <a:pPr marL="457200" lvl="1" indent="0">
              <a:buNone/>
            </a:pPr>
            <a:r>
              <a:rPr lang="nb-NO" dirty="0" smtClean="0"/>
              <a:t>	&gt;60 år</a:t>
            </a:r>
            <a:endParaRPr lang="nb-NO" dirty="0"/>
          </a:p>
          <a:p>
            <a:r>
              <a:rPr lang="nb-NO" dirty="0" smtClean="0"/>
              <a:t>De fleste forskere: </a:t>
            </a:r>
          </a:p>
          <a:p>
            <a:pPr marL="457200" lvl="1" indent="0">
              <a:buNone/>
            </a:pPr>
            <a:r>
              <a:rPr lang="nb-NO" dirty="0" smtClean="0"/>
              <a:t>	&gt;70 år=gammel</a:t>
            </a:r>
          </a:p>
          <a:p>
            <a:pPr marL="457200" lvl="1" indent="0">
              <a:buNone/>
            </a:pPr>
            <a:r>
              <a:rPr lang="nb-NO" dirty="0" smtClean="0"/>
              <a:t>	&gt;85 år=eldst</a:t>
            </a:r>
          </a:p>
          <a:p>
            <a:r>
              <a:rPr lang="nb-NO" dirty="0" smtClean="0"/>
              <a:t>Geriatere: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2500" dirty="0" smtClean="0"/>
              <a:t>Biologisk alder </a:t>
            </a:r>
            <a:r>
              <a:rPr lang="nb-NO" sz="2500" dirty="0" err="1" smtClean="0"/>
              <a:t>vs</a:t>
            </a:r>
            <a:endParaRPr lang="nb-NO" sz="2500" dirty="0" smtClean="0"/>
          </a:p>
          <a:p>
            <a:pPr marL="0" indent="0">
              <a:buNone/>
            </a:pPr>
            <a:r>
              <a:rPr lang="nb-NO" sz="2500" dirty="0"/>
              <a:t>	</a:t>
            </a:r>
            <a:r>
              <a:rPr lang="nb-NO" sz="2500" dirty="0" smtClean="0"/>
              <a:t>Kronologisk alder</a:t>
            </a:r>
          </a:p>
          <a:p>
            <a:r>
              <a:rPr lang="nb-NO" dirty="0" smtClean="0"/>
              <a:t>Eldre mennesker selv: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2500" dirty="0" smtClean="0"/>
              <a:t>Subjektiv alder i </a:t>
            </a:r>
            <a:r>
              <a:rPr lang="nb-NO" sz="2500" dirty="0" err="1" smtClean="0"/>
              <a:t>gj.snitt</a:t>
            </a:r>
            <a:r>
              <a:rPr lang="nb-NO" sz="2500" dirty="0" smtClean="0"/>
              <a:t> 8-10 år &lt; kronologisk alder</a:t>
            </a:r>
          </a:p>
          <a:p>
            <a:pPr marL="0" indent="0">
              <a:buNone/>
            </a:pPr>
            <a:endParaRPr lang="nb-NO" dirty="0" smtClean="0"/>
          </a:p>
          <a:p>
            <a:pPr marL="2286000" lvl="5" indent="0">
              <a:buNone/>
            </a:pP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608987" y="6322979"/>
            <a:ext cx="5583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Stephan Y. </a:t>
            </a:r>
            <a:r>
              <a:rPr lang="nb-NO" sz="1400" dirty="0" err="1" smtClean="0"/>
              <a:t>Psychosomatic</a:t>
            </a:r>
            <a:r>
              <a:rPr lang="nb-NO" sz="1400" dirty="0" smtClean="0"/>
              <a:t> </a:t>
            </a:r>
            <a:r>
              <a:rPr lang="nb-NO" sz="1400" dirty="0" err="1" smtClean="0"/>
              <a:t>Medicine</a:t>
            </a:r>
            <a:r>
              <a:rPr lang="nb-NO" sz="1400" dirty="0" smtClean="0"/>
              <a:t>  2018</a:t>
            </a:r>
            <a:endParaRPr lang="nb-NO" sz="1400" dirty="0"/>
          </a:p>
        </p:txBody>
      </p:sp>
      <p:pic>
        <p:nvPicPr>
          <p:cNvPr id="2050" name="Picture 2" descr="Bilderesultat for age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1" b="6252"/>
          <a:stretch/>
        </p:blipFill>
        <p:spPr bwMode="auto">
          <a:xfrm>
            <a:off x="5499125" y="2664000"/>
            <a:ext cx="58928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381000"/>
            <a:ext cx="10363200" cy="990600"/>
          </a:xfrm>
        </p:spPr>
        <p:txBody>
          <a:bodyPr/>
          <a:lstStyle/>
          <a:p>
            <a:pPr eaLnBrk="1" hangingPunct="1"/>
            <a:r>
              <a:rPr lang="nb-NO" sz="2800" b="1" kern="1200" dirty="0" smtClean="0">
                <a:solidFill>
                  <a:srgbClr val="004A93"/>
                </a:solidFill>
                <a:latin typeface="Calibri" panose="020F0502020204030204"/>
              </a:rPr>
              <a:t>1. Kirurgi: GA </a:t>
            </a:r>
            <a:r>
              <a:rPr lang="nb-NO" sz="2800" dirty="0" smtClean="0">
                <a:latin typeface="Calibri" panose="020F0502020204030204"/>
              </a:rPr>
              <a:t>predikerer</a:t>
            </a:r>
            <a:r>
              <a:rPr lang="nb-NO" sz="2800" b="1" kern="1200" dirty="0" smtClean="0">
                <a:solidFill>
                  <a:srgbClr val="004A93"/>
                </a:solidFill>
                <a:latin typeface="Calibri" panose="020F0502020204030204"/>
              </a:rPr>
              <a:t> </a:t>
            </a:r>
            <a:r>
              <a:rPr lang="nb-NO" sz="2800" b="1" kern="1200" dirty="0">
                <a:solidFill>
                  <a:srgbClr val="004A93"/>
                </a:solidFill>
                <a:latin typeface="Calibri" panose="020F0502020204030204"/>
              </a:rPr>
              <a:t>postoperative </a:t>
            </a:r>
            <a:r>
              <a:rPr lang="nb-NO" sz="2800" dirty="0" smtClean="0">
                <a:latin typeface="Calibri" panose="020F0502020204030204"/>
              </a:rPr>
              <a:t>k</a:t>
            </a:r>
            <a:r>
              <a:rPr lang="nb-NO" sz="2800" b="1" kern="1200" dirty="0" smtClean="0">
                <a:solidFill>
                  <a:srgbClr val="004A93"/>
                </a:solidFill>
                <a:latin typeface="Calibri" panose="020F0502020204030204"/>
              </a:rPr>
              <a:t>omplikasjoner</a:t>
            </a:r>
            <a:endParaRPr lang="nb-NO" altLang="nb-NO" sz="2800" dirty="0" smtClean="0">
              <a:latin typeface="Calibri" pitchFamily="34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251200" y="1515896"/>
            <a:ext cx="5994400" cy="762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178 CRC pasienter &gt; 70 år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416800" y="3657600"/>
            <a:ext cx="18288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Frail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4A93"/>
                </a:solidFill>
              </a:rPr>
              <a:t>n=76 (43%)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251200" y="3657600"/>
            <a:ext cx="18288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err="1" smtClean="0">
                <a:solidFill>
                  <a:srgbClr val="000000"/>
                </a:solidFill>
              </a:rPr>
              <a:t>Nonfrail</a:t>
            </a:r>
            <a:endParaRPr lang="nb-NO" altLang="nb-NO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4A93"/>
                </a:solidFill>
              </a:rPr>
              <a:t>n=102 (57%)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251200" y="2743200"/>
            <a:ext cx="59944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err="1" smtClean="0">
                <a:solidFill>
                  <a:srgbClr val="000000"/>
                </a:solidFill>
              </a:rPr>
              <a:t>Preoperativ</a:t>
            </a:r>
            <a:r>
              <a:rPr lang="nb-NO" altLang="nb-NO" dirty="0" smtClean="0">
                <a:solidFill>
                  <a:srgbClr val="000000"/>
                </a:solidFill>
              </a:rPr>
              <a:t> Geriatrisk vurdering (GA)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096000" y="2363820"/>
            <a:ext cx="0" cy="30317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5087257" y="3200400"/>
            <a:ext cx="1008743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096000" y="3200400"/>
            <a:ext cx="13208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331200" y="42672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4165600" y="42672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033487" y="4730885"/>
            <a:ext cx="2685142" cy="60311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Alvorlige komplikasjoner: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4A93"/>
                </a:solidFill>
              </a:rPr>
              <a:t>n= 36 (35%)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946319" y="4730885"/>
            <a:ext cx="2763738" cy="603115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0000"/>
                </a:solidFill>
              </a:rPr>
              <a:t>Alvorlige komplikasjoner: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altLang="nb-NO" dirty="0" smtClean="0">
                <a:solidFill>
                  <a:srgbClr val="004A93"/>
                </a:solidFill>
              </a:rPr>
              <a:t>n= 47(62%)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785720" y="6312862"/>
            <a:ext cx="6177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 panose="020F0502020204030204" pitchFamily="34" charset="0"/>
              </a:rPr>
              <a:t>Kristjansson</a:t>
            </a:r>
            <a:r>
              <a:rPr lang="en-US" sz="1400" dirty="0" smtClean="0">
                <a:latin typeface="Calibri" panose="020F0502020204030204" pitchFamily="34" charset="0"/>
              </a:rPr>
              <a:t> SR. Critical </a:t>
            </a:r>
            <a:r>
              <a:rPr lang="en-US" sz="1400" dirty="0">
                <a:latin typeface="Calibri" panose="020F0502020204030204" pitchFamily="34" charset="0"/>
              </a:rPr>
              <a:t>Reviews in Oncology/Hematology </a:t>
            </a:r>
            <a:r>
              <a:rPr lang="en-US" sz="1400" dirty="0" smtClean="0">
                <a:latin typeface="Calibri" panose="020F0502020204030204" pitchFamily="34" charset="0"/>
              </a:rPr>
              <a:t>2010</a:t>
            </a:r>
          </a:p>
          <a:p>
            <a:r>
              <a:rPr lang="en-US" sz="1400" dirty="0">
                <a:latin typeface="Calibri" panose="020F0502020204030204" pitchFamily="34" charset="0"/>
              </a:rPr>
              <a:t>Huisman MG. European Journal of Surgical Oncology 2017.</a:t>
            </a: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33464" y="2666999"/>
            <a:ext cx="2451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ASA-score</a:t>
            </a:r>
          </a:p>
          <a:p>
            <a:endParaRPr lang="nb-NO" dirty="0"/>
          </a:p>
          <a:p>
            <a:r>
              <a:rPr lang="nb-NO" dirty="0" smtClean="0"/>
              <a:t>Alder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Færrest komplikasjoner i gruppen &gt;90 år!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79372" y="2541415"/>
            <a:ext cx="65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srgbClr val="FF0000"/>
                </a:solidFill>
              </a:rPr>
              <a:t>X</a:t>
            </a:r>
            <a:endParaRPr lang="nb-NO" sz="3600" b="1" dirty="0">
              <a:solidFill>
                <a:srgbClr val="FF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64791" y="3109022"/>
            <a:ext cx="65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srgbClr val="FF0000"/>
                </a:solidFill>
              </a:rPr>
              <a:t>X</a:t>
            </a:r>
            <a:endParaRPr lang="nb-NO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60" y="378271"/>
            <a:ext cx="1688642" cy="116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8084" y="5365527"/>
            <a:ext cx="11521016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nb-NO" sz="1200" i="1" baseline="-25000" dirty="0" smtClean="0"/>
              <a:t>.</a:t>
            </a:r>
            <a:endParaRPr lang="en-US" altLang="nb-NO" sz="1200" i="1" baseline="-25000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83000" y="6159454"/>
            <a:ext cx="5199357" cy="51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err="1" smtClean="0">
                <a:latin typeface="+mn-lt"/>
              </a:rPr>
              <a:t>Hurria</a:t>
            </a:r>
            <a:r>
              <a:rPr lang="en-US" dirty="0" smtClean="0">
                <a:latin typeface="+mn-lt"/>
              </a:rPr>
              <a:t> A. JCO 2011</a:t>
            </a:r>
          </a:p>
          <a:p>
            <a:r>
              <a:rPr lang="en-US" dirty="0">
                <a:latin typeface="+mn-lt"/>
              </a:rPr>
              <a:t>van </a:t>
            </a:r>
            <a:r>
              <a:rPr lang="en-US" dirty="0" err="1">
                <a:latin typeface="+mn-lt"/>
              </a:rPr>
              <a:t>Abbema</a:t>
            </a:r>
            <a:r>
              <a:rPr lang="en-US" dirty="0">
                <a:latin typeface="+mn-lt"/>
              </a:rPr>
              <a:t>, DL. Journal of Geriatric Oncology 2019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6" y="1682875"/>
            <a:ext cx="10702727" cy="34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770561" y="244535"/>
            <a:ext cx="9462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>
                <a:solidFill>
                  <a:srgbClr val="004A93"/>
                </a:solidFill>
                <a:ea typeface="+mj-ea"/>
                <a:cs typeface="+mj-cs"/>
              </a:rPr>
              <a:t>2</a:t>
            </a:r>
            <a:r>
              <a:rPr lang="nb-NO" sz="2800" b="1" dirty="0">
                <a:solidFill>
                  <a:srgbClr val="004A93"/>
                </a:solidFill>
                <a:ea typeface="+mj-ea"/>
                <a:cs typeface="+mj-cs"/>
              </a:rPr>
              <a:t>. </a:t>
            </a:r>
            <a:r>
              <a:rPr lang="nb-NO" sz="2800" b="1" dirty="0" smtClean="0">
                <a:solidFill>
                  <a:srgbClr val="004A93"/>
                </a:solidFill>
                <a:ea typeface="+mj-ea"/>
                <a:cs typeface="+mj-cs"/>
              </a:rPr>
              <a:t>GA predikerer toksisitet etter kjemoterapi.</a:t>
            </a:r>
          </a:p>
          <a:p>
            <a:r>
              <a:rPr lang="nb-NO" sz="2800" b="1" dirty="0" smtClean="0">
                <a:solidFill>
                  <a:srgbClr val="004A93"/>
                </a:solidFill>
                <a:ea typeface="+mj-ea"/>
                <a:cs typeface="+mj-cs"/>
              </a:rPr>
              <a:t>Eksempel: CARG-score</a:t>
            </a:r>
            <a:endParaRPr lang="nb-NO" sz="2800" b="1" dirty="0">
              <a:solidFill>
                <a:srgbClr val="004A93"/>
              </a:solidFill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360" y="244535"/>
            <a:ext cx="1789293" cy="123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3. Strålebehandling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Fatigue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Lav score ved GA → 1.75 ganger høyere risiko for </a:t>
            </a:r>
            <a:r>
              <a:rPr lang="nb-NO" dirty="0" err="1" smtClean="0"/>
              <a:t>fatigue</a:t>
            </a:r>
            <a:endParaRPr lang="nb-NO" dirty="0" smtClean="0"/>
          </a:p>
          <a:p>
            <a:pPr lvl="1"/>
            <a:r>
              <a:rPr lang="nb-NO" dirty="0" smtClean="0"/>
              <a:t>ECOG kunne ikke forutsi hvilke pasienter som fikk fatigue</a:t>
            </a:r>
            <a:r>
              <a:rPr lang="nb-NO" baseline="30000" dirty="0" smtClean="0"/>
              <a:t>1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Fullføre strålebehandling: </a:t>
            </a:r>
          </a:p>
          <a:p>
            <a:pPr lvl="1"/>
            <a:r>
              <a:rPr lang="nb-NO" dirty="0" smtClean="0"/>
              <a:t>Lav score på GA-screening: Doblet risiko for å ikke fullføre strålebehandling</a:t>
            </a:r>
            <a:r>
              <a:rPr lang="nb-NO" baseline="30000" dirty="0" smtClean="0"/>
              <a:t>2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249060" y="6261227"/>
            <a:ext cx="62257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400" dirty="0" err="1" smtClean="0"/>
              <a:t>Denkinger</a:t>
            </a:r>
            <a:r>
              <a:rPr lang="nb-NO" sz="1400" dirty="0" smtClean="0"/>
              <a:t> MD. </a:t>
            </a:r>
            <a:r>
              <a:rPr lang="nb-NO" sz="1400" dirty="0" err="1" smtClean="0"/>
              <a:t>Zeitschrift</a:t>
            </a:r>
            <a:r>
              <a:rPr lang="nb-NO" sz="1400" dirty="0" smtClean="0"/>
              <a:t> </a:t>
            </a:r>
            <a:r>
              <a:rPr lang="nb-NO" sz="1400" dirty="0" err="1"/>
              <a:t>für</a:t>
            </a:r>
            <a:r>
              <a:rPr lang="nb-NO" sz="1400" dirty="0"/>
              <a:t> </a:t>
            </a:r>
            <a:r>
              <a:rPr lang="nb-NO" sz="1400" dirty="0" err="1"/>
              <a:t>Gerontologie</a:t>
            </a:r>
            <a:r>
              <a:rPr lang="nb-NO" sz="1400" dirty="0"/>
              <a:t> </a:t>
            </a:r>
            <a:r>
              <a:rPr lang="nb-NO" sz="1400" dirty="0" err="1"/>
              <a:t>und</a:t>
            </a:r>
            <a:r>
              <a:rPr lang="nb-NO" sz="1400" dirty="0"/>
              <a:t> </a:t>
            </a:r>
            <a:r>
              <a:rPr lang="nb-NO" sz="1400" dirty="0" err="1"/>
              <a:t>Geriatrie</a:t>
            </a:r>
            <a:r>
              <a:rPr lang="nb-NO" sz="1400" dirty="0"/>
              <a:t> </a:t>
            </a:r>
            <a:r>
              <a:rPr lang="nb-NO" sz="1400" dirty="0" smtClean="0"/>
              <a:t>2015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Spyropoulou</a:t>
            </a:r>
            <a:r>
              <a:rPr lang="en-US" sz="1400" dirty="0"/>
              <a:t>, </a:t>
            </a:r>
            <a:r>
              <a:rPr lang="en-US" sz="1400" dirty="0" smtClean="0"/>
              <a:t>D. </a:t>
            </a:r>
            <a:r>
              <a:rPr lang="en-US" sz="1400" dirty="0"/>
              <a:t>Journal of Geriatric </a:t>
            </a:r>
            <a:r>
              <a:rPr lang="en-US" sz="1400" dirty="0" smtClean="0"/>
              <a:t>Oncology 2014</a:t>
            </a:r>
            <a:endParaRPr lang="nb-NO" sz="1400" dirty="0" smtClean="0"/>
          </a:p>
          <a:p>
            <a:pPr marL="342900" indent="-342900">
              <a:buAutoNum type="arabicPeriod"/>
            </a:pPr>
            <a:endParaRPr lang="nb-NO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25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</a:t>
            </a:r>
            <a:r>
              <a:rPr lang="nb-NO" dirty="0" smtClean="0"/>
              <a:t>an GA predikere mortalitet?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kirurgi?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kjemoterapi?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Etter strålebehandling?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8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33700"/>
            <a:ext cx="4013200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1) Kirurgi		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3526830" y="6030435"/>
            <a:ext cx="4484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300" dirty="0" smtClean="0"/>
              <a:t>Antonio M. The </a:t>
            </a:r>
            <a:r>
              <a:rPr lang="nb-NO" sz="1300" dirty="0" err="1" smtClean="0"/>
              <a:t>Oncologist</a:t>
            </a:r>
            <a:r>
              <a:rPr lang="nb-NO" sz="1300" dirty="0" smtClean="0"/>
              <a:t> 2017</a:t>
            </a:r>
          </a:p>
          <a:p>
            <a:pPr marL="342900" lvl="0" indent="-342900">
              <a:buFontTx/>
              <a:buAutoNum type="arabicPeriod"/>
            </a:pPr>
            <a:r>
              <a:rPr lang="en-US" sz="1300" dirty="0" err="1" smtClean="0">
                <a:solidFill>
                  <a:prstClr val="black"/>
                </a:solidFill>
              </a:rPr>
              <a:t>Aaldriks</a:t>
            </a:r>
            <a:r>
              <a:rPr lang="en-US" sz="1300" dirty="0">
                <a:solidFill>
                  <a:prstClr val="black"/>
                </a:solidFill>
              </a:rPr>
              <a:t>, AA. </a:t>
            </a:r>
            <a:r>
              <a:rPr lang="en-US" sz="1300" dirty="0" err="1">
                <a:solidFill>
                  <a:prstClr val="black"/>
                </a:solidFill>
              </a:rPr>
              <a:t>Acta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Oncologica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2016</a:t>
            </a:r>
          </a:p>
          <a:p>
            <a:pPr marL="342900" lvl="0" indent="-342900">
              <a:buFontTx/>
              <a:buAutoNum type="arabicPeriod"/>
            </a:pPr>
            <a:r>
              <a:rPr lang="en-US" sz="1300" dirty="0" err="1" smtClean="0"/>
              <a:t>Boakye</a:t>
            </a:r>
            <a:r>
              <a:rPr lang="en-US" sz="1300" dirty="0" smtClean="0"/>
              <a:t> D. Cancer </a:t>
            </a:r>
            <a:r>
              <a:rPr lang="en-US" sz="1300" dirty="0"/>
              <a:t>Treatment Reviews </a:t>
            </a:r>
            <a:r>
              <a:rPr lang="en-US" sz="1300" dirty="0" smtClean="0"/>
              <a:t>2018. </a:t>
            </a:r>
          </a:p>
          <a:p>
            <a:pPr marL="342900" lvl="0" indent="-342900">
              <a:buFontTx/>
              <a:buAutoNum type="arabicPeriod"/>
            </a:pPr>
            <a:r>
              <a:rPr lang="en-US" sz="1300" dirty="0" err="1" smtClean="0"/>
              <a:t>Hamaker</a:t>
            </a:r>
            <a:r>
              <a:rPr lang="en-US" sz="1300" dirty="0" smtClean="0"/>
              <a:t>, ME. </a:t>
            </a:r>
            <a:r>
              <a:rPr lang="en-US" sz="1300" dirty="0"/>
              <a:t>The Oncologist </a:t>
            </a:r>
            <a:r>
              <a:rPr lang="en-US" sz="1300" dirty="0" smtClean="0"/>
              <a:t>2012</a:t>
            </a:r>
            <a:endParaRPr lang="en-US" sz="1300" dirty="0"/>
          </a:p>
          <a:p>
            <a:pPr marL="342900" indent="-342900">
              <a:buAutoNum type="arabicPeriod"/>
            </a:pPr>
            <a:endParaRPr lang="nb-NO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9" y="1627836"/>
            <a:ext cx="5446315" cy="377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6375400" y="228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solidFill>
                  <a:srgbClr val="004A93"/>
                </a:solidFill>
                <a:ea typeface="+mj-ea"/>
                <a:cs typeface="+mj-cs"/>
              </a:rPr>
              <a:t>2) </a:t>
            </a:r>
            <a:r>
              <a:rPr lang="nb-NO" sz="4400" b="1" dirty="0" smtClean="0">
                <a:solidFill>
                  <a:srgbClr val="004A93"/>
                </a:solidFill>
                <a:ea typeface="+mj-ea"/>
                <a:cs typeface="+mj-cs"/>
              </a:rPr>
              <a:t>Kjemoterapi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8242300" y="2120900"/>
            <a:ext cx="2870200" cy="10922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34" y="4598989"/>
            <a:ext cx="135686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6" r="2380"/>
          <a:stretch/>
        </p:blipFill>
        <p:spPr bwMode="auto">
          <a:xfrm>
            <a:off x="701550" y="1308100"/>
            <a:ext cx="3730750" cy="43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3) Strålebehandling</a:t>
            </a:r>
            <a:endParaRPr lang="nb-NO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3226" r="35322" b="49832"/>
          <a:stretch/>
        </p:blipFill>
        <p:spPr bwMode="auto">
          <a:xfrm>
            <a:off x="828000" y="1296000"/>
            <a:ext cx="6372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863144" y="2307540"/>
            <a:ext cx="5873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Mye</a:t>
            </a:r>
            <a:r>
              <a:rPr lang="en-US" sz="2800" dirty="0" smtClean="0"/>
              <a:t> </a:t>
            </a:r>
            <a:r>
              <a:rPr lang="en-US" sz="2800" dirty="0" err="1" smtClean="0"/>
              <a:t>færre</a:t>
            </a:r>
            <a:r>
              <a:rPr lang="en-US" sz="2800" dirty="0" smtClean="0"/>
              <a:t> studier </a:t>
            </a:r>
            <a:r>
              <a:rPr lang="en-US" sz="2800" dirty="0" err="1" smtClean="0"/>
              <a:t>enn</a:t>
            </a:r>
            <a:r>
              <a:rPr lang="en-US" sz="2800" dirty="0" smtClean="0"/>
              <a:t> </a:t>
            </a:r>
            <a:r>
              <a:rPr lang="en-US" sz="2800" dirty="0" err="1" smtClean="0"/>
              <a:t>ved</a:t>
            </a:r>
            <a:r>
              <a:rPr lang="en-US" sz="2800" dirty="0" smtClean="0"/>
              <a:t>  </a:t>
            </a:r>
            <a:r>
              <a:rPr lang="en-US" sz="2800" dirty="0" err="1" smtClean="0"/>
              <a:t>kjemoterapi</a:t>
            </a:r>
            <a:r>
              <a:rPr lang="en-US" sz="2800" dirty="0" smtClean="0"/>
              <a:t> </a:t>
            </a:r>
            <a:r>
              <a:rPr lang="en-US" sz="2800" dirty="0" err="1" smtClean="0"/>
              <a:t>og</a:t>
            </a:r>
            <a:r>
              <a:rPr lang="en-US" sz="2800" dirty="0" smtClean="0"/>
              <a:t> </a:t>
            </a:r>
            <a:r>
              <a:rPr lang="en-US" sz="2800" dirty="0" err="1" smtClean="0"/>
              <a:t>kirurgi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523408" y="6361892"/>
            <a:ext cx="4212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Pottel</a:t>
            </a:r>
            <a:r>
              <a:rPr lang="en-US" sz="1400" dirty="0"/>
              <a:t>, L</a:t>
            </a:r>
            <a:r>
              <a:rPr lang="en-US" sz="1400" dirty="0" smtClean="0"/>
              <a:t>., </a:t>
            </a:r>
            <a:r>
              <a:rPr lang="en-US" sz="1400" dirty="0"/>
              <a:t>BMC Cancer </a:t>
            </a:r>
            <a:r>
              <a:rPr lang="en-US" sz="1400" dirty="0" smtClean="0"/>
              <a:t>2015</a:t>
            </a:r>
            <a:endParaRPr lang="en-US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38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Funksjonssvikt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900286" y="6413702"/>
            <a:ext cx="5219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Owusu</a:t>
            </a:r>
            <a:r>
              <a:rPr lang="nb-NO" sz="1400" dirty="0" smtClean="0"/>
              <a:t> C. Journal of </a:t>
            </a:r>
            <a:r>
              <a:rPr lang="nb-NO" sz="1400" dirty="0" err="1" smtClean="0"/>
              <a:t>Geriatric</a:t>
            </a:r>
            <a:r>
              <a:rPr lang="nb-NO" sz="1400" dirty="0" smtClean="0"/>
              <a:t> </a:t>
            </a:r>
            <a:r>
              <a:rPr lang="nb-NO" sz="1400" dirty="0" err="1" smtClean="0"/>
              <a:t>oncology</a:t>
            </a:r>
            <a:r>
              <a:rPr lang="nb-NO" sz="1400" dirty="0" smtClean="0"/>
              <a:t> 2017</a:t>
            </a:r>
            <a:endParaRPr lang="nb-NO" sz="14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Eldre kvinner med brystkreft:</a:t>
            </a:r>
          </a:p>
          <a:p>
            <a:endParaRPr lang="nb-NO" dirty="0"/>
          </a:p>
          <a:p>
            <a:pPr lvl="1"/>
            <a:r>
              <a:rPr lang="nb-NO" dirty="0" smtClean="0"/>
              <a:t>35% hadde nedsatt fysisk funksjon ved diagnosetidspunkt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Ytterligere 15% utviklet fysisk funksjonssvikt (tap av ADL-uavhengighet) i løpet av første året av behandling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Geriatrisk vurdering var nyttig for å forutsi risiko for å utvikle fysisk funksjonssvikt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08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GA er nyttig for å si noe om risiko for komplikasjoner, </a:t>
            </a:r>
            <a:r>
              <a:rPr lang="nb-NO" dirty="0"/>
              <a:t>f</a:t>
            </a:r>
            <a:r>
              <a:rPr lang="nb-NO" dirty="0" smtClean="0"/>
              <a:t>unksjonssvikt og dødelighet. 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Fører denne informasjonen til endret onkologisk behandling?</a:t>
            </a:r>
            <a:endParaRPr lang="nb-NO" dirty="0"/>
          </a:p>
        </p:txBody>
      </p:sp>
      <p:pic>
        <p:nvPicPr>
          <p:cNvPr id="4" name="Picture 2" descr="Bilderesultat for light bul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"/>
          <a:stretch/>
        </p:blipFill>
        <p:spPr bwMode="auto">
          <a:xfrm>
            <a:off x="4764573" y="110545"/>
            <a:ext cx="10607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9"/>
          <a:stretch/>
        </p:blipFill>
        <p:spPr bwMode="auto">
          <a:xfrm>
            <a:off x="660400" y="0"/>
            <a:ext cx="9766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543300" y="6376888"/>
            <a:ext cx="471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Festen</a:t>
            </a:r>
            <a:r>
              <a:rPr lang="en-US" sz="1400" dirty="0" smtClean="0"/>
              <a:t> S. Journal </a:t>
            </a:r>
            <a:r>
              <a:rPr lang="en-US" sz="1400" dirty="0"/>
              <a:t>of Geriatric </a:t>
            </a:r>
            <a:r>
              <a:rPr lang="en-US" sz="1400" dirty="0" smtClean="0"/>
              <a:t>Oncology 2019</a:t>
            </a:r>
            <a:endParaRPr lang="en-US" sz="1400" dirty="0"/>
          </a:p>
        </p:txBody>
      </p:sp>
      <p:sp>
        <p:nvSpPr>
          <p:cNvPr id="6" name="Rektangel 5"/>
          <p:cNvSpPr/>
          <p:nvPr/>
        </p:nvSpPr>
        <p:spPr>
          <a:xfrm>
            <a:off x="863600" y="2057400"/>
            <a:ext cx="972820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236200" y="2273300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54 pasienter (27%)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1887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 fører til endringer i onkologisk 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nb-NO" dirty="0" smtClean="0"/>
              <a:t>Systematisk </a:t>
            </a:r>
            <a:r>
              <a:rPr lang="nb-NO" dirty="0" smtClean="0"/>
              <a:t>oversikt</a:t>
            </a:r>
            <a:r>
              <a:rPr lang="nb-NO" dirty="0" smtClean="0"/>
              <a:t> </a:t>
            </a:r>
            <a:r>
              <a:rPr lang="nb-NO" dirty="0" smtClean="0"/>
              <a:t>av </a:t>
            </a:r>
            <a:r>
              <a:rPr lang="nb-NO" dirty="0"/>
              <a:t>11 </a:t>
            </a:r>
            <a:r>
              <a:rPr lang="nb-NO" dirty="0" smtClean="0"/>
              <a:t>studier:</a:t>
            </a:r>
            <a:endParaRPr lang="nb-NO" dirty="0"/>
          </a:p>
          <a:p>
            <a:pPr marL="285750" indent="-285750"/>
            <a:endParaRPr lang="nb-NO" dirty="0"/>
          </a:p>
          <a:p>
            <a:pPr marL="285750" indent="-285750"/>
            <a:r>
              <a:rPr lang="nb-NO" dirty="0"/>
              <a:t>28% </a:t>
            </a:r>
            <a:r>
              <a:rPr lang="nb-NO" dirty="0" smtClean="0"/>
              <a:t>av</a:t>
            </a:r>
            <a:r>
              <a:rPr lang="nb-NO" dirty="0" smtClean="0"/>
              <a:t> </a:t>
            </a:r>
            <a:r>
              <a:rPr lang="nb-NO" dirty="0" smtClean="0"/>
              <a:t>pasientene fikk kreftbehandlingen endret etter </a:t>
            </a:r>
            <a:r>
              <a:rPr lang="nb-NO" dirty="0"/>
              <a:t>GA</a:t>
            </a:r>
          </a:p>
          <a:p>
            <a:pPr marL="285750" indent="-285750"/>
            <a:endParaRPr lang="nb-NO" dirty="0"/>
          </a:p>
          <a:p>
            <a:pPr marL="285750" indent="-285750"/>
            <a:r>
              <a:rPr lang="nb-NO" dirty="0" smtClean="0"/>
              <a:t>Flertallet ble endret til et mindre intensivt regime</a:t>
            </a: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838181" y="6399605"/>
            <a:ext cx="541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Hamaker</a:t>
            </a:r>
            <a:r>
              <a:rPr lang="en-US" sz="1400" dirty="0" smtClean="0"/>
              <a:t> ME. Journal </a:t>
            </a:r>
            <a:r>
              <a:rPr lang="en-US" sz="1400" dirty="0"/>
              <a:t>of Geriatric </a:t>
            </a:r>
            <a:r>
              <a:rPr lang="en-US" sz="1400" dirty="0" smtClean="0"/>
              <a:t>Oncology 2018.</a:t>
            </a:r>
            <a:endParaRPr lang="en-US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136" y="447677"/>
            <a:ext cx="1301764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deresultat for PYRAMIDE OF EVIDENC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8264" r="3751" b="9236"/>
          <a:stretch/>
        </p:blipFill>
        <p:spPr bwMode="auto">
          <a:xfrm>
            <a:off x="6438900" y="1676399"/>
            <a:ext cx="55245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evidens?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3600" y="1809319"/>
            <a:ext cx="5829300" cy="366077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Vitenskapelig evidens: </a:t>
            </a:r>
          </a:p>
          <a:p>
            <a:endParaRPr lang="nb-NO" dirty="0" smtClean="0"/>
          </a:p>
          <a:p>
            <a:pPr lvl="1"/>
            <a:r>
              <a:rPr lang="en-US" dirty="0" err="1" smtClean="0"/>
              <a:t>Testresultater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observasjoner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forskning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enten</a:t>
            </a:r>
            <a:r>
              <a:rPr lang="en-US" dirty="0" smtClean="0"/>
              <a:t> </a:t>
            </a:r>
            <a:r>
              <a:rPr lang="en-US" dirty="0" err="1" smtClean="0"/>
              <a:t>hjelpe</a:t>
            </a:r>
            <a:r>
              <a:rPr lang="en-US" dirty="0" smtClean="0"/>
              <a:t> å </a:t>
            </a:r>
            <a:r>
              <a:rPr lang="en-US" dirty="0" err="1" smtClean="0"/>
              <a:t>støtte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avkrefte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vitenskapelig</a:t>
            </a:r>
            <a:r>
              <a:rPr lang="en-US" dirty="0" smtClean="0"/>
              <a:t> </a:t>
            </a:r>
            <a:r>
              <a:rPr lang="en-US" dirty="0" err="1" smtClean="0"/>
              <a:t>hypotese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Kunnskapspyramide</a:t>
            </a:r>
            <a:endParaRPr lang="nb-NO" dirty="0"/>
          </a:p>
        </p:txBody>
      </p:sp>
      <p:pic>
        <p:nvPicPr>
          <p:cNvPr id="3076" name="Picture 4" descr="Bilderesultat for ev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-253999"/>
            <a:ext cx="2754312" cy="20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6992144" y="2327072"/>
            <a:ext cx="660400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Potensiell gevinst ved GA i kreftbehandling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717800" y="1955800"/>
            <a:ext cx="6108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717800" y="2133600"/>
            <a:ext cx="6108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informasjon om pasientens totale helsetilstand </a:t>
            </a:r>
          </a:p>
          <a:p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485549" y="3420270"/>
            <a:ext cx="5344733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74172" y="3639395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individualisert kreftbehandling</a:t>
            </a:r>
            <a:endParaRPr lang="nb-NO" sz="2000" dirty="0"/>
          </a:p>
        </p:txBody>
      </p:sp>
      <p:sp>
        <p:nvSpPr>
          <p:cNvPr id="11" name="Avrundet rektangel 10"/>
          <p:cNvSpPr/>
          <p:nvPr/>
        </p:nvSpPr>
        <p:spPr>
          <a:xfrm>
            <a:off x="2972784" y="4940300"/>
            <a:ext cx="5344732" cy="850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714750" y="5181084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Bedre resultat for pasienten</a:t>
            </a:r>
            <a:endParaRPr lang="nb-NO" sz="2000" dirty="0"/>
          </a:p>
        </p:txBody>
      </p:sp>
      <p:cxnSp>
        <p:nvCxnSpPr>
          <p:cNvPr id="14" name="Rett pil 13"/>
          <p:cNvCxnSpPr>
            <a:endCxn id="9" idx="0"/>
          </p:cNvCxnSpPr>
          <p:nvPr/>
        </p:nvCxnSpPr>
        <p:spPr>
          <a:xfrm flipH="1">
            <a:off x="3157916" y="2870200"/>
            <a:ext cx="2366985" cy="5500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9" idx="2"/>
            <a:endCxn id="11" idx="0"/>
          </p:cNvCxnSpPr>
          <p:nvPr/>
        </p:nvCxnSpPr>
        <p:spPr>
          <a:xfrm>
            <a:off x="3157916" y="4302235"/>
            <a:ext cx="2487234" cy="6380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rundet rektangel 19"/>
          <p:cNvSpPr/>
          <p:nvPr/>
        </p:nvSpPr>
        <p:spPr>
          <a:xfrm>
            <a:off x="6731984" y="3416856"/>
            <a:ext cx="5344732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6836735" y="3618666"/>
            <a:ext cx="52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Behandling av pasientens andre helseproblemer</a:t>
            </a:r>
            <a:endParaRPr lang="nb-NO" sz="2000" dirty="0"/>
          </a:p>
        </p:txBody>
      </p:sp>
      <p:cxnSp>
        <p:nvCxnSpPr>
          <p:cNvPr id="23" name="Rett pil 22"/>
          <p:cNvCxnSpPr/>
          <p:nvPr/>
        </p:nvCxnSpPr>
        <p:spPr>
          <a:xfrm>
            <a:off x="5457524" y="2870200"/>
            <a:ext cx="2118026" cy="5346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endCxn id="11" idx="0"/>
          </p:cNvCxnSpPr>
          <p:nvPr/>
        </p:nvCxnSpPr>
        <p:spPr>
          <a:xfrm flipH="1">
            <a:off x="5645150" y="4287486"/>
            <a:ext cx="1994884" cy="6528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20" idx="1"/>
            <a:endCxn id="9" idx="3"/>
          </p:cNvCxnSpPr>
          <p:nvPr/>
        </p:nvCxnSpPr>
        <p:spPr>
          <a:xfrm flipH="1">
            <a:off x="5830282" y="3857839"/>
            <a:ext cx="901702" cy="34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1162001" y="-77824"/>
            <a:ext cx="353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Evidens for</a:t>
            </a:r>
            <a:endParaRPr lang="nb-NO" sz="48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871870" y="753173"/>
            <a:ext cx="228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1755521" y="3485507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sp>
        <p:nvSpPr>
          <p:cNvPr id="21" name="Rektangel 20"/>
          <p:cNvSpPr/>
          <p:nvPr/>
        </p:nvSpPr>
        <p:spPr>
          <a:xfrm>
            <a:off x="2085916" y="2059057"/>
            <a:ext cx="75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sp>
        <p:nvSpPr>
          <p:cNvPr id="24" name="Rektangel 23"/>
          <p:cNvSpPr/>
          <p:nvPr/>
        </p:nvSpPr>
        <p:spPr>
          <a:xfrm>
            <a:off x="0" y="3485507"/>
            <a:ext cx="75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4799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Bedre behandlingsresultat?</a:t>
            </a:r>
            <a:br>
              <a:rPr lang="nb-NO" dirty="0" smtClean="0"/>
            </a:br>
            <a:r>
              <a:rPr lang="nb-NO" dirty="0" smtClean="0"/>
              <a:t>1) Kreftkirurgi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>
              <a:lnSpc>
                <a:spcPct val="120000"/>
              </a:lnSpc>
            </a:pPr>
            <a:r>
              <a:rPr lang="nb-NO" dirty="0" smtClean="0"/>
              <a:t>Fortsatt veldig få (2 publiserte) </a:t>
            </a:r>
            <a:r>
              <a:rPr lang="nb-NO" dirty="0" err="1" smtClean="0"/>
              <a:t>RCTer</a:t>
            </a:r>
            <a:r>
              <a:rPr lang="nb-NO" dirty="0" smtClean="0"/>
              <a:t>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b-NO" dirty="0" smtClean="0"/>
              <a:t>Ingen signifikant effekt av GA på alvorlige postoperative komplikasjoner</a:t>
            </a:r>
            <a:r>
              <a:rPr lang="nb-NO" baseline="30000" dirty="0" smtClean="0"/>
              <a:t>1</a:t>
            </a:r>
            <a:r>
              <a:rPr lang="nb-NO" dirty="0" smtClean="0"/>
              <a:t> eller delirium</a:t>
            </a:r>
            <a:r>
              <a:rPr lang="nb-NO" baseline="30000" dirty="0"/>
              <a:t>2</a:t>
            </a:r>
            <a:r>
              <a:rPr lang="nb-NO" dirty="0" smtClean="0"/>
              <a:t>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b-NO" dirty="0" smtClean="0"/>
              <a:t>Trend mot færre lette komplikasjoner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nb-NO" dirty="0" smtClean="0"/>
              <a:t>etter GA</a:t>
            </a:r>
            <a:r>
              <a:rPr lang="nb-NO" baseline="30000" dirty="0" smtClean="0"/>
              <a:t>1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To </a:t>
            </a:r>
            <a:r>
              <a:rPr lang="nb-NO" dirty="0" err="1" smtClean="0"/>
              <a:t>RCTer</a:t>
            </a:r>
            <a:r>
              <a:rPr lang="nb-NO" dirty="0" smtClean="0"/>
              <a:t> rapporterer færre </a:t>
            </a:r>
          </a:p>
          <a:p>
            <a:pPr marL="0" indent="0">
              <a:buNone/>
            </a:pPr>
            <a:r>
              <a:rPr lang="nb-NO" dirty="0" smtClean="0"/>
              <a:t>postoperative komplikasjoner med GA,</a:t>
            </a:r>
          </a:p>
          <a:p>
            <a:pPr marL="0" indent="0">
              <a:buNone/>
            </a:pPr>
            <a:r>
              <a:rPr lang="nb-NO" dirty="0" smtClean="0"/>
              <a:t>men er fortsatt ikke publisert</a:t>
            </a:r>
            <a:r>
              <a:rPr lang="nb-NO" baseline="30000" dirty="0" smtClean="0"/>
              <a:t>3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116664" y="6068439"/>
            <a:ext cx="74295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400" dirty="0" smtClean="0"/>
              <a:t>Ommundsen N. </a:t>
            </a:r>
            <a:r>
              <a:rPr lang="nb-NO" sz="1400" dirty="0" err="1" smtClean="0"/>
              <a:t>Colorectal</a:t>
            </a:r>
            <a:r>
              <a:rPr lang="nb-NO" sz="1400" dirty="0" smtClean="0"/>
              <a:t> </a:t>
            </a:r>
            <a:r>
              <a:rPr lang="nb-NO" sz="1400" dirty="0" err="1" smtClean="0"/>
              <a:t>Disease</a:t>
            </a:r>
            <a:r>
              <a:rPr lang="nb-NO" sz="1400" dirty="0" smtClean="0"/>
              <a:t> 2018</a:t>
            </a:r>
          </a:p>
          <a:p>
            <a:pPr marL="342900" indent="-342900">
              <a:buAutoNum type="arabicPeriod"/>
            </a:pPr>
            <a:r>
              <a:rPr lang="nb-NO" sz="1400" dirty="0" err="1" smtClean="0"/>
              <a:t>Hempenius</a:t>
            </a:r>
            <a:r>
              <a:rPr lang="nb-NO" sz="1400" dirty="0" smtClean="0"/>
              <a:t> L. </a:t>
            </a:r>
            <a:r>
              <a:rPr lang="nb-NO" sz="1400" dirty="0" err="1" smtClean="0"/>
              <a:t>PLoS</a:t>
            </a:r>
            <a:r>
              <a:rPr lang="nb-NO" sz="1400" dirty="0" smtClean="0"/>
              <a:t> One 2013</a:t>
            </a:r>
          </a:p>
          <a:p>
            <a:pPr marL="342900" indent="-342900">
              <a:buAutoNum type="arabicPeriod"/>
            </a:pPr>
            <a:r>
              <a:rPr lang="nb-NO" sz="1400" dirty="0" smtClean="0"/>
              <a:t>Ho MF. </a:t>
            </a:r>
            <a:r>
              <a:rPr lang="nb-NO" sz="1400" dirty="0" err="1" smtClean="0"/>
              <a:t>Surg</a:t>
            </a:r>
            <a:r>
              <a:rPr lang="nb-NO" sz="1400" dirty="0" smtClean="0"/>
              <a:t> </a:t>
            </a:r>
            <a:r>
              <a:rPr lang="nb-NO" sz="1400" dirty="0" err="1" smtClean="0"/>
              <a:t>Pract</a:t>
            </a:r>
            <a:r>
              <a:rPr lang="nb-NO" sz="1400" dirty="0" smtClean="0"/>
              <a:t> 2017. </a:t>
            </a:r>
            <a:r>
              <a:rPr lang="nb-NO" sz="1400" dirty="0" err="1" smtClean="0"/>
              <a:t>Odetto</a:t>
            </a:r>
            <a:r>
              <a:rPr lang="nb-NO" sz="1400" dirty="0" smtClean="0"/>
              <a:t> D Int J </a:t>
            </a:r>
            <a:r>
              <a:rPr lang="nb-NO" sz="1400" dirty="0" err="1" smtClean="0"/>
              <a:t>Gynecol</a:t>
            </a:r>
            <a:r>
              <a:rPr lang="nb-NO" sz="1400" dirty="0" smtClean="0"/>
              <a:t> Cancer 2016 (</a:t>
            </a:r>
            <a:r>
              <a:rPr lang="nb-NO" sz="1400" dirty="0" err="1" smtClean="0"/>
              <a:t>Abstracts</a:t>
            </a:r>
            <a:r>
              <a:rPr lang="nb-NO" sz="1400" dirty="0" smtClean="0"/>
              <a:t>)</a:t>
            </a:r>
          </a:p>
          <a:p>
            <a:pPr marL="342900" indent="-342900">
              <a:buAutoNum type="arabicPeriod"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69" y="3390900"/>
            <a:ext cx="6216245" cy="21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pil 5"/>
          <p:cNvCxnSpPr/>
          <p:nvPr/>
        </p:nvCxnSpPr>
        <p:spPr>
          <a:xfrm>
            <a:off x="8534400" y="3975100"/>
            <a:ext cx="1003300" cy="279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>
            <a:off x="8636000" y="4749800"/>
            <a:ext cx="901700" cy="279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2) Kjemoterapi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5" y="2438397"/>
            <a:ext cx="7195273" cy="29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38" y="530632"/>
            <a:ext cx="6006050" cy="209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tt pil 5"/>
          <p:cNvCxnSpPr/>
          <p:nvPr/>
        </p:nvCxnSpPr>
        <p:spPr>
          <a:xfrm flipH="1">
            <a:off x="7338463" y="1062748"/>
            <a:ext cx="1201882" cy="3175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>
            <a:off x="7338463" y="1827728"/>
            <a:ext cx="1201881" cy="2931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3561347" y="4119613"/>
            <a:ext cx="0" cy="44276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5908307" y="4098759"/>
            <a:ext cx="0" cy="44276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8189495" y="4097154"/>
            <a:ext cx="0" cy="44276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Intervensjonsgruppe: </a:t>
            </a:r>
            <a:r>
              <a:rPr lang="nb-NO" dirty="0" smtClean="0"/>
              <a:t>GA-guidet </a:t>
            </a:r>
            <a:r>
              <a:rPr lang="nb-NO" dirty="0" smtClean="0"/>
              <a:t>behandling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747244"/>
              </p:ext>
            </p:extLst>
          </p:nvPr>
        </p:nvGraphicFramePr>
        <p:xfrm>
          <a:off x="838200" y="1825625"/>
          <a:ext cx="10515600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9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Resultater:</a:t>
            </a:r>
            <a:endParaRPr lang="nb-NO" dirty="0"/>
          </a:p>
        </p:txBody>
      </p:sp>
      <p:pic>
        <p:nvPicPr>
          <p:cNvPr id="4" name="Picture 6" descr="Figu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13" y="1790700"/>
            <a:ext cx="5577305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927100" y="1676400"/>
            <a:ext cx="508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494 eldre pasienter med metastasert lungecancer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GA-Gruppen:  </a:t>
            </a:r>
          </a:p>
          <a:p>
            <a:r>
              <a:rPr lang="nb-NO" sz="2400" dirty="0"/>
              <a:t>	</a:t>
            </a:r>
            <a:r>
              <a:rPr lang="nb-NO" sz="2400" dirty="0" smtClean="0"/>
              <a:t>-Flere pasienter </a:t>
            </a:r>
            <a:r>
              <a:rPr lang="nb-NO" sz="2400" dirty="0" smtClean="0"/>
              <a:t>fikk</a:t>
            </a:r>
            <a:r>
              <a:rPr lang="nb-NO" sz="2400" dirty="0" smtClean="0"/>
              <a:t> </a:t>
            </a:r>
            <a:r>
              <a:rPr lang="nb-NO" sz="2400" dirty="0" smtClean="0"/>
              <a:t>mer 	intensiv kjemoterapi, og flere 	</a:t>
            </a:r>
            <a:r>
              <a:rPr lang="nb-NO" sz="2400" dirty="0" smtClean="0"/>
              <a:t>fikk</a:t>
            </a:r>
            <a:r>
              <a:rPr lang="nb-NO" sz="2400" dirty="0" smtClean="0"/>
              <a:t> </a:t>
            </a:r>
            <a:r>
              <a:rPr lang="nb-NO" sz="2400" dirty="0" smtClean="0"/>
              <a:t>ingen kjemoterapi</a:t>
            </a:r>
          </a:p>
          <a:p>
            <a:r>
              <a:rPr lang="nb-NO" sz="2400" dirty="0"/>
              <a:t>	</a:t>
            </a:r>
            <a:r>
              <a:rPr lang="nb-NO" sz="2400" dirty="0" smtClean="0"/>
              <a:t>-Mindre </a:t>
            </a:r>
            <a:r>
              <a:rPr lang="nb-NO" sz="2400" dirty="0" err="1" smtClean="0"/>
              <a:t>lavgradig</a:t>
            </a:r>
            <a:r>
              <a:rPr lang="nb-NO" sz="2400" dirty="0" smtClean="0"/>
              <a:t> toksisitet</a:t>
            </a:r>
          </a:p>
          <a:p>
            <a:r>
              <a:rPr lang="nb-NO" sz="2400" dirty="0"/>
              <a:t>	</a:t>
            </a:r>
            <a:r>
              <a:rPr lang="nb-NO" sz="2400" dirty="0" smtClean="0"/>
              <a:t>-Bedre livskvalitet</a:t>
            </a:r>
          </a:p>
          <a:p>
            <a:r>
              <a:rPr lang="nb-NO" sz="2400" dirty="0"/>
              <a:t>	</a:t>
            </a:r>
            <a:r>
              <a:rPr lang="nb-NO" sz="2400" dirty="0" smtClean="0"/>
              <a:t>-Lik overlevelse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783544" y="6386752"/>
            <a:ext cx="636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Corre</a:t>
            </a:r>
            <a:r>
              <a:rPr lang="en-US" sz="1400" dirty="0" smtClean="0"/>
              <a:t> R. </a:t>
            </a:r>
            <a:r>
              <a:rPr lang="en-US" sz="1400" dirty="0"/>
              <a:t>Journal of Clinical Oncology </a:t>
            </a:r>
            <a:r>
              <a:rPr lang="en-US" sz="1400" dirty="0" smtClean="0"/>
              <a:t>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Systematisk oversikt; </a:t>
            </a:r>
            <a:br>
              <a:rPr lang="nb-NO" dirty="0" smtClean="0"/>
            </a:br>
            <a:r>
              <a:rPr lang="nb-NO" dirty="0" smtClean="0"/>
              <a:t>effekt av GA: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“Effect </a:t>
            </a:r>
            <a:r>
              <a:rPr lang="en-US" i="1" dirty="0"/>
              <a:t>on treatment outcome varied, with a trend towards a positive effect on treatment completion (positive effect in 75% of studies) and </a:t>
            </a:r>
            <a:r>
              <a:rPr lang="en-US" i="1" dirty="0" smtClean="0"/>
              <a:t>treatment-related </a:t>
            </a:r>
            <a:r>
              <a:rPr lang="en-US" i="1" dirty="0"/>
              <a:t>toxicity and complications (55% of studies</a:t>
            </a:r>
            <a:r>
              <a:rPr lang="en-US" i="1" dirty="0" smtClean="0"/>
              <a:t>)”</a:t>
            </a:r>
            <a:endParaRPr lang="nb-NO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644900" y="621030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400" dirty="0" err="1">
                <a:solidFill>
                  <a:prstClr val="black"/>
                </a:solidFill>
              </a:rPr>
              <a:t>Hamaker</a:t>
            </a:r>
            <a:r>
              <a:rPr lang="nb-NO" sz="1400" dirty="0">
                <a:solidFill>
                  <a:prstClr val="black"/>
                </a:solidFill>
              </a:rPr>
              <a:t> ME. Journal </a:t>
            </a:r>
            <a:r>
              <a:rPr lang="nb-NO" sz="1400" dirty="0" err="1">
                <a:solidFill>
                  <a:prstClr val="black"/>
                </a:solidFill>
              </a:rPr>
              <a:t>of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  <a:r>
              <a:rPr lang="nb-NO" sz="1400" dirty="0" err="1">
                <a:solidFill>
                  <a:prstClr val="black"/>
                </a:solidFill>
              </a:rPr>
              <a:t>Geriatric</a:t>
            </a:r>
            <a:r>
              <a:rPr lang="nb-NO" sz="1400" dirty="0">
                <a:solidFill>
                  <a:prstClr val="black"/>
                </a:solidFill>
              </a:rPr>
              <a:t> </a:t>
            </a:r>
            <a:r>
              <a:rPr lang="nb-NO" sz="1400" dirty="0" err="1">
                <a:solidFill>
                  <a:prstClr val="black"/>
                </a:solidFill>
              </a:rPr>
              <a:t>Oncology</a:t>
            </a:r>
            <a:r>
              <a:rPr lang="nb-NO" sz="1400" dirty="0">
                <a:solidFill>
                  <a:prstClr val="black"/>
                </a:solidFill>
              </a:rPr>
              <a:t> 2018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98" y="433389"/>
            <a:ext cx="1503801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9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Bedre behandlingsresultat?</a:t>
            </a:r>
            <a:br>
              <a:rPr lang="nb-NO" dirty="0" smtClean="0"/>
            </a:br>
            <a:r>
              <a:rPr lang="nb-NO" dirty="0" smtClean="0"/>
              <a:t>3) Strålebehandling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03400"/>
            <a:ext cx="78898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4040256" y="6392696"/>
            <a:ext cx="581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Clinical Oncology </a:t>
            </a:r>
            <a:r>
              <a:rPr lang="en-US" sz="1400" dirty="0" smtClean="0"/>
              <a:t>2018</a:t>
            </a:r>
            <a:endParaRPr lang="nb-NO" sz="1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631680" y="5264666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→Ingen </a:t>
            </a:r>
            <a:r>
              <a:rPr lang="nb-NO" sz="2400" dirty="0" err="1" smtClean="0"/>
              <a:t>RCTer</a:t>
            </a:r>
            <a:r>
              <a:rPr lang="nb-NO" sz="2400" dirty="0" smtClean="0"/>
              <a:t> ble funnet</a:t>
            </a:r>
            <a:endParaRPr lang="nb-NO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170" y="268289"/>
            <a:ext cx="126503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Potensiell gevinst ved GA i kreftbehandling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717800" y="1955800"/>
            <a:ext cx="6108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717800" y="2133600"/>
            <a:ext cx="6108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informasjon om pasientens totale helsetilstand </a:t>
            </a:r>
          </a:p>
          <a:p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485549" y="3420270"/>
            <a:ext cx="5344733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74172" y="3639395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Mer individualisert kreftbehandling</a:t>
            </a:r>
            <a:endParaRPr lang="nb-NO" sz="2000" dirty="0"/>
          </a:p>
        </p:txBody>
      </p:sp>
      <p:sp>
        <p:nvSpPr>
          <p:cNvPr id="11" name="Avrundet rektangel 10"/>
          <p:cNvSpPr/>
          <p:nvPr/>
        </p:nvSpPr>
        <p:spPr>
          <a:xfrm>
            <a:off x="2972784" y="4940300"/>
            <a:ext cx="5344732" cy="850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3714750" y="5181084"/>
            <a:ext cx="38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Bedre resultat for pasienten</a:t>
            </a:r>
            <a:endParaRPr lang="nb-NO" sz="2000" dirty="0"/>
          </a:p>
        </p:txBody>
      </p:sp>
      <p:cxnSp>
        <p:nvCxnSpPr>
          <p:cNvPr id="14" name="Rett pil 13"/>
          <p:cNvCxnSpPr>
            <a:endCxn id="9" idx="0"/>
          </p:cNvCxnSpPr>
          <p:nvPr/>
        </p:nvCxnSpPr>
        <p:spPr>
          <a:xfrm flipH="1">
            <a:off x="3157916" y="2870200"/>
            <a:ext cx="2366985" cy="5500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>
            <a:stCxn id="9" idx="2"/>
            <a:endCxn id="11" idx="0"/>
          </p:cNvCxnSpPr>
          <p:nvPr/>
        </p:nvCxnSpPr>
        <p:spPr>
          <a:xfrm>
            <a:off x="3157916" y="4302235"/>
            <a:ext cx="2487234" cy="6380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vrundet rektangel 19"/>
          <p:cNvSpPr/>
          <p:nvPr/>
        </p:nvSpPr>
        <p:spPr>
          <a:xfrm>
            <a:off x="6731984" y="3416856"/>
            <a:ext cx="5344732" cy="881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6836735" y="3618666"/>
            <a:ext cx="523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Behandling av pasientens andre helseproblemer</a:t>
            </a:r>
            <a:endParaRPr lang="nb-NO" sz="2000" dirty="0"/>
          </a:p>
        </p:txBody>
      </p:sp>
      <p:cxnSp>
        <p:nvCxnSpPr>
          <p:cNvPr id="23" name="Rett pil 22"/>
          <p:cNvCxnSpPr/>
          <p:nvPr/>
        </p:nvCxnSpPr>
        <p:spPr>
          <a:xfrm>
            <a:off x="5457524" y="2870200"/>
            <a:ext cx="2118026" cy="53468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>
            <a:endCxn id="11" idx="0"/>
          </p:cNvCxnSpPr>
          <p:nvPr/>
        </p:nvCxnSpPr>
        <p:spPr>
          <a:xfrm flipH="1">
            <a:off x="5645150" y="4287486"/>
            <a:ext cx="1994884" cy="6528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20" idx="1"/>
            <a:endCxn id="9" idx="3"/>
          </p:cNvCxnSpPr>
          <p:nvPr/>
        </p:nvCxnSpPr>
        <p:spPr>
          <a:xfrm flipH="1">
            <a:off x="5830282" y="3857839"/>
            <a:ext cx="901702" cy="34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1162001" y="-77824"/>
            <a:ext cx="353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Evidens for</a:t>
            </a:r>
            <a:endParaRPr lang="nb-NO" sz="48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3" name="Rett linje 2"/>
          <p:cNvCxnSpPr/>
          <p:nvPr/>
        </p:nvCxnSpPr>
        <p:spPr>
          <a:xfrm>
            <a:off x="871870" y="753173"/>
            <a:ext cx="2286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11755521" y="3485507"/>
            <a:ext cx="587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sp>
        <p:nvSpPr>
          <p:cNvPr id="21" name="Rektangel 20"/>
          <p:cNvSpPr/>
          <p:nvPr/>
        </p:nvSpPr>
        <p:spPr>
          <a:xfrm>
            <a:off x="2085916" y="2059057"/>
            <a:ext cx="75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sp>
        <p:nvSpPr>
          <p:cNvPr id="24" name="Rektangel 23"/>
          <p:cNvSpPr/>
          <p:nvPr/>
        </p:nvSpPr>
        <p:spPr>
          <a:xfrm>
            <a:off x="0" y="3485507"/>
            <a:ext cx="75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</a:t>
            </a:r>
            <a:endParaRPr lang="nb-NO" sz="4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1698177" y="4881466"/>
            <a:ext cx="1112989" cy="85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sier retningslinjene?</a:t>
            </a:r>
            <a:endParaRPr lang="nb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60" y="1511300"/>
            <a:ext cx="10775106" cy="38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Anbefaling</a:t>
            </a:r>
            <a:r>
              <a:rPr lang="en-US" dirty="0" smtClean="0"/>
              <a:t> (1):</a:t>
            </a: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 </a:t>
            </a:r>
            <a:r>
              <a:rPr lang="en-US" dirty="0"/>
              <a:t>patients age 65 and older receiving chemotherapy, </a:t>
            </a:r>
            <a:r>
              <a:rPr lang="en-US" dirty="0" smtClean="0"/>
              <a:t>geriatric </a:t>
            </a:r>
            <a:r>
              <a:rPr lang="en-US" dirty="0"/>
              <a:t>assessment (</a:t>
            </a:r>
            <a:r>
              <a:rPr lang="en-US" dirty="0" smtClean="0"/>
              <a:t>GA) should </a:t>
            </a:r>
            <a:r>
              <a:rPr lang="en-US" dirty="0"/>
              <a:t>be used to identify vulnerabilities or geriatric impairments that are not routinely captured in oncology assessments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Type: Evidence-based, benefits outweigh harms; Evidence quality: high; Strength of recommendation: strong).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3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smtClean="0"/>
              <a:t>Kreftbehandling hos gamle; hvorfor er det så vanskelig? </a:t>
            </a:r>
            <a:br>
              <a:rPr lang="nb-NO" sz="3600" dirty="0" smtClean="0"/>
            </a:br>
            <a:r>
              <a:rPr lang="nb-NO" sz="3600" dirty="0"/>
              <a:t/>
            </a:r>
            <a:br>
              <a:rPr lang="nb-NO" sz="3600" dirty="0"/>
            </a:br>
            <a:r>
              <a:rPr lang="nb-NO" sz="3100" b="0" dirty="0">
                <a:solidFill>
                  <a:srgbClr val="004A92"/>
                </a:solidFill>
                <a:ea typeface="+mn-ea"/>
                <a:cs typeface="+mn-cs"/>
              </a:rPr>
              <a:t>1. </a:t>
            </a:r>
            <a:r>
              <a:rPr lang="nb-NO" sz="3100" b="0" dirty="0" smtClean="0">
                <a:solidFill>
                  <a:srgbClr val="004A92"/>
                </a:solidFill>
                <a:ea typeface="+mn-ea"/>
                <a:cs typeface="+mn-cs"/>
              </a:rPr>
              <a:t>Eldre har andre helseproblemer i tillegg</a:t>
            </a:r>
            <a:endParaRPr lang="nb-NO" sz="3100" b="0" dirty="0">
              <a:solidFill>
                <a:srgbClr val="004A92"/>
              </a:solidFill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6281" y="2250042"/>
            <a:ext cx="10515600" cy="3904181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endParaRPr lang="nb-NO" dirty="0" smtClean="0"/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dirty="0" smtClean="0"/>
              <a:t>Eksempel; 178 pasienter 70+ med </a:t>
            </a:r>
            <a:r>
              <a:rPr lang="nb-NO" dirty="0" err="1" smtClean="0"/>
              <a:t>Colorectal</a:t>
            </a:r>
            <a:r>
              <a:rPr lang="nb-NO" dirty="0" smtClean="0"/>
              <a:t> cancer: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endParaRPr lang="nb-NO" dirty="0" smtClean="0"/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dirty="0" smtClean="0"/>
              <a:t>Alvorlig </a:t>
            </a:r>
            <a:r>
              <a:rPr lang="nb-NO" sz="2400" dirty="0" err="1" smtClean="0"/>
              <a:t>komorbiditet</a:t>
            </a:r>
            <a:r>
              <a:rPr lang="nb-NO" sz="2400" dirty="0" smtClean="0"/>
              <a:t>:			41 pasienter (23%)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dirty="0" smtClean="0"/>
              <a:t>Avhengig av hjelp i ADL:	</a:t>
            </a:r>
            <a:r>
              <a:rPr lang="nb-NO" sz="2400" dirty="0"/>
              <a:t>	28 </a:t>
            </a:r>
            <a:r>
              <a:rPr lang="nb-NO" sz="2400" dirty="0" smtClean="0"/>
              <a:t>pasienter </a:t>
            </a:r>
            <a:r>
              <a:rPr lang="nb-NO" sz="2400" dirty="0"/>
              <a:t>(16%)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dirty="0" smtClean="0"/>
              <a:t>Depresjon</a:t>
            </a:r>
            <a:r>
              <a:rPr lang="nb-NO" sz="2400" dirty="0"/>
              <a:t>:			</a:t>
            </a:r>
            <a:r>
              <a:rPr lang="nb-NO" sz="2400" dirty="0" smtClean="0"/>
              <a:t>	18 pasienter </a:t>
            </a:r>
            <a:r>
              <a:rPr lang="nb-NO" sz="2400" dirty="0"/>
              <a:t>(10%)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dirty="0" smtClean="0"/>
              <a:t>Underernæring:			16 pasienter (9%)</a:t>
            </a: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sz="2400" dirty="0" smtClean="0"/>
              <a:t>Kognitiv  svikt:				12 pasienter (7%)	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445903" y="6353149"/>
            <a:ext cx="549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Kristjansson</a:t>
            </a:r>
            <a:r>
              <a:rPr lang="en-US" sz="1400" dirty="0" smtClean="0"/>
              <a:t> SR. Critical Reviews in Oncology/Hematology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28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Anbefaling (2):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dirty="0"/>
              <a:t>I</a:t>
            </a:r>
            <a:r>
              <a:rPr lang="en-US" sz="3300" dirty="0" smtClean="0"/>
              <a:t>mplementing </a:t>
            </a:r>
            <a:r>
              <a:rPr lang="en-US" sz="3300" dirty="0"/>
              <a:t>GA-guided care processes in older adults with </a:t>
            </a:r>
            <a:r>
              <a:rPr lang="en-US" sz="3300" dirty="0" smtClean="0"/>
              <a:t>cancer:</a:t>
            </a:r>
            <a:endParaRPr lang="en-US" sz="3300" dirty="0"/>
          </a:p>
          <a:p>
            <a:pPr marL="457200" lvl="1" indent="0">
              <a:lnSpc>
                <a:spcPct val="120000"/>
              </a:lnSpc>
              <a:buNone/>
            </a:pPr>
            <a:endParaRPr lang="en-US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800" dirty="0" smtClean="0"/>
              <a:t>Recommends </a:t>
            </a:r>
            <a:r>
              <a:rPr lang="en-US" sz="2800" dirty="0"/>
              <a:t>that clinicians apply the results of GA to develop an integrated and individualized </a:t>
            </a:r>
            <a:r>
              <a:rPr lang="en-US" sz="2800" dirty="0" smtClean="0"/>
              <a:t>treatment plan </a:t>
            </a:r>
            <a:r>
              <a:rPr lang="en-US" sz="2800" dirty="0"/>
              <a:t>for </a:t>
            </a:r>
            <a:r>
              <a:rPr lang="en-US" sz="2800" dirty="0" smtClean="0"/>
              <a:t>patients.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(Type: informal consensus; Evidence quality: moderate; Strength of recommendation: moderate).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7CF1A79-0BBE-0444-85D6-7E46EA46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D39ECEEB-B715-5445-9981-D2BD1B3A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744"/>
            <a:ext cx="10515600" cy="38426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Bakgrunn: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Når er du gammel?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Hva er evidens?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 hos gamle; hvorfor er det så vanskelig?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Geriatrisk vurdering (GA)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Tailoring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person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tilpasset 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Evidens for GA i kreftbehandling: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 informasjon om pasientens totale helsesituasjon og skrøpelighet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Behandlingsav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ikke-onkologiske tilstander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Risikovurdering og endring i onkologisk behandling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Effekt på behandlingsutfall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Fremtidsperspektiver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K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onklusjon</a:t>
            </a:r>
          </a:p>
        </p:txBody>
      </p:sp>
    </p:spTree>
    <p:extLst>
      <p:ext uri="{BB962C8B-B14F-4D97-AF65-F5344CB8AC3E}">
        <p14:creationId xmlns:p14="http://schemas.microsoft.com/office/powerpoint/2010/main" val="1873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514350" indent="-514350">
              <a:buAutoNum type="arabicPeriod"/>
            </a:pP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Vi trenger mer forskning på </a:t>
            </a:r>
          </a:p>
          <a:p>
            <a:pPr marL="0" indent="0">
              <a:buNone/>
            </a:pPr>
            <a:r>
              <a:rPr lang="nb-NO" dirty="0" smtClean="0"/>
              <a:t>eldre kreftpasienter, </a:t>
            </a:r>
          </a:p>
          <a:p>
            <a:pPr marL="0" indent="0">
              <a:buNone/>
            </a:pPr>
            <a:r>
              <a:rPr lang="nb-NO" dirty="0" smtClean="0"/>
              <a:t>og spesielt intervensjonsstudier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27" y="1817770"/>
            <a:ext cx="3764881" cy="37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9230627" y="5447899"/>
            <a:ext cx="702645" cy="13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2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8"/>
          <a:stretch/>
        </p:blipFill>
        <p:spPr bwMode="auto">
          <a:xfrm>
            <a:off x="5350793" y="1092826"/>
            <a:ext cx="3843531" cy="37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8443" y="298866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nb-NO" dirty="0" smtClean="0"/>
              <a:t>GA ved valg av moderne </a:t>
            </a:r>
          </a:p>
          <a:p>
            <a:pPr marL="0" indent="0">
              <a:buNone/>
            </a:pPr>
            <a:r>
              <a:rPr lang="nb-NO" dirty="0" smtClean="0"/>
              <a:t>kreftbehandling?</a:t>
            </a:r>
            <a:endParaRPr lang="nb-NO" dirty="0"/>
          </a:p>
        </p:txBody>
      </p:sp>
      <p:pic>
        <p:nvPicPr>
          <p:cNvPr id="6148" name="Picture 4" descr="Bilderesultat for breaking news in cancer research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842" y="1309076"/>
            <a:ext cx="2475214" cy="17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49" y="171408"/>
            <a:ext cx="2369777" cy="133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87" y="4557559"/>
            <a:ext cx="2378292" cy="133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55" y="3840482"/>
            <a:ext cx="3296415" cy="147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" y="3142604"/>
            <a:ext cx="5250856" cy="255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289" y="6447585"/>
            <a:ext cx="3098030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0" y="6422185"/>
            <a:ext cx="3695700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nb-NO" sz="1400" b="0" dirty="0">
                <a:solidFill>
                  <a:schemeClr val="tx1"/>
                </a:solidFill>
                <a:ea typeface="+mn-ea"/>
                <a:cs typeface="+mn-cs"/>
              </a:rPr>
              <a:t>Shapiro CL. N </a:t>
            </a:r>
            <a:r>
              <a:rPr lang="en-US" altLang="nb-NO" sz="1400" b="0" dirty="0" err="1">
                <a:solidFill>
                  <a:schemeClr val="tx1"/>
                </a:solidFill>
                <a:ea typeface="+mn-ea"/>
                <a:cs typeface="+mn-cs"/>
              </a:rPr>
              <a:t>Engl</a:t>
            </a:r>
            <a:r>
              <a:rPr lang="en-US" altLang="nb-NO" sz="1400" b="0" dirty="0">
                <a:solidFill>
                  <a:schemeClr val="tx1"/>
                </a:solidFill>
                <a:ea typeface="+mn-ea"/>
                <a:cs typeface="+mn-cs"/>
              </a:rPr>
              <a:t> J Med 2018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8" y="1845984"/>
            <a:ext cx="6509942" cy="37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85799" y="1041400"/>
            <a:ext cx="71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  3.      GA ved oppfølging av </a:t>
            </a:r>
            <a:r>
              <a:rPr lang="nb-NO" sz="2400" dirty="0" err="1" smtClean="0"/>
              <a:t>kreftoverlevere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2" y="2142475"/>
            <a:ext cx="3161825" cy="31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51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436687"/>
            <a:ext cx="4600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517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36687"/>
            <a:ext cx="10515600" cy="40497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3. </a:t>
            </a:r>
            <a:r>
              <a:rPr lang="nb-NO" dirty="0" smtClean="0"/>
              <a:t>   GA ved oppfølging av </a:t>
            </a:r>
            <a:r>
              <a:rPr lang="nb-NO" dirty="0" err="1" smtClean="0"/>
              <a:t>kreftoverlevere</a:t>
            </a:r>
            <a:r>
              <a:rPr lang="nb-NO" dirty="0" smtClean="0"/>
              <a:t>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Hyppige symptomer: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Nevropati, redusert balanse, fall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Osteoporose og brudd</a:t>
            </a:r>
          </a:p>
          <a:p>
            <a:pPr marL="0" indent="0">
              <a:buNone/>
            </a:pPr>
            <a:r>
              <a:rPr lang="nb-NO" dirty="0"/>
              <a:t>	K</a:t>
            </a:r>
            <a:r>
              <a:rPr lang="nb-NO" dirty="0" smtClean="0"/>
              <a:t>ognitive symptomer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Nedsatt livskvalitet</a:t>
            </a:r>
          </a:p>
          <a:p>
            <a:pPr marL="0" indent="0">
              <a:buNone/>
            </a:pPr>
            <a:r>
              <a:rPr lang="nb-NO" dirty="0" smtClean="0"/>
              <a:t>	</a:t>
            </a:r>
            <a:r>
              <a:rPr lang="nb-NO" dirty="0"/>
              <a:t>K</a:t>
            </a:r>
            <a:r>
              <a:rPr lang="nb-NO" dirty="0" smtClean="0"/>
              <a:t>ronisk smerte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Depresjon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 smtClean="0"/>
              <a:t>Fatigue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348902" y="6350246"/>
            <a:ext cx="5996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Rowland JH. Journal </a:t>
            </a:r>
            <a:r>
              <a:rPr lang="en-US" sz="1400" dirty="0"/>
              <a:t>of clinical oncology </a:t>
            </a:r>
            <a:r>
              <a:rPr lang="en-US" sz="1400" dirty="0" smtClean="0"/>
              <a:t>2014</a:t>
            </a:r>
          </a:p>
          <a:p>
            <a:endParaRPr lang="en-US" sz="1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507243" y="408613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004A93"/>
                </a:solidFill>
                <a:ea typeface="+mj-ea"/>
                <a:cs typeface="+mj-cs"/>
              </a:rPr>
              <a:t>Geriatriske syndromer</a:t>
            </a:r>
            <a:endParaRPr lang="nb-NO" sz="3200" b="1" dirty="0">
              <a:solidFill>
                <a:srgbClr val="004A93"/>
              </a:solidFill>
              <a:ea typeface="+mj-ea"/>
              <a:cs typeface="+mj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537700" y="1436687"/>
            <a:ext cx="1892300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8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7CF1A79-0BBE-0444-85D6-7E46EA46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39ECEEB-B715-5445-9981-D2BD1B3A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744"/>
            <a:ext cx="10515600" cy="38426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Bakgrunn: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Når er du gammel?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Hva er evidens?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 hos gamle; hvorfor er det så vanskelig?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Geriatrisk vurdering (GA)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1371600" lvl="2" indent="-457200">
              <a:buFont typeface="+mj-lt"/>
              <a:buAutoNum type="alphaLcParenR"/>
            </a:pPr>
            <a:r>
              <a:rPr lang="nb-NO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Tailoring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/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person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tilpasset </a:t>
            </a: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kreftbehandling</a:t>
            </a:r>
            <a:endParaRPr lang="nb-NO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Evidens for GA i kreftbehandling: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 informasjon om pasientens totale helsesituasjon og skrøpelighet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Behandling </a:t>
            </a: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av ikke-onkologiske tilstander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Risikovurdering og endring i onkologisk behandling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Effekt på behandlingsutfall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Fremtidsperspektiver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</a:t>
            </a:r>
            <a:r>
              <a:rPr lang="nb-NO" dirty="0" smtClean="0"/>
              <a:t>onklusjon</a:t>
            </a:r>
          </a:p>
        </p:txBody>
      </p:sp>
    </p:spTree>
    <p:extLst>
      <p:ext uri="{BB962C8B-B14F-4D97-AF65-F5344CB8AC3E}">
        <p14:creationId xmlns:p14="http://schemas.microsoft.com/office/powerpoint/2010/main" val="11774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Hos eldre kreftpasienter viser forskning at Geriatrisk vurdering (GA): 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Gir mer informasjon om pasientens helsetilstand og </a:t>
            </a:r>
            <a:r>
              <a:rPr lang="nb-NO" dirty="0" err="1" smtClean="0"/>
              <a:t>frailty</a:t>
            </a:r>
            <a:r>
              <a:rPr lang="nb-NO" dirty="0" smtClean="0"/>
              <a:t>. </a:t>
            </a:r>
            <a:r>
              <a:rPr lang="nb-NO" dirty="0" smtClean="0"/>
              <a:t>Ikke-erkjente </a:t>
            </a:r>
            <a:r>
              <a:rPr lang="nb-NO" dirty="0" smtClean="0"/>
              <a:t>tilstander oppdages hos </a:t>
            </a:r>
            <a:r>
              <a:rPr lang="nb-NO" dirty="0" err="1" smtClean="0"/>
              <a:t>ca</a:t>
            </a:r>
            <a:r>
              <a:rPr lang="nb-NO" dirty="0" smtClean="0"/>
              <a:t> halvparten</a:t>
            </a:r>
          </a:p>
          <a:p>
            <a:pPr lvl="1"/>
            <a:r>
              <a:rPr lang="nb-NO" dirty="0" smtClean="0"/>
              <a:t>Gir informasjon om risiko for komplikasjoner og dødelighet</a:t>
            </a:r>
          </a:p>
          <a:p>
            <a:pPr lvl="1"/>
            <a:r>
              <a:rPr lang="nb-NO" dirty="0" smtClean="0"/>
              <a:t>Fører til </a:t>
            </a:r>
            <a:r>
              <a:rPr lang="nb-NO" dirty="0" smtClean="0"/>
              <a:t>persontilpasning</a:t>
            </a:r>
            <a:r>
              <a:rPr lang="nb-NO" dirty="0" smtClean="0"/>
              <a:t> </a:t>
            </a:r>
            <a:r>
              <a:rPr lang="nb-NO" dirty="0" smtClean="0"/>
              <a:t>av både ikke-onkologisk (72% av pasientene) og onkologisk (28%) behandling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Dette kan bedre utfallet for pasientene, men vi trenger flere randomiserte studier</a:t>
            </a:r>
          </a:p>
          <a:p>
            <a:endParaRPr lang="nb-NO" dirty="0"/>
          </a:p>
        </p:txBody>
      </p:sp>
      <p:pic>
        <p:nvPicPr>
          <p:cNvPr id="5" name="Picture 2" descr="Bilderesultat for PYRAMIDE OF EVIDENC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8264" r="3751" b="9236"/>
          <a:stretch/>
        </p:blipFill>
        <p:spPr bwMode="auto">
          <a:xfrm>
            <a:off x="8883459" y="0"/>
            <a:ext cx="262274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8" y="106842"/>
            <a:ext cx="9957335" cy="57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3" y="-297627"/>
            <a:ext cx="9808142" cy="61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472543" y="6291944"/>
            <a:ext cx="3363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Illustration</a:t>
            </a:r>
            <a:r>
              <a:rPr lang="nb-NO" sz="1600" dirty="0" smtClean="0"/>
              <a:t>: Etienne </a:t>
            </a:r>
            <a:r>
              <a:rPr lang="nb-NO" sz="1600" dirty="0"/>
              <a:t>B</a:t>
            </a:r>
            <a:r>
              <a:rPr lang="nb-NO" sz="1600" dirty="0" smtClean="0"/>
              <a:t>rain</a:t>
            </a:r>
            <a:endParaRPr lang="nb-NO" sz="1600" dirty="0"/>
          </a:p>
        </p:txBody>
      </p:sp>
      <p:sp>
        <p:nvSpPr>
          <p:cNvPr id="4" name="Rektangel 3"/>
          <p:cNvSpPr/>
          <p:nvPr/>
        </p:nvSpPr>
        <p:spPr>
          <a:xfrm>
            <a:off x="6910939" y="3407343"/>
            <a:ext cx="4417996" cy="1405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1121343" y="-297628"/>
            <a:ext cx="1126156" cy="1270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4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25" y="585466"/>
            <a:ext cx="2860001" cy="20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Kreftbehandling hos gamle; hvorfor er det 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så </a:t>
            </a:r>
            <a:r>
              <a:rPr lang="nb-NO" sz="3600" dirty="0"/>
              <a:t>vanskelig?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4A92"/>
                </a:solidFill>
              </a:rPr>
              <a:t>2. 	</a:t>
            </a:r>
            <a:r>
              <a:rPr lang="nb-NO" dirty="0" smtClean="0">
                <a:solidFill>
                  <a:srgbClr val="004A92"/>
                </a:solidFill>
              </a:rPr>
              <a:t>Eldre ≠ eldre</a:t>
            </a:r>
            <a:endParaRPr lang="nb-NO" dirty="0">
              <a:solidFill>
                <a:srgbClr val="004A92"/>
              </a:solidFill>
            </a:endParaRPr>
          </a:p>
          <a:p>
            <a:pPr marL="0" indent="0">
              <a:buNone/>
            </a:pPr>
            <a:r>
              <a:rPr lang="nb-NO" dirty="0" smtClean="0"/>
              <a:t>Guideline-basert behandling er ofte vanskelig eller feil</a:t>
            </a:r>
          </a:p>
          <a:p>
            <a:pPr marL="0" indent="0">
              <a:buNone/>
            </a:pPr>
            <a:r>
              <a:rPr lang="nb-NO" dirty="0" smtClean="0"/>
              <a:t>→trenger individualisert behandling</a:t>
            </a:r>
            <a:endParaRPr lang="nb-NO" dirty="0"/>
          </a:p>
        </p:txBody>
      </p:sp>
      <p:pic>
        <p:nvPicPr>
          <p:cNvPr id="4" name="Picture 2" descr="Relatert bil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9" r="4379"/>
          <a:stretch/>
        </p:blipFill>
        <p:spPr bwMode="auto">
          <a:xfrm>
            <a:off x="2404476" y="3631999"/>
            <a:ext cx="3378169" cy="20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eresultat for malnourished elder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63" y="3631999"/>
            <a:ext cx="3095376" cy="20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397565" y="3554095"/>
            <a:ext cx="2006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Alder 91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(Ekstremt!) </a:t>
            </a:r>
            <a:r>
              <a:rPr lang="nb-NO" b="1" dirty="0" smtClean="0">
                <a:solidFill>
                  <a:schemeClr val="tx2"/>
                </a:solidFill>
              </a:rPr>
              <a:t>Sprek</a:t>
            </a:r>
          </a:p>
          <a:p>
            <a:endParaRPr lang="nb-NO" b="1" dirty="0" smtClean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Risiko for </a:t>
            </a:r>
            <a:r>
              <a:rPr lang="nb-NO" b="1" dirty="0" err="1" smtClean="0">
                <a:solidFill>
                  <a:schemeClr val="tx2"/>
                </a:solidFill>
              </a:rPr>
              <a:t>underbehandling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dirty="0" err="1" smtClean="0">
                <a:solidFill>
                  <a:schemeClr val="tx2"/>
                </a:solidFill>
              </a:rPr>
              <a:t>pga</a:t>
            </a:r>
            <a:r>
              <a:rPr lang="nb-NO" dirty="0" smtClean="0">
                <a:solidFill>
                  <a:schemeClr val="tx2"/>
                </a:solidFill>
              </a:rPr>
              <a:t> høy kronologisk alder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9843260" y="3563823"/>
            <a:ext cx="2096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Alder 81</a:t>
            </a:r>
          </a:p>
          <a:p>
            <a:r>
              <a:rPr lang="nb-NO" b="1" dirty="0" err="1" smtClean="0">
                <a:solidFill>
                  <a:schemeClr val="tx2"/>
                </a:solidFill>
              </a:rPr>
              <a:t>Frail</a:t>
            </a:r>
            <a:r>
              <a:rPr lang="nb-NO" b="1" dirty="0" smtClean="0">
                <a:solidFill>
                  <a:schemeClr val="tx2"/>
                </a:solidFill>
              </a:rPr>
              <a:t>/skrøpelig</a:t>
            </a:r>
          </a:p>
          <a:p>
            <a:endParaRPr lang="nb-NO" b="1" dirty="0" smtClean="0">
              <a:solidFill>
                <a:schemeClr val="tx2"/>
              </a:solidFill>
            </a:endParaRPr>
          </a:p>
          <a:p>
            <a:r>
              <a:rPr lang="nb-NO" dirty="0" smtClean="0">
                <a:solidFill>
                  <a:schemeClr val="tx2"/>
                </a:solidFill>
              </a:rPr>
              <a:t>Risiko for </a:t>
            </a:r>
            <a:r>
              <a:rPr lang="nb-NO" b="1" dirty="0" smtClean="0">
                <a:solidFill>
                  <a:schemeClr val="tx2"/>
                </a:solidFill>
              </a:rPr>
              <a:t>overbehandling 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hvis man følger retningslinjer blindt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sz="3600" b="1" kern="1200" dirty="0">
                <a:solidFill>
                  <a:srgbClr val="004A93"/>
                </a:solidFill>
                <a:latin typeface="Calibri" panose="020F0502020204030204"/>
              </a:rPr>
              <a:t>Kreftbehandling hos gamle; hvorfor er det så vanskelig? 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149" y="1933073"/>
            <a:ext cx="10199914" cy="4288971"/>
          </a:xfrm>
        </p:spPr>
        <p:txBody>
          <a:bodyPr/>
          <a:lstStyle/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kern="1200" dirty="0">
                <a:solidFill>
                  <a:srgbClr val="004A92"/>
                </a:solidFill>
              </a:rPr>
              <a:t>3. </a:t>
            </a:r>
            <a:r>
              <a:rPr lang="nb-NO" sz="2800" kern="1200" dirty="0" smtClean="0">
                <a:solidFill>
                  <a:srgbClr val="004A92"/>
                </a:solidFill>
              </a:rPr>
              <a:t>Lite evidens å styre </a:t>
            </a:r>
          </a:p>
          <a:p>
            <a:pPr marL="0" indent="0">
              <a:buNone/>
            </a:pPr>
            <a:r>
              <a:rPr lang="nb-NO" sz="2800" kern="1200" dirty="0" smtClean="0">
                <a:solidFill>
                  <a:srgbClr val="004A92"/>
                </a:solidFill>
              </a:rPr>
              <a:t>behandlingen etter</a:t>
            </a:r>
            <a:endParaRPr lang="nb-NO" sz="2800" kern="1200" dirty="0">
              <a:solidFill>
                <a:srgbClr val="004A92"/>
              </a:solidFill>
            </a:endParaRPr>
          </a:p>
        </p:txBody>
      </p:sp>
      <p:pic>
        <p:nvPicPr>
          <p:cNvPr id="13314" name="Picture 2" descr="C:\Users\uxomni.OUS\AppData\Local\Microsoft\Windows\Temporary Internet Files\Content.Outlook\P208Q5T3\Imag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861459"/>
            <a:ext cx="7446330" cy="4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738508" y="6550222"/>
            <a:ext cx="451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/>
              <a:t>Illustration</a:t>
            </a:r>
            <a:r>
              <a:rPr lang="nb-NO" sz="1400" dirty="0" smtClean="0"/>
              <a:t>: Etienne Brain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205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7" y="1175215"/>
            <a:ext cx="7853883" cy="42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Kreftbehandling hos gamle; hvorfor er det så vanskelig?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dirty="0">
                <a:solidFill>
                  <a:srgbClr val="004A92"/>
                </a:solidFill>
              </a:rPr>
              <a:t>4. </a:t>
            </a:r>
            <a:r>
              <a:rPr lang="nb-NO" dirty="0" smtClean="0">
                <a:solidFill>
                  <a:srgbClr val="004A92"/>
                </a:solidFill>
              </a:rPr>
              <a:t>Pasientenes </a:t>
            </a:r>
            <a:r>
              <a:rPr lang="nb-NO" dirty="0" err="1" smtClean="0">
                <a:solidFill>
                  <a:srgbClr val="004A92"/>
                </a:solidFill>
              </a:rPr>
              <a:t>preferenser</a:t>
            </a:r>
            <a:endParaRPr lang="nb-NO" dirty="0" smtClean="0">
              <a:solidFill>
                <a:srgbClr val="004A92"/>
              </a:solidFill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nb-NO" dirty="0" smtClean="0">
                <a:solidFill>
                  <a:srgbClr val="004A92"/>
                </a:solidFill>
              </a:rPr>
              <a:t> </a:t>
            </a:r>
            <a:r>
              <a:rPr lang="nb-NO" dirty="0">
                <a:solidFill>
                  <a:srgbClr val="004A92"/>
                </a:solidFill>
              </a:rPr>
              <a:t>≠ </a:t>
            </a:r>
            <a:r>
              <a:rPr lang="nb-NO" dirty="0" smtClean="0">
                <a:solidFill>
                  <a:srgbClr val="004A92"/>
                </a:solidFill>
              </a:rPr>
              <a:t>doktorens </a:t>
            </a:r>
            <a:r>
              <a:rPr lang="nb-NO" dirty="0" err="1" smtClean="0">
                <a:solidFill>
                  <a:srgbClr val="004A92"/>
                </a:solidFill>
              </a:rPr>
              <a:t>preferenser</a:t>
            </a:r>
            <a:endParaRPr lang="nb-NO" dirty="0">
              <a:solidFill>
                <a:srgbClr val="004A92"/>
              </a:solidFill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z="2400" dirty="0" smtClean="0"/>
              <a:t>Oftest ikke villig til å ofre </a:t>
            </a:r>
          </a:p>
          <a:p>
            <a:pPr marL="0" indent="0">
              <a:buNone/>
            </a:pPr>
            <a:r>
              <a:rPr lang="nb-NO" sz="2400" dirty="0" smtClean="0"/>
              <a:t>funksjon og selvstendighet </a:t>
            </a:r>
          </a:p>
          <a:p>
            <a:pPr marL="0" indent="0">
              <a:buNone/>
            </a:pPr>
            <a:r>
              <a:rPr lang="nb-NO" sz="2400" dirty="0" smtClean="0"/>
              <a:t>for overlevelse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95381" y="6407694"/>
            <a:ext cx="585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solidFill>
                  <a:prstClr val="black"/>
                </a:solidFill>
              </a:rPr>
              <a:t>Fried</a:t>
            </a:r>
            <a:r>
              <a:rPr lang="nb-NO" sz="1400" dirty="0" smtClean="0">
                <a:solidFill>
                  <a:prstClr val="black"/>
                </a:solidFill>
              </a:rPr>
              <a:t> T. New England Journal of </a:t>
            </a:r>
            <a:r>
              <a:rPr lang="nb-NO" sz="1400" dirty="0" err="1" smtClean="0">
                <a:solidFill>
                  <a:prstClr val="black"/>
                </a:solidFill>
              </a:rPr>
              <a:t>Medicine</a:t>
            </a:r>
            <a:r>
              <a:rPr lang="nb-NO" sz="1400" dirty="0" smtClean="0">
                <a:solidFill>
                  <a:prstClr val="black"/>
                </a:solidFill>
              </a:rPr>
              <a:t> 2002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323411" y="3788218"/>
            <a:ext cx="902472" cy="13459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244916" y="3835721"/>
            <a:ext cx="902472" cy="13116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7"/>
            <a:ext cx="6895289" cy="3660775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altLang="ja-JP" sz="32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32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As the age of the patient increases, </a:t>
            </a:r>
            <a:endParaRPr lang="en-US" altLang="ja-JP" sz="32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32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the </a:t>
            </a:r>
            <a:r>
              <a:rPr lang="en-US" altLang="ja-JP" sz="32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gap grows that separates the </a:t>
            </a:r>
            <a:r>
              <a:rPr lang="en-US" altLang="ja-JP" sz="32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good physician </a:t>
            </a:r>
            <a:r>
              <a:rPr lang="en-US" altLang="ja-JP" sz="32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from </a:t>
            </a:r>
            <a:r>
              <a:rPr lang="en-US" altLang="ja-JP" sz="32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the </a:t>
            </a:r>
            <a:r>
              <a:rPr lang="en-US" altLang="ja-JP" sz="32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excellent physician</a:t>
            </a:r>
            <a:r>
              <a:rPr lang="ja-JP" altLang="en-US" sz="32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”</a:t>
            </a:r>
            <a:r>
              <a:rPr lang="en-US" altLang="ja-JP" sz="32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nb-NO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nb-NO" i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nb-NO" dirty="0" smtClean="0"/>
          </a:p>
        </p:txBody>
      </p:sp>
      <p:pic>
        <p:nvPicPr>
          <p:cNvPr id="5" name="Picture 2" descr="Relatert bil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9" r="4379"/>
          <a:stretch/>
        </p:blipFill>
        <p:spPr bwMode="auto">
          <a:xfrm>
            <a:off x="8659690" y="19456"/>
            <a:ext cx="3211286" cy="19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deresultat for malnourished elder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54" y="1987347"/>
            <a:ext cx="3069522" cy="20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xomni.OUS\AppData\Local\Microsoft\Windows\Temporary Internet Files\Content.Outlook\P208Q5T3\Imag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54" y="3923319"/>
            <a:ext cx="3069522" cy="193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2914365" y="6357256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nb-NO" sz="1400" dirty="0">
                <a:solidFill>
                  <a:srgbClr val="000000"/>
                </a:solidFill>
                <a:latin typeface="Calibri" pitchFamily="34" charset="0"/>
              </a:rPr>
              <a:t>Roth, Principles and Practice of Geriatric Surgery, 2</a:t>
            </a:r>
            <a:r>
              <a:rPr lang="en-US" altLang="nb-NO" sz="1400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nb-NO" sz="1400" dirty="0">
                <a:solidFill>
                  <a:srgbClr val="000000"/>
                </a:solidFill>
                <a:latin typeface="Calibri" pitchFamily="34" charset="0"/>
              </a:rPr>
              <a:t> Ed, </a:t>
            </a:r>
            <a:r>
              <a:rPr lang="en-US" altLang="nb-NO" sz="1400" dirty="0" smtClean="0">
                <a:solidFill>
                  <a:srgbClr val="000000"/>
                </a:solidFill>
                <a:latin typeface="Calibri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0987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UIO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US - Overordnet – UIO ENG" id="{0345A270-73AF-4BF8-96A3-C32D4E97A693}" vid="{CB8B6E3E-B1AB-4906-9D2D-952320490CC9}"/>
    </a:ext>
  </a:extLst>
</a:theme>
</file>

<file path=ppt/theme/theme2.xml><?xml version="1.0" encoding="utf-8"?>
<a:theme xmlns:a="http://schemas.openxmlformats.org/drawingml/2006/main" name="1_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io_tilknytting_eng">
  <a:themeElements>
    <a:clrScheme name="uio_tilknytting_eng 1">
      <a:dk1>
        <a:srgbClr val="000000"/>
      </a:dk1>
      <a:lt1>
        <a:srgbClr val="FFFFFF"/>
      </a:lt1>
      <a:dk2>
        <a:srgbClr val="000000"/>
      </a:dk2>
      <a:lt2>
        <a:srgbClr val="BDBDBD"/>
      </a:lt2>
      <a:accent1>
        <a:srgbClr val="39A1FF"/>
      </a:accent1>
      <a:accent2>
        <a:srgbClr val="CC00A0"/>
      </a:accent2>
      <a:accent3>
        <a:srgbClr val="FFFFFF"/>
      </a:accent3>
      <a:accent4>
        <a:srgbClr val="000000"/>
      </a:accent4>
      <a:accent5>
        <a:srgbClr val="AECDFF"/>
      </a:accent5>
      <a:accent6>
        <a:srgbClr val="B90091"/>
      </a:accent6>
      <a:hlink>
        <a:srgbClr val="00BEB5"/>
      </a:hlink>
      <a:folHlink>
        <a:srgbClr val="B2B2B2"/>
      </a:folHlink>
    </a:clrScheme>
    <a:fontScheme name="2_uio_tilknytting_e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o_tilknytting_eng 1">
        <a:dk1>
          <a:srgbClr val="000000"/>
        </a:dk1>
        <a:lt1>
          <a:srgbClr val="FFFFFF"/>
        </a:lt1>
        <a:dk2>
          <a:srgbClr val="000000"/>
        </a:dk2>
        <a:lt2>
          <a:srgbClr val="BDBDBD"/>
        </a:lt2>
        <a:accent1>
          <a:srgbClr val="39A1FF"/>
        </a:accent1>
        <a:accent2>
          <a:srgbClr val="CC00A0"/>
        </a:accent2>
        <a:accent3>
          <a:srgbClr val="FFFFFF"/>
        </a:accent3>
        <a:accent4>
          <a:srgbClr val="000000"/>
        </a:accent4>
        <a:accent5>
          <a:srgbClr val="AECDFF"/>
        </a:accent5>
        <a:accent6>
          <a:srgbClr val="B90091"/>
        </a:accent6>
        <a:hlink>
          <a:srgbClr val="00BE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_tilknytting_eng 2">
        <a:dk1>
          <a:srgbClr val="BDBDBD"/>
        </a:dk1>
        <a:lt1>
          <a:srgbClr val="FFFFFF"/>
        </a:lt1>
        <a:dk2>
          <a:srgbClr val="000000"/>
        </a:dk2>
        <a:lt2>
          <a:srgbClr val="FFFFFF"/>
        </a:lt2>
        <a:accent1>
          <a:srgbClr val="39A1FF"/>
        </a:accent1>
        <a:accent2>
          <a:srgbClr val="CC00A0"/>
        </a:accent2>
        <a:accent3>
          <a:srgbClr val="AAAAAA"/>
        </a:accent3>
        <a:accent4>
          <a:srgbClr val="DADADA"/>
        </a:accent4>
        <a:accent5>
          <a:srgbClr val="AECDFF"/>
        </a:accent5>
        <a:accent6>
          <a:srgbClr val="B90091"/>
        </a:accent6>
        <a:hlink>
          <a:srgbClr val="00BEB5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UIO ENG</Template>
  <TotalTime>6764</TotalTime>
  <Words>1961</Words>
  <Application>Microsoft Office PowerPoint</Application>
  <PresentationFormat>Egendefinert</PresentationFormat>
  <Paragraphs>491</Paragraphs>
  <Slides>59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59</vt:i4>
      </vt:variant>
    </vt:vector>
  </HeadingPairs>
  <TitlesOfParts>
    <vt:vector size="62" baseType="lpstr">
      <vt:lpstr>OUS - Overordnet – UIO ENG</vt:lpstr>
      <vt:lpstr>1_Standard utforming</vt:lpstr>
      <vt:lpstr>2_uio_tilknytting_eng</vt:lpstr>
      <vt:lpstr>Er det evidens for å bruke Geriatrisk vurdering (GA) ved kreftbehandling hos gamle?</vt:lpstr>
      <vt:lpstr>Plan</vt:lpstr>
      <vt:lpstr>Når er du gammel?</vt:lpstr>
      <vt:lpstr>Hva er evidens?</vt:lpstr>
      <vt:lpstr>Kreftbehandling hos gamle; hvorfor er det så vanskelig?   1. Eldre har andre helseproblemer i tillegg</vt:lpstr>
      <vt:lpstr>Kreftbehandling hos gamle; hvorfor er det  så vanskelig? </vt:lpstr>
      <vt:lpstr>Kreftbehandling hos gamle; hvorfor er det så vanskelig? </vt:lpstr>
      <vt:lpstr>Kreftbehandling hos gamle; hvorfor er det så vanskelig? </vt:lpstr>
      <vt:lpstr>PowerPoint-presentasjon</vt:lpstr>
      <vt:lpstr>Geriatrisk vurdering</vt:lpstr>
      <vt:lpstr>Evidens for effekt av GA fra andre settinger</vt:lpstr>
      <vt:lpstr>Beslutningsprosess hos eldre kreftpasienter i dag</vt:lpstr>
      <vt:lpstr>Kreftbehandling</vt:lpstr>
      <vt:lpstr>Tailoring</vt:lpstr>
      <vt:lpstr>Persontilpasset kreftbehandling; målrettet behandling</vt:lpstr>
      <vt:lpstr>Persontilpasset kreftbehandling; Multidisiplinært møte (MDT)</vt:lpstr>
      <vt:lpstr>Tilleggsverdi av geriatrisk vurdering i persontilpasset kreftbehandling?</vt:lpstr>
      <vt:lpstr>Eksempel på GA-styrt behandling</vt:lpstr>
      <vt:lpstr>PowerPoint-presentasjon</vt:lpstr>
      <vt:lpstr>Potensiell gevinst ved GA i kreftbehandling</vt:lpstr>
      <vt:lpstr>Plan</vt:lpstr>
      <vt:lpstr>GA avdekker en rekke tilstander som ikke oppdages ved rutinemessig kreftutredning</vt:lpstr>
      <vt:lpstr>GA gir mer informasjon om funksjonsnivå enn ECOG</vt:lpstr>
      <vt:lpstr>GA er gullstandard for å diagnostisere frailty</vt:lpstr>
      <vt:lpstr>PowerPoint-presentasjon</vt:lpstr>
      <vt:lpstr>GA medfører endringer i  ikke-onkologisk behandling</vt:lpstr>
      <vt:lpstr>  Hos eldre kreftpasienter viser evidens at geriatrisk vurdering (GA): </vt:lpstr>
      <vt:lpstr>Potensiell gevinst ved GA i kreftbehandling</vt:lpstr>
      <vt:lpstr>Kan GA si noe om risiko for komplikasjoner ved kreftbehandling?</vt:lpstr>
      <vt:lpstr>1. Kirurgi: GA predikerer postoperative komplikasjoner</vt:lpstr>
      <vt:lpstr>PowerPoint-presentasjon</vt:lpstr>
      <vt:lpstr>3. Strålebehandling</vt:lpstr>
      <vt:lpstr>Kan GA predikere mortalitet?</vt:lpstr>
      <vt:lpstr>1) Kirurgi    </vt:lpstr>
      <vt:lpstr>3) Strålebehandling</vt:lpstr>
      <vt:lpstr>Funksjonssvikt</vt:lpstr>
      <vt:lpstr>PowerPoint-presentasjon</vt:lpstr>
      <vt:lpstr>PowerPoint-presentasjon</vt:lpstr>
      <vt:lpstr>GA fører til endringer i onkologisk behandling</vt:lpstr>
      <vt:lpstr>Potensiell gevinst ved GA i kreftbehandling</vt:lpstr>
      <vt:lpstr>Bedre behandlingsresultat? 1) Kreftkirurgi</vt:lpstr>
      <vt:lpstr>2) Kjemoterapi</vt:lpstr>
      <vt:lpstr>Intervensjonsgruppe: GA-guidet behandling</vt:lpstr>
      <vt:lpstr>Resultater:</vt:lpstr>
      <vt:lpstr>Systematisk oversikt;  effekt av GA:</vt:lpstr>
      <vt:lpstr>Bedre behandlingsresultat? 3) Strålebehandling</vt:lpstr>
      <vt:lpstr>Potensiell gevinst ved GA i kreftbehandling</vt:lpstr>
      <vt:lpstr>Hva sier retningslinjene?</vt:lpstr>
      <vt:lpstr>Anbefaling (1): </vt:lpstr>
      <vt:lpstr>Anbefaling (2):</vt:lpstr>
      <vt:lpstr>Plan</vt:lpstr>
      <vt:lpstr>PowerPoint-presentasjon</vt:lpstr>
      <vt:lpstr>PowerPoint-presentasjon</vt:lpstr>
      <vt:lpstr>Shapiro CL. N Engl J Med 2018</vt:lpstr>
      <vt:lpstr>PowerPoint-presentasjon</vt:lpstr>
      <vt:lpstr>Plan</vt:lpstr>
      <vt:lpstr>Konklusjoner</vt:lpstr>
      <vt:lpstr>PowerPoint-presentasjon</vt:lpstr>
      <vt:lpstr>PowerPoint-presentasjon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Ommundsen</dc:creator>
  <cp:lastModifiedBy>Nina Ommundsen</cp:lastModifiedBy>
  <cp:revision>318</cp:revision>
  <dcterms:created xsi:type="dcterms:W3CDTF">2019-04-22T10:03:38Z</dcterms:created>
  <dcterms:modified xsi:type="dcterms:W3CDTF">2019-09-12T12:15:38Z</dcterms:modified>
</cp:coreProperties>
</file>