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20" autoAdjust="0"/>
  </p:normalViewPr>
  <p:slideViewPr>
    <p:cSldViewPr snapToGrid="0" snapToObjects="1"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ml.snl.no/geriatri" TargetMode="External"/><Relationship Id="rId2" Type="http://schemas.openxmlformats.org/officeDocument/2006/relationships/hyperlink" Target="https://www.medscape.org/viewarticle/554398_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cbi.nlm.nih.gov/pubmed/1662006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Gynekologiske problemstillinger hos eldre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err="1"/>
              <a:t>GerIT</a:t>
            </a:r>
            <a:r>
              <a:rPr lang="nb-NO" dirty="0"/>
              <a:t> 2018</a:t>
            </a:r>
          </a:p>
          <a:p>
            <a:r>
              <a:rPr lang="nb-NO" dirty="0"/>
              <a:t>Lillehammer helsehus</a:t>
            </a:r>
          </a:p>
          <a:p>
            <a:r>
              <a:rPr lang="nb-NO" dirty="0"/>
              <a:t>Emil A. Gundersen</a:t>
            </a:r>
          </a:p>
        </p:txBody>
      </p:sp>
    </p:spTree>
    <p:extLst>
      <p:ext uri="{BB962C8B-B14F-4D97-AF65-F5344CB8AC3E}">
        <p14:creationId xmlns:p14="http://schemas.microsoft.com/office/powerpoint/2010/main" val="4090118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F1E2E77B-A71B-46E3-8C64-517700D2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Prolaps i </a:t>
            </a:r>
            <a:r>
              <a:rPr lang="nb-NO" dirty="0" err="1"/>
              <a:t>pelvis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44625E34-205A-4C93-950A-4A9A1032C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Etiologi</a:t>
            </a:r>
            <a:r>
              <a:rPr lang="en-US" dirty="0"/>
              <a:t>: </a:t>
            </a:r>
            <a:r>
              <a:rPr lang="en-US" dirty="0" err="1"/>
              <a:t>multifaktoriell</a:t>
            </a:r>
            <a:r>
              <a:rPr lang="en-US" dirty="0"/>
              <a:t>: </a:t>
            </a:r>
            <a:r>
              <a:rPr lang="en-US" dirty="0" err="1"/>
              <a:t>fødselsskader</a:t>
            </a:r>
            <a:r>
              <a:rPr lang="en-US" dirty="0"/>
              <a:t>, </a:t>
            </a:r>
            <a:r>
              <a:rPr lang="en-US" dirty="0" err="1"/>
              <a:t>svaket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striated muscles/</a:t>
            </a:r>
            <a:r>
              <a:rPr lang="en-US" dirty="0" err="1"/>
              <a:t>nevromuskulær</a:t>
            </a:r>
            <a:r>
              <a:rPr lang="en-US" dirty="0"/>
              <a:t> </a:t>
            </a:r>
            <a:r>
              <a:rPr lang="en-US" dirty="0" err="1"/>
              <a:t>sykdom</a:t>
            </a:r>
            <a:r>
              <a:rPr lang="en-US" dirty="0"/>
              <a:t> </a:t>
            </a:r>
            <a:r>
              <a:rPr lang="en-US" dirty="0" err="1"/>
              <a:t>pga</a:t>
            </a:r>
            <a:r>
              <a:rPr lang="en-US" dirty="0"/>
              <a:t> </a:t>
            </a:r>
            <a:r>
              <a:rPr lang="en-US" dirty="0" err="1"/>
              <a:t>sykdom</a:t>
            </a:r>
            <a:r>
              <a:rPr lang="en-US" dirty="0"/>
              <a:t>, </a:t>
            </a:r>
            <a:r>
              <a:rPr lang="en-US" dirty="0" err="1"/>
              <a:t>traume</a:t>
            </a:r>
            <a:r>
              <a:rPr lang="en-US" dirty="0"/>
              <a:t>, </a:t>
            </a:r>
            <a:r>
              <a:rPr lang="en-US" dirty="0" err="1"/>
              <a:t>aldring</a:t>
            </a:r>
            <a:r>
              <a:rPr lang="en-US" dirty="0"/>
              <a:t>, tap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elastisitet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turgor </a:t>
            </a:r>
            <a:r>
              <a:rPr lang="en-US" dirty="0" err="1"/>
              <a:t>pga</a:t>
            </a:r>
            <a:r>
              <a:rPr lang="en-US" dirty="0"/>
              <a:t> </a:t>
            </a:r>
            <a:r>
              <a:rPr lang="en-US" dirty="0" err="1"/>
              <a:t>østrogenmangel</a:t>
            </a:r>
            <a:r>
              <a:rPr lang="en-US" dirty="0"/>
              <a:t>; </a:t>
            </a:r>
            <a:r>
              <a:rPr lang="en-US" dirty="0" err="1"/>
              <a:t>Ehler</a:t>
            </a:r>
            <a:r>
              <a:rPr lang="en-US" dirty="0"/>
              <a:t>-Danlos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Marfan’s</a:t>
            </a:r>
            <a:r>
              <a:rPr lang="en-US" dirty="0"/>
              <a:t>!</a:t>
            </a:r>
          </a:p>
          <a:p>
            <a:r>
              <a:rPr lang="en-US" dirty="0" err="1"/>
              <a:t>Sx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økt</a:t>
            </a:r>
            <a:r>
              <a:rPr lang="en-US" dirty="0"/>
              <a:t> press I pelvis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økt</a:t>
            </a:r>
            <a:r>
              <a:rPr lang="en-US" dirty="0"/>
              <a:t> </a:t>
            </a:r>
            <a:r>
              <a:rPr lang="en-US" dirty="0" err="1"/>
              <a:t>abdminalt</a:t>
            </a:r>
            <a:r>
              <a:rPr lang="en-US" dirty="0"/>
              <a:t> press (</a:t>
            </a:r>
            <a:r>
              <a:rPr lang="en-US" dirty="0" err="1"/>
              <a:t>dvs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sitting, </a:t>
            </a:r>
            <a:r>
              <a:rPr lang="en-US" dirty="0" err="1"/>
              <a:t>bøying</a:t>
            </a:r>
            <a:r>
              <a:rPr lang="en-US" dirty="0"/>
              <a:t>, straining)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dempes</a:t>
            </a:r>
            <a:r>
              <a:rPr lang="en-US" dirty="0"/>
              <a:t> </a:t>
            </a:r>
            <a:r>
              <a:rPr lang="en-US" dirty="0" err="1"/>
              <a:t>når</a:t>
            </a:r>
            <a:r>
              <a:rPr lang="en-US" dirty="0"/>
              <a:t> man ligger.</a:t>
            </a:r>
          </a:p>
          <a:p>
            <a:pPr lvl="1"/>
            <a:r>
              <a:rPr lang="en-US" dirty="0" err="1"/>
              <a:t>Ryggsmerter</a:t>
            </a:r>
            <a:r>
              <a:rPr lang="en-US" dirty="0"/>
              <a:t>, </a:t>
            </a:r>
            <a:r>
              <a:rPr lang="en-US" dirty="0" err="1"/>
              <a:t>urininkontinens</a:t>
            </a:r>
            <a:r>
              <a:rPr lang="en-US" dirty="0"/>
              <a:t>, </a:t>
            </a:r>
            <a:r>
              <a:rPr lang="en-US" dirty="0" err="1"/>
              <a:t>protruderende</a:t>
            </a:r>
            <a:r>
              <a:rPr lang="en-US" dirty="0"/>
              <a:t> masse </a:t>
            </a:r>
            <a:r>
              <a:rPr lang="en-US" dirty="0" err="1"/>
              <a:t>fra</a:t>
            </a:r>
            <a:r>
              <a:rPr lang="en-US" dirty="0"/>
              <a:t> vagina</a:t>
            </a:r>
          </a:p>
          <a:p>
            <a:pPr lvl="1"/>
            <a:r>
              <a:rPr lang="en-US" dirty="0"/>
              <a:t>Grad 1 – 3: Grade 1 (or first degree) prolapse is some movement of the organ from its usual position; grade 2 prolapse implies the organ is near the vaginal introitus; grade 3 prolapse is when the organ is at or bulging from the introitus. </a:t>
            </a:r>
          </a:p>
          <a:p>
            <a:r>
              <a:rPr lang="en-US" dirty="0"/>
              <a:t>Cystocele: </a:t>
            </a:r>
            <a:r>
              <a:rPr lang="en-US" dirty="0" err="1"/>
              <a:t>anteriort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vaginalveggene</a:t>
            </a:r>
            <a:endParaRPr lang="en-US" dirty="0"/>
          </a:p>
          <a:p>
            <a:r>
              <a:rPr lang="en-US" dirty="0"/>
              <a:t>Rectocele: </a:t>
            </a:r>
            <a:r>
              <a:rPr lang="en-US" dirty="0" err="1"/>
              <a:t>posteoirt</a:t>
            </a:r>
            <a:r>
              <a:rPr lang="en-US" dirty="0"/>
              <a:t> I </a:t>
            </a:r>
            <a:r>
              <a:rPr lang="en-US" dirty="0" err="1"/>
              <a:t>vaginalveggene</a:t>
            </a:r>
            <a:endParaRPr lang="en-US" dirty="0"/>
          </a:p>
          <a:p>
            <a:r>
              <a:rPr lang="en-US" dirty="0"/>
              <a:t>Enterocele: intern prolapse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tynntarmen</a:t>
            </a:r>
            <a:r>
              <a:rPr lang="en-US" dirty="0"/>
              <a:t> </a:t>
            </a:r>
            <a:r>
              <a:rPr lang="en-US" dirty="0" err="1"/>
              <a:t>inni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recto-</a:t>
            </a:r>
            <a:r>
              <a:rPr lang="en-US" dirty="0" err="1"/>
              <a:t>vagnale</a:t>
            </a:r>
            <a:r>
              <a:rPr lang="en-US" dirty="0"/>
              <a:t> septum</a:t>
            </a:r>
          </a:p>
          <a:p>
            <a:r>
              <a:rPr lang="en-US" dirty="0"/>
              <a:t>Andre: </a:t>
            </a:r>
            <a:r>
              <a:rPr lang="en-US" dirty="0" err="1"/>
              <a:t>Uterocele</a:t>
            </a:r>
            <a:r>
              <a:rPr lang="en-US" dirty="0"/>
              <a:t>, apex – </a:t>
            </a:r>
            <a:r>
              <a:rPr lang="en-US" dirty="0" err="1"/>
              <a:t>vanlig</a:t>
            </a:r>
            <a:r>
              <a:rPr lang="en-US" dirty="0"/>
              <a:t> </a:t>
            </a:r>
            <a:r>
              <a:rPr lang="en-US" dirty="0" err="1"/>
              <a:t>ved</a:t>
            </a:r>
            <a:r>
              <a:rPr lang="en-US" dirty="0"/>
              <a:t> </a:t>
            </a:r>
            <a:r>
              <a:rPr lang="en-US" dirty="0" err="1"/>
              <a:t>hysterektomier</a:t>
            </a:r>
            <a:endParaRPr lang="en-US" dirty="0"/>
          </a:p>
          <a:p>
            <a:r>
              <a:rPr lang="nb-NO" dirty="0" err="1"/>
              <a:t>Tx</a:t>
            </a:r>
            <a:r>
              <a:rPr lang="nb-NO" dirty="0"/>
              <a:t>: kirurgi</a:t>
            </a:r>
          </a:p>
        </p:txBody>
      </p:sp>
      <p:pic>
        <p:nvPicPr>
          <p:cNvPr id="4" name="Bilde 3" descr="pelvic prolaps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8781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50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68EBBB4-218A-4522-B0D4-38D2A5AF1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Postmenopausal </a:t>
            </a:r>
            <a:r>
              <a:rPr lang="en-US" dirty="0" err="1"/>
              <a:t>blødning</a:t>
            </a:r>
            <a:r>
              <a:rPr lang="en-US" dirty="0"/>
              <a:t/>
            </a:r>
            <a:br>
              <a:rPr lang="en-US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0A9DC143-5B15-41CF-98D7-BA934B4D8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</a:t>
            </a:r>
            <a:r>
              <a:rPr lang="en-US" dirty="0" err="1"/>
              <a:t>vaginell</a:t>
            </a:r>
            <a:r>
              <a:rPr lang="en-US" dirty="0"/>
              <a:t> </a:t>
            </a:r>
            <a:r>
              <a:rPr lang="en-US" dirty="0" err="1"/>
              <a:t>blødning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</a:t>
            </a:r>
            <a:r>
              <a:rPr lang="en-US" dirty="0" err="1"/>
              <a:t>menopausen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patologisk</a:t>
            </a:r>
            <a:r>
              <a:rPr lang="en-US" dirty="0"/>
              <a:t>!</a:t>
            </a:r>
          </a:p>
          <a:p>
            <a:r>
              <a:rPr lang="en-US" dirty="0" err="1"/>
              <a:t>Etiologi</a:t>
            </a:r>
            <a:r>
              <a:rPr lang="en-US" dirty="0"/>
              <a:t>: De </a:t>
            </a:r>
            <a:r>
              <a:rPr lang="en-US" dirty="0" err="1"/>
              <a:t>vanligste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premalign</a:t>
            </a:r>
            <a:r>
              <a:rPr lang="en-US" dirty="0"/>
              <a:t>/malign </a:t>
            </a:r>
            <a:r>
              <a:rPr lang="en-US" dirty="0" err="1"/>
              <a:t>lesjon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cervix, endometrium, vulva,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hormonproduserende</a:t>
            </a:r>
            <a:r>
              <a:rPr lang="en-US" dirty="0"/>
              <a:t> </a:t>
            </a:r>
            <a:r>
              <a:rPr lang="en-US" dirty="0" err="1"/>
              <a:t>tumørere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ovariene</a:t>
            </a:r>
            <a:r>
              <a:rPr lang="en-US" dirty="0"/>
              <a:t>. </a:t>
            </a:r>
          </a:p>
          <a:p>
            <a:pPr lvl="1"/>
            <a:r>
              <a:rPr lang="en-US" dirty="0" err="1"/>
              <a:t>Hyperplasi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endometrium –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uvanlig</a:t>
            </a:r>
            <a:r>
              <a:rPr lang="en-US" dirty="0"/>
              <a:t>!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biopsi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stor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sjanse</a:t>
            </a:r>
            <a:r>
              <a:rPr lang="en-US" dirty="0">
                <a:sym typeface="Wingdings" panose="05000000000000000000" pitchFamily="2" charset="2"/>
              </a:rPr>
              <a:t> for </a:t>
            </a:r>
            <a:r>
              <a:rPr lang="en-US" dirty="0" err="1">
                <a:sym typeface="Wingdings" panose="05000000000000000000" pitchFamily="2" charset="2"/>
              </a:rPr>
              <a:t>østrogenproduserende</a:t>
            </a:r>
            <a:r>
              <a:rPr lang="en-US" dirty="0">
                <a:sym typeface="Wingdings" panose="05000000000000000000" pitchFamily="2" charset="2"/>
              </a:rPr>
              <a:t> tumor </a:t>
            </a:r>
            <a:r>
              <a:rPr lang="en-US" dirty="0" err="1">
                <a:sym typeface="Wingdings" panose="05000000000000000000" pitchFamily="2" charset="2"/>
              </a:rPr>
              <a:t>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ovariene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Andre: </a:t>
            </a:r>
            <a:r>
              <a:rPr lang="en-US" dirty="0" err="1"/>
              <a:t>atrofisk</a:t>
            </a:r>
            <a:r>
              <a:rPr lang="en-US" dirty="0"/>
              <a:t> </a:t>
            </a:r>
            <a:r>
              <a:rPr lang="en-US" dirty="0" err="1"/>
              <a:t>vaginitt</a:t>
            </a:r>
            <a:r>
              <a:rPr lang="en-US" dirty="0"/>
              <a:t>, </a:t>
            </a:r>
            <a:r>
              <a:rPr lang="en-US" dirty="0" err="1"/>
              <a:t>uretral</a:t>
            </a:r>
            <a:r>
              <a:rPr lang="en-US" dirty="0"/>
              <a:t> </a:t>
            </a:r>
            <a:r>
              <a:rPr lang="en-US" dirty="0" err="1"/>
              <a:t>caruncel</a:t>
            </a:r>
            <a:r>
              <a:rPr lang="en-US" dirty="0"/>
              <a:t>, </a:t>
            </a:r>
            <a:r>
              <a:rPr lang="en-US" dirty="0" err="1"/>
              <a:t>traume</a:t>
            </a:r>
            <a:r>
              <a:rPr lang="en-US" dirty="0"/>
              <a:t> </a:t>
            </a:r>
            <a:r>
              <a:rPr lang="en-US" dirty="0" err="1"/>
              <a:t>pga</a:t>
            </a:r>
            <a:r>
              <a:rPr lang="en-US" dirty="0"/>
              <a:t> </a:t>
            </a:r>
            <a:r>
              <a:rPr lang="en-US" dirty="0" err="1"/>
              <a:t>seksuell</a:t>
            </a:r>
            <a:r>
              <a:rPr lang="en-US" dirty="0"/>
              <a:t> </a:t>
            </a:r>
            <a:r>
              <a:rPr lang="en-US" dirty="0" err="1"/>
              <a:t>aktivitet</a:t>
            </a:r>
            <a:r>
              <a:rPr lang="en-US" dirty="0"/>
              <a:t>, HRT</a:t>
            </a:r>
          </a:p>
        </p:txBody>
      </p:sp>
    </p:spTree>
    <p:extLst>
      <p:ext uri="{BB962C8B-B14F-4D97-AF65-F5344CB8AC3E}">
        <p14:creationId xmlns:p14="http://schemas.microsoft.com/office/powerpoint/2010/main" val="955837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Kilder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Medscape</a:t>
            </a:r>
            <a:endParaRPr lang="nb-NO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nb-NO" sz="3200" dirty="0">
                <a:hlinkClick r:id="rId3"/>
              </a:rPr>
              <a:t>Store Medisinske Leksikon</a:t>
            </a:r>
            <a:endParaRPr lang="nb-NO" sz="32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nb-NO" sz="3200" dirty="0">
                <a:hlinkClick r:id="rId4"/>
              </a:rPr>
              <a:t>European Journal of Gynaecologica Oncology</a:t>
            </a:r>
            <a:endParaRPr lang="nb-NO" sz="3200" dirty="0"/>
          </a:p>
          <a:p>
            <a:pPr marL="342900" lvl="1" indent="-342900">
              <a:buFont typeface="Arial" pitchFamily="34" charset="0"/>
              <a:buChar char="•"/>
            </a:pPr>
            <a:endParaRPr lang="nb-NO" sz="3200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41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Menopause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000" dirty="0" smtClean="0"/>
              <a:t>Menopause</a:t>
            </a:r>
            <a:r>
              <a:rPr lang="nb-NO" sz="2000" dirty="0"/>
              <a:t>, den siste menstruasjonsblødningen (se klimakterium). Menopausen opptrer normalt i 45–55-årsalderen, gjennomsnittsalderen er 52 år for ikke-røykere, 50 år for røykere</a:t>
            </a:r>
            <a:r>
              <a:rPr lang="nb-NO" sz="2000" dirty="0" smtClean="0"/>
              <a:t>. </a:t>
            </a:r>
          </a:p>
          <a:p>
            <a:r>
              <a:rPr lang="nb-NO" sz="2000" dirty="0" smtClean="0"/>
              <a:t>Brukes vekselsvis med klimakteriet på norsk</a:t>
            </a:r>
          </a:p>
          <a:p>
            <a:r>
              <a:rPr lang="nb-NO" sz="2000" dirty="0" smtClean="0"/>
              <a:t>Så og si alle våre kvinnelige pasienter har gjennomgått dette.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712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7C0BD0D1-6D7B-4E82-9CEA-B978AD20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Aldersforskjeller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19429602-0E21-46A3-88EA-9C535C27C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/>
              <a:t>Postmenopause!</a:t>
            </a:r>
          </a:p>
          <a:p>
            <a:pPr lvl="1"/>
            <a:r>
              <a:rPr lang="nb-NO" dirty="0" err="1"/>
              <a:t>Estron</a:t>
            </a:r>
            <a:r>
              <a:rPr lang="nb-NO" dirty="0"/>
              <a:t> (Binyrene) &gt; </a:t>
            </a:r>
            <a:r>
              <a:rPr lang="nb-NO" dirty="0" err="1"/>
              <a:t>Estradiol</a:t>
            </a:r>
            <a:r>
              <a:rPr lang="nb-NO" dirty="0"/>
              <a:t> (Ovariene)</a:t>
            </a:r>
          </a:p>
          <a:p>
            <a:pPr lvl="1"/>
            <a:r>
              <a:rPr lang="nb-NO" dirty="0">
                <a:sym typeface="Wingdings" panose="05000000000000000000" pitchFamily="2" charset="2"/>
              </a:rPr>
              <a:t>atrofi av de reproduktive delene av </a:t>
            </a:r>
            <a:r>
              <a:rPr lang="nb-NO" dirty="0" smtClean="0">
                <a:sym typeface="Wingdings" panose="05000000000000000000" pitchFamily="2" charset="2"/>
              </a:rPr>
              <a:t>kjønnsorganene</a:t>
            </a:r>
            <a:endParaRPr lang="nb-NO" dirty="0">
              <a:sym typeface="Wingdings" panose="05000000000000000000" pitchFamily="2" charset="2"/>
            </a:endParaRPr>
          </a:p>
          <a:p>
            <a:r>
              <a:rPr lang="nb-NO" dirty="0"/>
              <a:t>Vulva: tynnere, gråere hår; tynnere og blekere vev; forminskning av </a:t>
            </a:r>
            <a:r>
              <a:rPr lang="nb-NO" dirty="0" err="1"/>
              <a:t>labia</a:t>
            </a:r>
            <a:r>
              <a:rPr lang="nb-NO" dirty="0"/>
              <a:t> </a:t>
            </a:r>
            <a:r>
              <a:rPr lang="nb-NO" dirty="0" err="1"/>
              <a:t>minor</a:t>
            </a:r>
            <a:r>
              <a:rPr lang="nb-NO" dirty="0"/>
              <a:t>; </a:t>
            </a:r>
            <a:r>
              <a:rPr lang="nb-NO" dirty="0" err="1"/>
              <a:t>petekkier</a:t>
            </a:r>
            <a:r>
              <a:rPr lang="nb-NO" dirty="0"/>
              <a:t> (seksuelt aktive kvinner).</a:t>
            </a:r>
          </a:p>
          <a:p>
            <a:r>
              <a:rPr lang="nb-NO" dirty="0"/>
              <a:t>Vaginale veggene: Tynnere og blekere; atrofi av subkutant vev; kortere og trangere vaginal kanal. </a:t>
            </a:r>
          </a:p>
          <a:p>
            <a:r>
              <a:rPr lang="nb-NO" dirty="0"/>
              <a:t>Reproduktive organene:</a:t>
            </a:r>
          </a:p>
          <a:p>
            <a:pPr lvl="1"/>
            <a:r>
              <a:rPr lang="nb-NO" dirty="0" err="1"/>
              <a:t>Cervix</a:t>
            </a:r>
            <a:r>
              <a:rPr lang="nb-NO" dirty="0"/>
              <a:t>: atrofi, stenose av os</a:t>
            </a:r>
          </a:p>
          <a:p>
            <a:pPr lvl="1"/>
            <a:r>
              <a:rPr lang="nb-NO" dirty="0"/>
              <a:t>Uterus: minskes; </a:t>
            </a:r>
            <a:r>
              <a:rPr lang="nb-NO" dirty="0" err="1"/>
              <a:t>endometrium</a:t>
            </a:r>
            <a:r>
              <a:rPr lang="nb-NO" dirty="0"/>
              <a:t>: tynnere, atrofisk; </a:t>
            </a:r>
            <a:r>
              <a:rPr lang="nb-NO" dirty="0" err="1"/>
              <a:t>myometrium</a:t>
            </a:r>
            <a:r>
              <a:rPr lang="nb-NO" dirty="0"/>
              <a:t>: </a:t>
            </a:r>
            <a:r>
              <a:rPr lang="nb-NO" dirty="0" err="1"/>
              <a:t>fiberaktig</a:t>
            </a:r>
            <a:r>
              <a:rPr lang="nb-NO" dirty="0"/>
              <a:t> vev</a:t>
            </a:r>
          </a:p>
          <a:p>
            <a:pPr lvl="1"/>
            <a:r>
              <a:rPr lang="nb-NO" dirty="0"/>
              <a:t>Ovariene: mindre vev </a:t>
            </a:r>
            <a:r>
              <a:rPr lang="nb-NO" dirty="0">
                <a:sym typeface="Wingdings" panose="05000000000000000000" pitchFamily="2" charset="2"/>
              </a:rPr>
              <a:t> kan ikke palperes ved bimanuell </a:t>
            </a:r>
            <a:r>
              <a:rPr lang="nb-NO" dirty="0" err="1">
                <a:sym typeface="Wingdings" panose="05000000000000000000" pitchFamily="2" charset="2"/>
              </a:rPr>
              <a:t>pelvis</a:t>
            </a:r>
            <a:r>
              <a:rPr lang="nb-NO" dirty="0">
                <a:sym typeface="Wingdings" panose="05000000000000000000" pitchFamily="2" charset="2"/>
              </a:rPr>
              <a:t> undersøkelse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74834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Vanlige problemstillinger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err="1"/>
              <a:t>Vulvovaginal</a:t>
            </a:r>
            <a:r>
              <a:rPr lang="nb-NO" dirty="0"/>
              <a:t> inflammasjon</a:t>
            </a:r>
          </a:p>
          <a:p>
            <a:r>
              <a:rPr lang="nb-NO" dirty="0" err="1"/>
              <a:t>Pruritus</a:t>
            </a:r>
            <a:endParaRPr lang="nb-NO" dirty="0"/>
          </a:p>
          <a:p>
            <a:r>
              <a:rPr lang="nb-NO" dirty="0"/>
              <a:t>Svie og irritasjon</a:t>
            </a:r>
          </a:p>
          <a:p>
            <a:r>
              <a:rPr lang="nb-NO" dirty="0"/>
              <a:t>Utflod</a:t>
            </a:r>
          </a:p>
          <a:p>
            <a:r>
              <a:rPr lang="nb-NO" dirty="0"/>
              <a:t>Hevelse</a:t>
            </a:r>
          </a:p>
          <a:p>
            <a:r>
              <a:rPr lang="nb-NO" dirty="0"/>
              <a:t>Prolaps</a:t>
            </a:r>
          </a:p>
          <a:p>
            <a:r>
              <a:rPr lang="nb-NO" dirty="0"/>
              <a:t>Blødning</a:t>
            </a:r>
          </a:p>
          <a:p>
            <a:r>
              <a:rPr lang="nb-NO" dirty="0" smtClean="0"/>
              <a:t>Kreft </a:t>
            </a:r>
            <a:r>
              <a:rPr lang="nb-NO" dirty="0"/>
              <a:t>i ovariene og </a:t>
            </a:r>
            <a:r>
              <a:rPr lang="nb-NO" dirty="0" smtClean="0"/>
              <a:t>uterus</a:t>
            </a:r>
          </a:p>
          <a:p>
            <a:r>
              <a:rPr lang="nb-NO" smtClean="0"/>
              <a:t>(Graviditet)</a:t>
            </a:r>
            <a:endParaRPr lang="nb-NO" dirty="0"/>
          </a:p>
          <a:p>
            <a:endParaRPr lang="nb-NO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40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Inflammasjoner</a:t>
            </a:r>
            <a:r>
              <a:rPr lang="en-GB" dirty="0"/>
              <a:t>/</a:t>
            </a:r>
            <a:r>
              <a:rPr lang="en-GB" dirty="0" err="1"/>
              <a:t>infeksjoner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vulva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Etiologi</a:t>
            </a:r>
            <a:r>
              <a:rPr lang="en-US" dirty="0"/>
              <a:t>: </a:t>
            </a:r>
            <a:r>
              <a:rPr lang="en-US" dirty="0" err="1"/>
              <a:t>Østrogenmangel</a:t>
            </a:r>
            <a:r>
              <a:rPr lang="en-US" dirty="0"/>
              <a:t>! + </a:t>
            </a:r>
            <a:r>
              <a:rPr lang="en-US" dirty="0" err="1"/>
              <a:t>virale</a:t>
            </a:r>
            <a:r>
              <a:rPr lang="en-US" dirty="0"/>
              <a:t>/</a:t>
            </a:r>
            <a:r>
              <a:rPr lang="en-US" dirty="0" err="1"/>
              <a:t>bakterielle</a:t>
            </a:r>
            <a:r>
              <a:rPr lang="en-US" dirty="0"/>
              <a:t> </a:t>
            </a:r>
            <a:r>
              <a:rPr lang="en-US" dirty="0" err="1"/>
              <a:t>agenter</a:t>
            </a:r>
            <a:endParaRPr lang="en-US" dirty="0"/>
          </a:p>
          <a:p>
            <a:r>
              <a:rPr lang="en-US" dirty="0" err="1"/>
              <a:t>Seboreisk</a:t>
            </a:r>
            <a:r>
              <a:rPr lang="en-US" dirty="0"/>
              <a:t> </a:t>
            </a:r>
            <a:r>
              <a:rPr lang="en-US" dirty="0" err="1"/>
              <a:t>keratose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hud</a:t>
            </a:r>
            <a:r>
              <a:rPr lang="en-US" dirty="0"/>
              <a:t> tagger</a:t>
            </a:r>
          </a:p>
          <a:p>
            <a:r>
              <a:rPr lang="en-US" dirty="0" err="1"/>
              <a:t>Fissurer</a:t>
            </a:r>
            <a:r>
              <a:rPr lang="en-US" dirty="0"/>
              <a:t>, </a:t>
            </a:r>
            <a:r>
              <a:rPr lang="en-US" dirty="0" err="1"/>
              <a:t>ulserasjoner</a:t>
            </a:r>
            <a:r>
              <a:rPr lang="en-US" dirty="0"/>
              <a:t>, </a:t>
            </a:r>
            <a:r>
              <a:rPr lang="en-US" dirty="0" err="1"/>
              <a:t>hypertrofiske</a:t>
            </a:r>
            <a:r>
              <a:rPr lang="en-US" dirty="0"/>
              <a:t>/</a:t>
            </a:r>
            <a:r>
              <a:rPr lang="en-US" dirty="0" err="1"/>
              <a:t>verrukøse</a:t>
            </a:r>
            <a:r>
              <a:rPr lang="en-US" dirty="0"/>
              <a:t> </a:t>
            </a:r>
            <a:r>
              <a:rPr lang="en-US" dirty="0" err="1"/>
              <a:t>lesjoern</a:t>
            </a:r>
            <a:r>
              <a:rPr lang="en-US" dirty="0"/>
              <a:t>: </a:t>
            </a:r>
            <a:r>
              <a:rPr lang="en-US" dirty="0" err="1"/>
              <a:t>mulig</a:t>
            </a:r>
            <a:r>
              <a:rPr lang="en-US" dirty="0"/>
              <a:t> </a:t>
            </a:r>
            <a:r>
              <a:rPr lang="en-US" dirty="0" err="1"/>
              <a:t>malignitet</a:t>
            </a:r>
            <a:r>
              <a:rPr lang="en-US" dirty="0"/>
              <a:t>, </a:t>
            </a:r>
            <a:r>
              <a:rPr lang="en-US" dirty="0" err="1"/>
              <a:t>vurder</a:t>
            </a:r>
            <a:r>
              <a:rPr lang="en-US" dirty="0"/>
              <a:t> </a:t>
            </a:r>
            <a:r>
              <a:rPr lang="en-US" dirty="0" err="1"/>
              <a:t>biopsi</a:t>
            </a:r>
            <a:endParaRPr lang="en-US" dirty="0"/>
          </a:p>
        </p:txBody>
      </p:sp>
      <p:pic>
        <p:nvPicPr>
          <p:cNvPr id="4" name="Bilde 3" descr="seboreisk keratos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994" y="1964018"/>
            <a:ext cx="35179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73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75EF6F5F-D29A-4902-914E-883B8823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Pruritus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5267D292-3D93-474D-BF27-440C1FFF0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Veldig</a:t>
            </a:r>
            <a:r>
              <a:rPr lang="en-US" dirty="0"/>
              <a:t> </a:t>
            </a:r>
            <a:r>
              <a:rPr lang="en-US" dirty="0" err="1"/>
              <a:t>vanlig</a:t>
            </a:r>
            <a:r>
              <a:rPr lang="en-US" dirty="0"/>
              <a:t>!</a:t>
            </a:r>
          </a:p>
          <a:p>
            <a:r>
              <a:rPr lang="en-US" dirty="0" err="1"/>
              <a:t>Etiologi</a:t>
            </a:r>
            <a:r>
              <a:rPr lang="en-US" dirty="0"/>
              <a:t>: </a:t>
            </a:r>
            <a:r>
              <a:rPr lang="en-US" dirty="0" err="1"/>
              <a:t>Østrogenmangel</a:t>
            </a:r>
            <a:r>
              <a:rPr lang="en-US" dirty="0"/>
              <a:t>, </a:t>
            </a:r>
            <a:r>
              <a:rPr lang="en-US" dirty="0" err="1"/>
              <a:t>soppinfeksjon</a:t>
            </a:r>
            <a:r>
              <a:rPr lang="en-US" dirty="0"/>
              <a:t>, Lichen </a:t>
            </a:r>
            <a:r>
              <a:rPr lang="en-US" dirty="0" err="1"/>
              <a:t>Sclerose</a:t>
            </a:r>
            <a:endParaRPr lang="en-US" dirty="0"/>
          </a:p>
          <a:p>
            <a:r>
              <a:rPr lang="en-US" dirty="0" err="1"/>
              <a:t>Østrogenmangel</a:t>
            </a:r>
            <a:r>
              <a:rPr lang="en-US" dirty="0"/>
              <a:t>: </a:t>
            </a:r>
            <a:r>
              <a:rPr lang="en-US" dirty="0" err="1"/>
              <a:t>Atrofi</a:t>
            </a:r>
            <a:r>
              <a:rPr lang="en-US" dirty="0"/>
              <a:t>, “sagging”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strukturer</a:t>
            </a:r>
            <a:r>
              <a:rPr lang="en-US" dirty="0"/>
              <a:t>, </a:t>
            </a:r>
            <a:r>
              <a:rPr lang="en-US" dirty="0" err="1"/>
              <a:t>tynnere</a:t>
            </a:r>
            <a:r>
              <a:rPr lang="en-US" dirty="0"/>
              <a:t> </a:t>
            </a:r>
            <a:r>
              <a:rPr lang="en-US" dirty="0" err="1"/>
              <a:t>mukosa</a:t>
            </a:r>
            <a:r>
              <a:rPr lang="en-US" dirty="0"/>
              <a:t>, </a:t>
            </a:r>
            <a:r>
              <a:rPr lang="en-US" dirty="0" err="1"/>
              <a:t>små</a:t>
            </a:r>
            <a:r>
              <a:rPr lang="en-US" dirty="0"/>
              <a:t> </a:t>
            </a:r>
            <a:r>
              <a:rPr lang="en-US" dirty="0" err="1"/>
              <a:t>petekkier</a:t>
            </a:r>
            <a:endParaRPr lang="en-US" dirty="0"/>
          </a:p>
          <a:p>
            <a:r>
              <a:rPr lang="en-US" dirty="0" err="1"/>
              <a:t>Sopp</a:t>
            </a:r>
            <a:r>
              <a:rPr lang="en-US" dirty="0"/>
              <a:t>: DM/</a:t>
            </a:r>
            <a:r>
              <a:rPr lang="en-US" dirty="0" err="1"/>
              <a:t>antibiotika</a:t>
            </a:r>
            <a:r>
              <a:rPr lang="en-US" dirty="0"/>
              <a:t>/</a:t>
            </a:r>
            <a:r>
              <a:rPr lang="en-US" dirty="0" err="1"/>
              <a:t>kortikosteroider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Candida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Tynt</a:t>
            </a:r>
            <a:r>
              <a:rPr lang="en-US" dirty="0">
                <a:sym typeface="Wingdings" panose="05000000000000000000" pitchFamily="2" charset="2"/>
              </a:rPr>
              <a:t>, </a:t>
            </a:r>
            <a:r>
              <a:rPr lang="en-US" dirty="0" err="1">
                <a:sym typeface="Wingdings" panose="05000000000000000000" pitchFamily="2" charset="2"/>
              </a:rPr>
              <a:t>hvitt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eksudat</a:t>
            </a:r>
            <a:r>
              <a:rPr lang="en-US" dirty="0">
                <a:sym typeface="Wingdings" panose="05000000000000000000" pitchFamily="2" charset="2"/>
              </a:rPr>
              <a:t>/cottage-cheese </a:t>
            </a:r>
            <a:r>
              <a:rPr lang="en-US" dirty="0" err="1">
                <a:sym typeface="Wingdings" panose="05000000000000000000" pitchFamily="2" charset="2"/>
              </a:rPr>
              <a:t>aktig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eksudat</a:t>
            </a:r>
            <a:r>
              <a:rPr lang="en-US" dirty="0">
                <a:sym typeface="Wingdings" panose="05000000000000000000" pitchFamily="2" charset="2"/>
              </a:rPr>
              <a:t> &amp;/</a:t>
            </a:r>
            <a:r>
              <a:rPr lang="en-US" dirty="0" err="1">
                <a:sym typeface="Wingdings" panose="05000000000000000000" pitchFamily="2" charset="2"/>
              </a:rPr>
              <a:t>eller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lyserødt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utslett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/>
              <a:t>Hvis</a:t>
            </a:r>
            <a:r>
              <a:rPr lang="en-US" dirty="0"/>
              <a:t> </a:t>
            </a:r>
            <a:r>
              <a:rPr lang="en-US" dirty="0" err="1"/>
              <a:t>behandlingsresistent</a:t>
            </a:r>
            <a:r>
              <a:rPr lang="en-US" dirty="0"/>
              <a:t>: </a:t>
            </a:r>
            <a:r>
              <a:rPr lang="en-US" dirty="0" err="1"/>
              <a:t>systemisk</a:t>
            </a:r>
            <a:r>
              <a:rPr lang="en-US" dirty="0"/>
              <a:t> </a:t>
            </a:r>
            <a:r>
              <a:rPr lang="en-US" dirty="0" err="1"/>
              <a:t>sykdom</a:t>
            </a:r>
            <a:r>
              <a:rPr lang="en-US" dirty="0"/>
              <a:t> ass. m/ </a:t>
            </a:r>
            <a:r>
              <a:rPr lang="en-US" dirty="0" err="1"/>
              <a:t>immunsuppresjon</a:t>
            </a:r>
            <a:r>
              <a:rPr lang="en-US" dirty="0"/>
              <a:t>: diabetes mellitus, </a:t>
            </a:r>
            <a:r>
              <a:rPr lang="en-US" dirty="0" err="1"/>
              <a:t>pernisiøs</a:t>
            </a:r>
            <a:r>
              <a:rPr lang="en-US" dirty="0"/>
              <a:t> </a:t>
            </a:r>
            <a:r>
              <a:rPr lang="en-US" dirty="0" err="1"/>
              <a:t>anemi</a:t>
            </a:r>
            <a:r>
              <a:rPr lang="en-US" dirty="0"/>
              <a:t>, </a:t>
            </a:r>
            <a:r>
              <a:rPr lang="en-US" dirty="0" err="1"/>
              <a:t>levesykdom</a:t>
            </a:r>
            <a:r>
              <a:rPr lang="en-US" dirty="0"/>
              <a:t>, </a:t>
            </a:r>
            <a:r>
              <a:rPr lang="en-US" dirty="0" err="1"/>
              <a:t>lymfom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leukemia.</a:t>
            </a:r>
          </a:p>
          <a:p>
            <a:r>
              <a:rPr lang="en-US" dirty="0"/>
              <a:t>Lichen </a:t>
            </a:r>
            <a:r>
              <a:rPr lang="en-US" dirty="0" err="1"/>
              <a:t>Sclerose</a:t>
            </a:r>
            <a:r>
              <a:rPr lang="en-US" dirty="0"/>
              <a:t>: </a:t>
            </a:r>
            <a:r>
              <a:rPr lang="en-US" dirty="0" err="1"/>
              <a:t>Ligner</a:t>
            </a:r>
            <a:r>
              <a:rPr lang="en-US" dirty="0"/>
              <a:t> </a:t>
            </a:r>
            <a:r>
              <a:rPr lang="en-US" dirty="0" err="1"/>
              <a:t>hudforadnringer</a:t>
            </a:r>
            <a:r>
              <a:rPr lang="en-US" dirty="0"/>
              <a:t> ass. m/ </a:t>
            </a:r>
            <a:r>
              <a:rPr lang="en-US" dirty="0" err="1"/>
              <a:t>strogenmangel</a:t>
            </a:r>
            <a:r>
              <a:rPr lang="en-US" dirty="0"/>
              <a:t>: “</a:t>
            </a:r>
            <a:r>
              <a:rPr lang="en-US" dirty="0" err="1"/>
              <a:t>sigarettpapir</a:t>
            </a:r>
            <a:r>
              <a:rPr lang="en-US" dirty="0"/>
              <a:t>” </a:t>
            </a:r>
            <a:r>
              <a:rPr lang="en-US" dirty="0" err="1"/>
              <a:t>eller</a:t>
            </a:r>
            <a:r>
              <a:rPr lang="en-US" dirty="0"/>
              <a:t> “</a:t>
            </a:r>
            <a:r>
              <a:rPr lang="en-US" dirty="0" err="1"/>
              <a:t>papyrushud</a:t>
            </a:r>
            <a:r>
              <a:rPr lang="en-US" dirty="0"/>
              <a:t>”</a:t>
            </a:r>
          </a:p>
          <a:p>
            <a:pPr lvl="1"/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progediere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vaginal </a:t>
            </a:r>
            <a:r>
              <a:rPr lang="en-US" dirty="0" err="1"/>
              <a:t>stenose</a:t>
            </a:r>
            <a:r>
              <a:rPr lang="en-US" dirty="0"/>
              <a:t> &amp; tap </a:t>
            </a:r>
            <a:r>
              <a:rPr lang="en-US" dirty="0" err="1"/>
              <a:t>av</a:t>
            </a:r>
            <a:r>
              <a:rPr lang="en-US" dirty="0"/>
              <a:t> labia minora.</a:t>
            </a:r>
          </a:p>
          <a:p>
            <a:pPr lvl="1"/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også</a:t>
            </a:r>
            <a:r>
              <a:rPr lang="en-US" dirty="0"/>
              <a:t> </a:t>
            </a:r>
            <a:r>
              <a:rPr lang="en-US" dirty="0" err="1"/>
              <a:t>involvere</a:t>
            </a:r>
            <a:r>
              <a:rPr lang="en-US" dirty="0"/>
              <a:t> </a:t>
            </a:r>
            <a:r>
              <a:rPr lang="en-US" dirty="0" err="1"/>
              <a:t>perianalregionen</a:t>
            </a:r>
            <a:endParaRPr lang="en-US" dirty="0"/>
          </a:p>
          <a:p>
            <a:pPr lvl="1"/>
            <a:r>
              <a:rPr lang="en-US" dirty="0"/>
              <a:t>DX: </a:t>
            </a:r>
            <a:r>
              <a:rPr lang="en-US" dirty="0" err="1"/>
              <a:t>biopsi</a:t>
            </a:r>
            <a:r>
              <a:rPr lang="en-US" dirty="0"/>
              <a:t>, </a:t>
            </a:r>
            <a:r>
              <a:rPr lang="en-US" dirty="0" err="1"/>
              <a:t>ofte</a:t>
            </a:r>
            <a:r>
              <a:rPr lang="en-US" dirty="0"/>
              <a:t> </a:t>
            </a:r>
            <a:r>
              <a:rPr lang="en-US" dirty="0" err="1"/>
              <a:t>etter</a:t>
            </a:r>
            <a:r>
              <a:rPr lang="en-US" dirty="0"/>
              <a:t> local </a:t>
            </a:r>
            <a:r>
              <a:rPr lang="en-US" dirty="0" err="1"/>
              <a:t>østrogenterapi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feilet</a:t>
            </a:r>
            <a:endParaRPr lang="en-US" dirty="0"/>
          </a:p>
          <a:p>
            <a:pPr lvl="1"/>
            <a:r>
              <a:rPr lang="en-US" dirty="0" err="1"/>
              <a:t>Lav-potente</a:t>
            </a:r>
            <a:r>
              <a:rPr lang="en-US" dirty="0"/>
              <a:t> </a:t>
            </a:r>
            <a:r>
              <a:rPr lang="en-US" dirty="0" err="1"/>
              <a:t>kortikoider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forverre</a:t>
            </a:r>
            <a:r>
              <a:rPr lang="en-US" dirty="0"/>
              <a:t> </a:t>
            </a:r>
            <a:r>
              <a:rPr lang="en-US" dirty="0" err="1"/>
              <a:t>symptomene</a:t>
            </a:r>
            <a:endParaRPr lang="en-US" dirty="0"/>
          </a:p>
          <a:p>
            <a:pPr lvl="1"/>
            <a:r>
              <a:rPr lang="en-US" dirty="0"/>
              <a:t>Tx: </a:t>
            </a:r>
            <a:r>
              <a:rPr lang="en-US" dirty="0" err="1" smtClean="0"/>
              <a:t>Lokale</a:t>
            </a:r>
            <a:r>
              <a:rPr lang="en-US" dirty="0" smtClean="0"/>
              <a:t> </a:t>
            </a:r>
            <a:r>
              <a:rPr lang="en-US" dirty="0" err="1" smtClean="0"/>
              <a:t>steroider</a:t>
            </a:r>
            <a:r>
              <a:rPr lang="en-US" dirty="0" smtClean="0"/>
              <a:t> (grad II-III),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testosteron</a:t>
            </a:r>
            <a:r>
              <a:rPr lang="en-US" dirty="0" smtClean="0"/>
              <a:t> (</a:t>
            </a:r>
            <a:r>
              <a:rPr lang="en-US" dirty="0" err="1" smtClean="0"/>
              <a:t>brukes</a:t>
            </a:r>
            <a:r>
              <a:rPr lang="en-US" dirty="0" smtClean="0"/>
              <a:t> </a:t>
            </a:r>
            <a:r>
              <a:rPr lang="en-US" dirty="0" err="1" smtClean="0"/>
              <a:t>ikke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Norge</a:t>
            </a:r>
            <a:r>
              <a:rPr lang="en-US" dirty="0" smtClean="0"/>
              <a:t>), </a:t>
            </a:r>
            <a:r>
              <a:rPr lang="en-US" dirty="0" err="1"/>
              <a:t>hvit</a:t>
            </a:r>
            <a:r>
              <a:rPr lang="en-US" dirty="0"/>
              <a:t> </a:t>
            </a:r>
            <a:r>
              <a:rPr lang="en-US" dirty="0" smtClean="0"/>
              <a:t>petrolatum</a:t>
            </a:r>
            <a:endParaRPr lang="en-US" dirty="0"/>
          </a:p>
        </p:txBody>
      </p:sp>
      <p:pic>
        <p:nvPicPr>
          <p:cNvPr id="4" name="Bilde 3" descr="candida-albicans-on-the-vaginal-w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58" y="1389063"/>
            <a:ext cx="7239000" cy="4737100"/>
          </a:xfrm>
          <a:prstGeom prst="rect">
            <a:avLst/>
          </a:prstGeom>
        </p:spPr>
      </p:pic>
      <p:pic>
        <p:nvPicPr>
          <p:cNvPr id="5" name="Bilde 4" descr="4891-2-lichen-sclerosi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646" y="1200784"/>
            <a:ext cx="6794500" cy="5092700"/>
          </a:xfrm>
          <a:prstGeom prst="rect">
            <a:avLst/>
          </a:prstGeom>
        </p:spPr>
      </p:pic>
      <p:pic>
        <p:nvPicPr>
          <p:cNvPr id="7" name="Bilde 6" descr="4892-2-lichen-sclerosis-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058" y="1389063"/>
            <a:ext cx="6794500" cy="509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6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99218E24-7A35-4863-A09E-74713E8AC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Svie og irritasjon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27DF8A1A-CC9D-44C6-8639-603CD308C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Etiologi</a:t>
            </a:r>
            <a:r>
              <a:rPr lang="en-US" dirty="0"/>
              <a:t>: </a:t>
            </a:r>
            <a:r>
              <a:rPr lang="en-US" dirty="0" err="1"/>
              <a:t>Østrogenmangel</a:t>
            </a:r>
            <a:r>
              <a:rPr lang="en-US" dirty="0"/>
              <a:t>, Candida, </a:t>
            </a:r>
            <a:r>
              <a:rPr lang="en-US" dirty="0" err="1"/>
              <a:t>Pagets</a:t>
            </a:r>
            <a:r>
              <a:rPr lang="en-US" dirty="0"/>
              <a:t> </a:t>
            </a:r>
            <a:r>
              <a:rPr lang="en-US" dirty="0" err="1"/>
              <a:t>sykdom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vulva (CIS)</a:t>
            </a:r>
          </a:p>
          <a:p>
            <a:r>
              <a:rPr lang="en-US" dirty="0" err="1"/>
              <a:t>Østrogenmangel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atrofisk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vev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svie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og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irritasjon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ved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kontakt</a:t>
            </a:r>
            <a:r>
              <a:rPr lang="en-US" dirty="0">
                <a:sym typeface="Wingdings" panose="05000000000000000000" pitchFamily="2" charset="2"/>
              </a:rPr>
              <a:t> med </a:t>
            </a:r>
            <a:r>
              <a:rPr lang="en-US" dirty="0" err="1">
                <a:sym typeface="Wingdings" panose="05000000000000000000" pitchFamily="2" charset="2"/>
              </a:rPr>
              <a:t>urin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DDX: UVI</a:t>
            </a:r>
          </a:p>
          <a:p>
            <a:r>
              <a:rPr lang="en-US" dirty="0"/>
              <a:t>Candida/</a:t>
            </a:r>
            <a:r>
              <a:rPr lang="en-US" dirty="0" err="1"/>
              <a:t>Pagets</a:t>
            </a:r>
            <a:r>
              <a:rPr lang="en-US" dirty="0"/>
              <a:t>: “beefy” </a:t>
            </a:r>
            <a:r>
              <a:rPr lang="en-US" dirty="0" err="1"/>
              <a:t>rød</a:t>
            </a:r>
            <a:r>
              <a:rPr lang="en-US" dirty="0"/>
              <a:t> vaginal </a:t>
            </a:r>
            <a:r>
              <a:rPr lang="en-US" dirty="0" err="1"/>
              <a:t>mukosa</a:t>
            </a:r>
            <a:r>
              <a:rPr lang="en-US" dirty="0"/>
              <a:t>/velvet </a:t>
            </a:r>
            <a:r>
              <a:rPr lang="en-US" dirty="0" err="1"/>
              <a:t>rød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eksematøs</a:t>
            </a:r>
            <a:r>
              <a:rPr lang="en-US" dirty="0"/>
              <a:t> (</a:t>
            </a:r>
            <a:r>
              <a:rPr lang="en-US" dirty="0" err="1"/>
              <a:t>Pagets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Soppineksjon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aggressive </a:t>
            </a:r>
            <a:r>
              <a:rPr lang="en-US" dirty="0" err="1">
                <a:sym typeface="Wingdings" panose="05000000000000000000" pitchFamily="2" charset="2"/>
              </a:rPr>
              <a:t>behandling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ingenbedring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>
                <a:sym typeface="Wingdings" panose="05000000000000000000" pitchFamily="2" charset="2"/>
              </a:rPr>
              <a:t>mistenk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Pagets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Biopsi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NB! 30% </a:t>
            </a:r>
            <a:r>
              <a:rPr lang="en-US" dirty="0" err="1"/>
              <a:t>sjanse</a:t>
            </a:r>
            <a:r>
              <a:rPr lang="en-US" dirty="0"/>
              <a:t> for </a:t>
            </a:r>
            <a:r>
              <a:rPr lang="en-US" dirty="0" err="1"/>
              <a:t>samtidig</a:t>
            </a:r>
            <a:r>
              <a:rPr lang="en-US" dirty="0"/>
              <a:t> </a:t>
            </a:r>
            <a:r>
              <a:rPr lang="en-US" dirty="0" err="1"/>
              <a:t>kreft</a:t>
            </a:r>
            <a:r>
              <a:rPr lang="en-US" dirty="0"/>
              <a:t> I </a:t>
            </a:r>
            <a:r>
              <a:rPr lang="en-US" dirty="0" err="1"/>
              <a:t>bryst</a:t>
            </a:r>
            <a:r>
              <a:rPr lang="en-US" dirty="0"/>
              <a:t>, cervix, </a:t>
            </a:r>
            <a:r>
              <a:rPr lang="en-US" dirty="0" err="1"/>
              <a:t>blæra</a:t>
            </a:r>
            <a:r>
              <a:rPr lang="en-US" dirty="0"/>
              <a:t>, </a:t>
            </a:r>
            <a:r>
              <a:rPr lang="en-US" dirty="0" err="1"/>
              <a:t>galleblæren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colon</a:t>
            </a:r>
          </a:p>
        </p:txBody>
      </p:sp>
      <p:pic>
        <p:nvPicPr>
          <p:cNvPr id="5" name="Bilde 4" descr="vaginal atrofi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26" y="0"/>
            <a:ext cx="8420374" cy="6858000"/>
          </a:xfrm>
          <a:prstGeom prst="rect">
            <a:avLst/>
          </a:prstGeom>
        </p:spPr>
      </p:pic>
      <p:pic>
        <p:nvPicPr>
          <p:cNvPr id="6" name="Bilde 5" descr="pagets vulva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7258"/>
            <a:ext cx="9144000" cy="336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4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44D18E14-F41A-43EC-900D-48095C2E9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Utflod fra vulva og vagina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3B81AB78-4C80-4AB9-9F42-684FB99FC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Etiologi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Lokale</a:t>
            </a:r>
            <a:r>
              <a:rPr lang="en-US" dirty="0"/>
              <a:t> </a:t>
            </a:r>
            <a:r>
              <a:rPr lang="en-US" dirty="0" err="1"/>
              <a:t>tilstander</a:t>
            </a:r>
            <a:r>
              <a:rPr lang="en-US" dirty="0"/>
              <a:t>: </a:t>
            </a:r>
            <a:r>
              <a:rPr lang="en-US" dirty="0" err="1"/>
              <a:t>Atrofisk</a:t>
            </a:r>
            <a:r>
              <a:rPr lang="en-US" dirty="0"/>
              <a:t> </a:t>
            </a:r>
            <a:r>
              <a:rPr lang="en-US" dirty="0" err="1"/>
              <a:t>vaginitt</a:t>
            </a:r>
            <a:r>
              <a:rPr lang="en-US" dirty="0"/>
              <a:t>, </a:t>
            </a:r>
            <a:r>
              <a:rPr lang="en-US" dirty="0" err="1"/>
              <a:t>sopp</a:t>
            </a:r>
            <a:r>
              <a:rPr lang="en-US" dirty="0"/>
              <a:t>/</a:t>
            </a:r>
            <a:r>
              <a:rPr lang="en-US" dirty="0" err="1"/>
              <a:t>gjærinfeksjon</a:t>
            </a:r>
            <a:r>
              <a:rPr lang="en-US" dirty="0"/>
              <a:t>, </a:t>
            </a:r>
            <a:r>
              <a:rPr lang="en-US" dirty="0" err="1"/>
              <a:t>bakterier</a:t>
            </a:r>
            <a:endParaRPr lang="en-US" dirty="0"/>
          </a:p>
          <a:p>
            <a:pPr lvl="1"/>
            <a:r>
              <a:rPr lang="en-US" dirty="0" err="1"/>
              <a:t>Fistler</a:t>
            </a:r>
            <a:r>
              <a:rPr lang="en-US" dirty="0"/>
              <a:t> (</a:t>
            </a:r>
            <a:r>
              <a:rPr lang="en-US" dirty="0" err="1"/>
              <a:t>nb</a:t>
            </a:r>
            <a:r>
              <a:rPr lang="en-US" dirty="0"/>
              <a:t> pas med </a:t>
            </a:r>
            <a:r>
              <a:rPr lang="en-US" dirty="0" err="1"/>
              <a:t>hx</a:t>
            </a:r>
            <a:r>
              <a:rPr lang="en-US" dirty="0"/>
              <a:t> </a:t>
            </a:r>
            <a:r>
              <a:rPr lang="en-US" dirty="0" err="1"/>
              <a:t>radiasjon</a:t>
            </a:r>
            <a:r>
              <a:rPr lang="en-US" dirty="0"/>
              <a:t>, </a:t>
            </a:r>
            <a:r>
              <a:rPr lang="en-US" dirty="0" err="1"/>
              <a:t>malginitet</a:t>
            </a:r>
            <a:r>
              <a:rPr lang="en-US" dirty="0"/>
              <a:t>, IBD)</a:t>
            </a:r>
          </a:p>
          <a:p>
            <a:r>
              <a:rPr lang="en-US" dirty="0" err="1"/>
              <a:t>Atrofisk</a:t>
            </a:r>
            <a:r>
              <a:rPr lang="en-US" dirty="0"/>
              <a:t> </a:t>
            </a:r>
            <a:r>
              <a:rPr lang="en-US" dirty="0" err="1"/>
              <a:t>vaginitt</a:t>
            </a:r>
            <a:r>
              <a:rPr lang="en-US" dirty="0"/>
              <a:t>: </a:t>
            </a:r>
            <a:r>
              <a:rPr lang="en-US" dirty="0" err="1"/>
              <a:t>Utflod</a:t>
            </a:r>
            <a:r>
              <a:rPr lang="en-US" dirty="0"/>
              <a:t>, </a:t>
            </a:r>
            <a:r>
              <a:rPr lang="en-US" dirty="0" err="1"/>
              <a:t>ingen</a:t>
            </a:r>
            <a:r>
              <a:rPr lang="en-US" dirty="0"/>
              <a:t> </a:t>
            </a:r>
            <a:r>
              <a:rPr lang="en-US" dirty="0" err="1"/>
              <a:t>vond</a:t>
            </a:r>
            <a:r>
              <a:rPr lang="en-US" dirty="0"/>
              <a:t> </a:t>
            </a:r>
            <a:r>
              <a:rPr lang="en-US" dirty="0" err="1"/>
              <a:t>lukt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Vanligste</a:t>
            </a:r>
            <a:r>
              <a:rPr lang="en-US" dirty="0"/>
              <a:t> </a:t>
            </a:r>
            <a:r>
              <a:rPr lang="en-US" dirty="0" err="1"/>
              <a:t>årsaken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utflod</a:t>
            </a:r>
            <a:r>
              <a:rPr lang="en-US" dirty="0"/>
              <a:t> hos elder </a:t>
            </a:r>
            <a:r>
              <a:rPr lang="en-US" dirty="0" err="1"/>
              <a:t>damer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IKKE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behandlet</a:t>
            </a:r>
            <a:r>
              <a:rPr lang="en-US" dirty="0"/>
              <a:t> m/ </a:t>
            </a:r>
            <a:r>
              <a:rPr lang="en-US" dirty="0" err="1"/>
              <a:t>antibiotika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kortoider</a:t>
            </a:r>
            <a:endParaRPr lang="en-US" dirty="0"/>
          </a:p>
          <a:p>
            <a:r>
              <a:rPr lang="en-US" dirty="0" err="1"/>
              <a:t>Bakterielle</a:t>
            </a:r>
            <a:r>
              <a:rPr lang="en-US" dirty="0"/>
              <a:t> </a:t>
            </a:r>
            <a:r>
              <a:rPr lang="en-US" dirty="0" err="1"/>
              <a:t>vaginose</a:t>
            </a:r>
            <a:r>
              <a:rPr lang="en-US" dirty="0"/>
              <a:t>: </a:t>
            </a:r>
            <a:r>
              <a:rPr lang="en-US" dirty="0" err="1"/>
              <a:t>Tynnere</a:t>
            </a:r>
            <a:r>
              <a:rPr lang="en-US" dirty="0"/>
              <a:t> </a:t>
            </a:r>
            <a:r>
              <a:rPr lang="en-US" dirty="0" err="1"/>
              <a:t>mukosa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letter for </a:t>
            </a:r>
            <a:r>
              <a:rPr lang="en-US" dirty="0" err="1">
                <a:sym typeface="Wingdings" panose="05000000000000000000" pitchFamily="2" charset="2"/>
              </a:rPr>
              <a:t>bakterien</a:t>
            </a:r>
            <a:r>
              <a:rPr lang="en-US" dirty="0">
                <a:sym typeface="Wingdings" panose="05000000000000000000" pitchFamily="2" charset="2"/>
              </a:rPr>
              <a:t> å </a:t>
            </a:r>
            <a:r>
              <a:rPr lang="en-US" dirty="0" err="1">
                <a:sym typeface="Wingdings" panose="05000000000000000000" pitchFamily="2" charset="2"/>
              </a:rPr>
              <a:t>penetrere</a:t>
            </a:r>
            <a:r>
              <a:rPr lang="en-US" dirty="0">
                <a:sym typeface="Wingdings" panose="05000000000000000000" pitchFamily="2" charset="2"/>
              </a:rPr>
              <a:t> inn </a:t>
            </a:r>
            <a:r>
              <a:rPr lang="en-US" dirty="0" err="1">
                <a:sym typeface="Wingdings" panose="05000000000000000000" pitchFamily="2" charset="2"/>
              </a:rPr>
              <a:t>i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subepitele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lagene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Vond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lukt</a:t>
            </a:r>
            <a:r>
              <a:rPr lang="en-US" dirty="0">
                <a:sym typeface="Wingdings" panose="05000000000000000000" pitchFamily="2" charset="2"/>
              </a:rPr>
              <a:t>  Gardnerella vaginalis</a:t>
            </a:r>
          </a:p>
          <a:p>
            <a:pPr lvl="1"/>
            <a:r>
              <a:rPr lang="en-US" dirty="0" err="1"/>
              <a:t>Vond</a:t>
            </a:r>
            <a:r>
              <a:rPr lang="en-US" dirty="0"/>
              <a:t> </a:t>
            </a:r>
            <a:r>
              <a:rPr lang="en-US" dirty="0" err="1"/>
              <a:t>lukt</a:t>
            </a:r>
            <a:r>
              <a:rPr lang="en-US" dirty="0"/>
              <a:t> + </a:t>
            </a:r>
            <a:r>
              <a:rPr lang="en-US" dirty="0" err="1"/>
              <a:t>gul-grønn</a:t>
            </a:r>
            <a:r>
              <a:rPr lang="en-US" dirty="0"/>
              <a:t> </a:t>
            </a:r>
            <a:r>
              <a:rPr lang="en-US" dirty="0" err="1"/>
              <a:t>utflod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trichomoniase</a:t>
            </a:r>
            <a:endParaRPr lang="en-US" dirty="0"/>
          </a:p>
          <a:p>
            <a:endParaRPr lang="nb-NO" dirty="0"/>
          </a:p>
        </p:txBody>
      </p:sp>
      <p:pic>
        <p:nvPicPr>
          <p:cNvPr id="5" name="Bilde 4" descr="atrofisk vaginit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58" y="427464"/>
            <a:ext cx="7418973" cy="5564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63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694273F9-2180-410F-AA55-9547108CC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Hevelse i/ved/rundt vulva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4B217073-AF42-4F5C-9EB0-7D801BDC8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Hevelse</a:t>
            </a:r>
            <a:r>
              <a:rPr lang="en-US" dirty="0"/>
              <a:t> ca kl 4 </a:t>
            </a:r>
            <a:r>
              <a:rPr lang="en-US" dirty="0" err="1"/>
              <a:t>og</a:t>
            </a:r>
            <a:r>
              <a:rPr lang="en-US" dirty="0"/>
              <a:t> kl 8 I posterior vulva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Bartholinitt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Basal cell carcinoma: </a:t>
            </a:r>
            <a:r>
              <a:rPr lang="en-US" dirty="0" err="1">
                <a:sym typeface="Wingdings" panose="05000000000000000000" pitchFamily="2" charset="2"/>
              </a:rPr>
              <a:t>Perleakitg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utseende</a:t>
            </a:r>
            <a:r>
              <a:rPr lang="en-US" dirty="0">
                <a:sym typeface="Wingdings" panose="05000000000000000000" pitchFamily="2" charset="2"/>
              </a:rPr>
              <a:t> med telangiectasia</a:t>
            </a:r>
            <a:endParaRPr lang="en-US" dirty="0"/>
          </a:p>
          <a:p>
            <a:r>
              <a:rPr lang="en-US" dirty="0" err="1"/>
              <a:t>Fortykkelse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hevelse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vulva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forhøyet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sjanse</a:t>
            </a:r>
            <a:r>
              <a:rPr lang="en-US" dirty="0">
                <a:sym typeface="Wingdings" panose="05000000000000000000" pitchFamily="2" charset="2"/>
              </a:rPr>
              <a:t> for </a:t>
            </a:r>
            <a:r>
              <a:rPr lang="en-US" dirty="0" err="1">
                <a:sym typeface="Wingdings" panose="05000000000000000000" pitchFamily="2" charset="2"/>
              </a:rPr>
              <a:t>malignitet</a:t>
            </a:r>
            <a:endParaRPr lang="en-US" dirty="0"/>
          </a:p>
          <a:p>
            <a:r>
              <a:rPr lang="en-US" dirty="0" err="1"/>
              <a:t>Hevelse</a:t>
            </a:r>
            <a:r>
              <a:rPr lang="en-US" dirty="0"/>
              <a:t> </a:t>
            </a:r>
            <a:r>
              <a:rPr lang="en-US" dirty="0" err="1"/>
              <a:t>rundt</a:t>
            </a:r>
            <a:r>
              <a:rPr lang="en-US" dirty="0"/>
              <a:t> </a:t>
            </a:r>
            <a:r>
              <a:rPr lang="en-US" dirty="0" err="1"/>
              <a:t>uretra</a:t>
            </a:r>
            <a:r>
              <a:rPr lang="en-US" dirty="0"/>
              <a:t>: </a:t>
            </a:r>
            <a:r>
              <a:rPr lang="en-US" dirty="0" err="1"/>
              <a:t>surkumferensiell</a:t>
            </a:r>
            <a:r>
              <a:rPr lang="en-US" dirty="0"/>
              <a:t> </a:t>
            </a:r>
            <a:r>
              <a:rPr lang="en-US" dirty="0" err="1"/>
              <a:t>prolaps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meatus </a:t>
            </a:r>
            <a:r>
              <a:rPr lang="en-US" dirty="0" err="1"/>
              <a:t>ureatrae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Hele meatus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lyserød</a:t>
            </a:r>
            <a:endParaRPr lang="en-US" dirty="0"/>
          </a:p>
          <a:p>
            <a:pPr lvl="1"/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bevegelige</a:t>
            </a:r>
            <a:r>
              <a:rPr lang="en-US" dirty="0"/>
              <a:t> </a:t>
            </a:r>
            <a:r>
              <a:rPr lang="en-US" dirty="0" err="1"/>
              <a:t>prolapserte</a:t>
            </a:r>
            <a:r>
              <a:rPr lang="en-US" dirty="0"/>
              <a:t> </a:t>
            </a:r>
            <a:r>
              <a:rPr lang="en-US" dirty="0" err="1"/>
              <a:t>vevet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føre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blødning</a:t>
            </a:r>
            <a:endParaRPr lang="en-US" dirty="0"/>
          </a:p>
          <a:p>
            <a:pPr lvl="1"/>
            <a:r>
              <a:rPr lang="en-US" dirty="0" err="1"/>
              <a:t>Noen</a:t>
            </a:r>
            <a:r>
              <a:rPr lang="en-US" dirty="0"/>
              <a:t> ganger </a:t>
            </a:r>
            <a:r>
              <a:rPr lang="en-US" dirty="0" err="1"/>
              <a:t>fungerer</a:t>
            </a:r>
            <a:r>
              <a:rPr lang="en-US" dirty="0"/>
              <a:t> </a:t>
            </a:r>
            <a:r>
              <a:rPr lang="en-US" dirty="0" err="1"/>
              <a:t>topisk</a:t>
            </a:r>
            <a:r>
              <a:rPr lang="en-US" dirty="0"/>
              <a:t> </a:t>
            </a:r>
            <a:r>
              <a:rPr lang="en-US" dirty="0" err="1"/>
              <a:t>østrogenbehandling</a:t>
            </a:r>
            <a:r>
              <a:rPr lang="en-US" dirty="0"/>
              <a:t>. </a:t>
            </a:r>
          </a:p>
          <a:p>
            <a:r>
              <a:rPr lang="en-US" dirty="0" err="1"/>
              <a:t>Uretral</a:t>
            </a:r>
            <a:r>
              <a:rPr lang="en-US" dirty="0"/>
              <a:t> </a:t>
            </a:r>
            <a:r>
              <a:rPr lang="en-US" dirty="0" err="1"/>
              <a:t>caruncel</a:t>
            </a:r>
            <a:r>
              <a:rPr lang="en-US" dirty="0"/>
              <a:t>: </a:t>
            </a:r>
            <a:r>
              <a:rPr lang="en-US" dirty="0" err="1"/>
              <a:t>Østrogenmangel</a:t>
            </a:r>
            <a:r>
              <a:rPr lang="en-US" dirty="0"/>
              <a:t>, </a:t>
            </a:r>
            <a:r>
              <a:rPr lang="en-US" dirty="0" err="1"/>
              <a:t>hjelper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regel med HRT</a:t>
            </a:r>
          </a:p>
          <a:p>
            <a:pPr lvl="1"/>
            <a:r>
              <a:rPr lang="en-US" dirty="0" err="1"/>
              <a:t>Hvis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hjelper</a:t>
            </a:r>
            <a:r>
              <a:rPr lang="en-US" dirty="0"/>
              <a:t> </a:t>
            </a:r>
            <a:r>
              <a:rPr lang="en-US" dirty="0" err="1"/>
              <a:t>innen</a:t>
            </a:r>
            <a:r>
              <a:rPr lang="en-US" dirty="0"/>
              <a:t> 6 </a:t>
            </a:r>
            <a:r>
              <a:rPr lang="en-US" dirty="0" err="1"/>
              <a:t>uker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man </a:t>
            </a:r>
            <a:r>
              <a:rPr lang="en-US" dirty="0" err="1"/>
              <a:t>mistenke</a:t>
            </a:r>
            <a:r>
              <a:rPr lang="en-US" dirty="0"/>
              <a:t> </a:t>
            </a:r>
            <a:r>
              <a:rPr lang="en-US" dirty="0" err="1"/>
              <a:t>malignitet</a:t>
            </a:r>
            <a:endParaRPr lang="en-US" dirty="0"/>
          </a:p>
          <a:p>
            <a:r>
              <a:rPr lang="en-US" dirty="0" err="1"/>
              <a:t>Hvite</a:t>
            </a:r>
            <a:r>
              <a:rPr lang="en-US" dirty="0"/>
              <a:t>, </a:t>
            </a:r>
            <a:r>
              <a:rPr lang="en-US" dirty="0" err="1"/>
              <a:t>brune</a:t>
            </a:r>
            <a:r>
              <a:rPr lang="en-US" dirty="0"/>
              <a:t>, </a:t>
            </a:r>
            <a:r>
              <a:rPr lang="en-US" dirty="0" err="1"/>
              <a:t>røde</a:t>
            </a:r>
            <a:r>
              <a:rPr lang="en-US" dirty="0"/>
              <a:t>, </a:t>
            </a:r>
            <a:r>
              <a:rPr lang="en-US" dirty="0" err="1"/>
              <a:t>hevede</a:t>
            </a:r>
            <a:r>
              <a:rPr lang="en-US" dirty="0"/>
              <a:t> </a:t>
            </a:r>
            <a:r>
              <a:rPr lang="en-US" dirty="0" err="1"/>
              <a:t>eler</a:t>
            </a:r>
            <a:r>
              <a:rPr lang="en-US" dirty="0"/>
              <a:t> </a:t>
            </a:r>
            <a:r>
              <a:rPr lang="en-US" dirty="0" err="1"/>
              <a:t>ulcerøse</a:t>
            </a:r>
            <a:r>
              <a:rPr lang="en-US" dirty="0"/>
              <a:t> </a:t>
            </a:r>
            <a:r>
              <a:rPr lang="en-US" dirty="0" err="1"/>
              <a:t>lesjoner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>
                <a:sym typeface="Wingdings" panose="05000000000000000000" pitchFamily="2" charset="2"/>
              </a:rPr>
              <a:t>biopsi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Invasiv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carcinom</a:t>
            </a:r>
            <a:r>
              <a:rPr lang="en-US" dirty="0">
                <a:sym typeface="Wingdings" panose="05000000000000000000" pitchFamily="2" charset="2"/>
              </a:rPr>
              <a:t> I vulva </a:t>
            </a:r>
            <a:r>
              <a:rPr lang="en-US" dirty="0" err="1">
                <a:sym typeface="Wingdings" panose="05000000000000000000" pitchFamily="2" charset="2"/>
              </a:rPr>
              <a:t>har</a:t>
            </a:r>
            <a:r>
              <a:rPr lang="en-US" dirty="0">
                <a:sym typeface="Wingdings" panose="05000000000000000000" pitchFamily="2" charset="2"/>
              </a:rPr>
              <a:t> peak </a:t>
            </a:r>
            <a:r>
              <a:rPr lang="en-US" dirty="0" err="1">
                <a:sym typeface="Wingdings" panose="05000000000000000000" pitchFamily="2" charset="2"/>
              </a:rPr>
              <a:t>rundt</a:t>
            </a:r>
            <a:r>
              <a:rPr lang="en-US" dirty="0">
                <a:sym typeface="Wingdings" panose="05000000000000000000" pitchFamily="2" charset="2"/>
              </a:rPr>
              <a:t> 85 </a:t>
            </a:r>
            <a:r>
              <a:rPr lang="en-US" dirty="0" err="1">
                <a:sym typeface="Wingdings" panose="05000000000000000000" pitchFamily="2" charset="2"/>
              </a:rPr>
              <a:t>år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Vanlige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lokasjoner</a:t>
            </a:r>
            <a:r>
              <a:rPr lang="en-US" dirty="0">
                <a:sym typeface="Wingdings" panose="05000000000000000000" pitchFamily="2" charset="2"/>
              </a:rPr>
              <a:t>: </a:t>
            </a:r>
            <a:r>
              <a:rPr lang="en-US" dirty="0" err="1">
                <a:sym typeface="Wingdings" panose="05000000000000000000" pitchFamily="2" charset="2"/>
              </a:rPr>
              <a:t>k</a:t>
            </a:r>
            <a:r>
              <a:rPr lang="en-US" dirty="0" err="1"/>
              <a:t>litoris</a:t>
            </a:r>
            <a:r>
              <a:rPr lang="en-US" dirty="0"/>
              <a:t>, </a:t>
            </a:r>
            <a:r>
              <a:rPr lang="en-US" dirty="0" err="1"/>
              <a:t>vestibylen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langs</a:t>
            </a:r>
            <a:r>
              <a:rPr lang="en-US" dirty="0"/>
              <a:t> med </a:t>
            </a:r>
            <a:r>
              <a:rPr lang="en-US" dirty="0" err="1"/>
              <a:t>labiae</a:t>
            </a:r>
            <a:r>
              <a:rPr lang="en-US" dirty="0"/>
              <a:t>. </a:t>
            </a:r>
            <a:endParaRPr lang="nb-NO" dirty="0"/>
          </a:p>
        </p:txBody>
      </p:sp>
      <p:pic>
        <p:nvPicPr>
          <p:cNvPr id="4" name="Bilde 3" descr="bartolonit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0"/>
            <a:ext cx="6974425" cy="6858000"/>
          </a:xfrm>
          <a:prstGeom prst="rect">
            <a:avLst/>
          </a:prstGeom>
        </p:spPr>
      </p:pic>
      <p:pic>
        <p:nvPicPr>
          <p:cNvPr id="5" name="Bilde 4" descr="squamous_cell_carcinoma_skin_canc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117600"/>
            <a:ext cx="6159500" cy="4622800"/>
          </a:xfrm>
          <a:prstGeom prst="rect">
            <a:avLst/>
          </a:prstGeom>
        </p:spPr>
      </p:pic>
      <p:pic>
        <p:nvPicPr>
          <p:cNvPr id="6" name="Bilde 5" descr="urethral caruncel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900" y="0"/>
            <a:ext cx="3368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49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 Sv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Svart .thmx</Template>
  <TotalTime>873</TotalTime>
  <Words>823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 Svart </vt:lpstr>
      <vt:lpstr>Gynekologiske problemstillinger hos eldre</vt:lpstr>
      <vt:lpstr>Menopause</vt:lpstr>
      <vt:lpstr>Aldersforskjeller</vt:lpstr>
      <vt:lpstr>Vanlige problemstillinger</vt:lpstr>
      <vt:lpstr>Inflammasjoner/infeksjoner av vulva</vt:lpstr>
      <vt:lpstr>Pruritus</vt:lpstr>
      <vt:lpstr>Svie og irritasjon</vt:lpstr>
      <vt:lpstr>Utflod fra vulva og vagina</vt:lpstr>
      <vt:lpstr>Hevelse i/ved/rundt vulva</vt:lpstr>
      <vt:lpstr>Prolaps i pelvis</vt:lpstr>
      <vt:lpstr>Postmenopausal blødning </vt:lpstr>
      <vt:lpstr>Kilder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Geriatrisk gynekologi</dc:title>
  <dc:creator>Emil Gundersen</dc:creator>
  <cp:lastModifiedBy>Leiv Otto Watne</cp:lastModifiedBy>
  <cp:revision>38</cp:revision>
  <dcterms:created xsi:type="dcterms:W3CDTF">2018-10-01T17:48:02Z</dcterms:created>
  <dcterms:modified xsi:type="dcterms:W3CDTF">2018-11-26T13:39:03Z</dcterms:modified>
</cp:coreProperties>
</file>