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0" r:id="rId4"/>
  </p:sldMasterIdLst>
  <p:notesMasterIdLst>
    <p:notesMasterId r:id="rId38"/>
  </p:notesMasterIdLst>
  <p:handoutMasterIdLst>
    <p:handoutMasterId r:id="rId39"/>
  </p:handoutMasterIdLst>
  <p:sldIdLst>
    <p:sldId id="257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</p:sldIdLst>
  <p:sldSz cx="12192000" cy="6858000"/>
  <p:notesSz cx="6858000" cy="9144000"/>
  <p:defaultTextStyle>
    <a:defPPr rtl="0"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3A6EE6D-84ED-46E8-9B2A-24F936900A94}" v="321" dt="2018-08-18T12:03:58.270"/>
  </p1510:revLst>
</p1510:revInfo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27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97" d="100"/>
          <a:sy n="97" d="100"/>
        </p:scale>
        <p:origin x="3534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6D77A10-AA51-414A-911D-912EF174C226}" type="datetime1">
              <a:rPr lang="nb-NO" smtClean="0"/>
              <a:t>10.09.2018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E06BD15E-A83F-499B-AE2F-72149146BFF5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2833932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nb-NO" noProof="0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CB02750-CE0B-4295-A517-27494BF0931C}" type="datetime1">
              <a:rPr lang="nb-NO" noProof="0" smtClean="0"/>
              <a:t>10.09.2018</a:t>
            </a:fld>
            <a:endParaRPr lang="nb-NO" noProof="0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nb-NO" noProof="0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nb-NO" noProof="0" dirty="0"/>
              <a:t>Klikk for å redigere tekststiler i malen</a:t>
            </a:r>
          </a:p>
          <a:p>
            <a:pPr lvl="1" rtl="0"/>
            <a:r>
              <a:rPr lang="nb-NO" noProof="0" dirty="0"/>
              <a:t>Andre nivå</a:t>
            </a:r>
          </a:p>
          <a:p>
            <a:pPr lvl="2" rtl="0"/>
            <a:r>
              <a:rPr lang="nb-NO" noProof="0" dirty="0"/>
              <a:t>Tredje nivå</a:t>
            </a:r>
          </a:p>
          <a:p>
            <a:pPr lvl="3" rtl="0"/>
            <a:r>
              <a:rPr lang="nb-NO" noProof="0" dirty="0"/>
              <a:t>Fjerde nivå</a:t>
            </a:r>
          </a:p>
          <a:p>
            <a:pPr lvl="4" rtl="0"/>
            <a:r>
              <a:rPr lang="nb-NO" noProof="0" dirty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nb-NO" noProof="0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4BD6FFF6-EFF5-46FA-B62C-F141E1274D59}" type="slidenum">
              <a:rPr lang="nb-NO" noProof="0" smtClean="0"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75566709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4BD6FFF6-EFF5-46FA-B62C-F141E1274D59}" type="slidenum">
              <a:rPr lang="nb-NO" smtClean="0"/>
              <a:t>1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0052295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4BD6FFF6-EFF5-46FA-B62C-F141E1274D59}" type="slidenum">
              <a:rPr lang="nb-NO" smtClean="0"/>
              <a:t>2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757077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tel 13"/>
          <p:cNvSpPr>
            <a:spLocks noGrp="1"/>
          </p:cNvSpPr>
          <p:nvPr>
            <p:ph type="ctrTitle"/>
          </p:nvPr>
        </p:nvSpPr>
        <p:spPr>
          <a:xfrm>
            <a:off x="1910080" y="1179705"/>
            <a:ext cx="9875520" cy="1472184"/>
          </a:xfrm>
          <a:prstGeom prst="rect">
            <a:avLst/>
          </a:prstGeom>
        </p:spPr>
        <p:txBody>
          <a:bodyPr rtlCol="0" anchor="b"/>
          <a:lstStyle>
            <a:lvl1pPr algn="ctr">
              <a:defRPr/>
            </a:lvl1pPr>
            <a:extLst/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22" name="Undertittel 21"/>
          <p:cNvSpPr>
            <a:spLocks noGrp="1"/>
          </p:cNvSpPr>
          <p:nvPr>
            <p:ph type="subTitle" idx="1"/>
          </p:nvPr>
        </p:nvSpPr>
        <p:spPr>
          <a:xfrm>
            <a:off x="1910080" y="2669871"/>
            <a:ext cx="9875520" cy="1752600"/>
          </a:xfrm>
          <a:prstGeom prst="rect">
            <a:avLst/>
          </a:prstGeom>
        </p:spPr>
        <p:txBody>
          <a:bodyPr tIns="0" rtlCol="0"/>
          <a:lstStyle>
            <a:lvl1pPr marL="27432" indent="0" algn="ctr">
              <a:buNone/>
              <a:defRPr sz="2600" b="1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pPr rtl="0"/>
            <a:r>
              <a:rPr lang="nb-NO"/>
              <a:t>Klikk for å redigere undertittelstil i malen</a:t>
            </a:r>
            <a:endParaRPr kumimoji="0" lang="en-US" dirty="0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3C9EBA19-5659-49B4-83BA-66FAB36B0B92}" type="datetime1">
              <a:rPr lang="nb-NO" smtClean="0"/>
              <a:t>10.09.2018</a:t>
            </a:fld>
            <a:endParaRPr lang="en-US"/>
          </a:p>
        </p:txBody>
      </p:sp>
      <p:sp>
        <p:nvSpPr>
          <p:cNvPr id="20" name="Plassholder for bunntekst 19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nb-NO"/>
              <a:t>Legg til en bunntekst</a:t>
            </a:r>
          </a:p>
        </p:txBody>
      </p:sp>
      <p:sp>
        <p:nvSpPr>
          <p:cNvPr id="10" name="Plassholder for lysbildenummer 9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nb-NO" noProof="0" smtClean="0"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4072726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tel og 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nb-NO" dirty="0"/>
              <a:t>Klikk for å redigere tittelstil i malen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 vert="eaVert" rtlCol="0"/>
          <a:lstStyle/>
          <a:p>
            <a:pPr lvl="0" rtl="0" eaLnBrk="1" latinLnBrk="0" hangingPunct="1"/>
            <a:r>
              <a:rPr lang="nb-NO"/>
              <a:t>Rediger tekststiler i malen</a:t>
            </a:r>
          </a:p>
          <a:p>
            <a:pPr lvl="1" rtl="0" eaLnBrk="1" latinLnBrk="0" hangingPunct="1"/>
            <a:r>
              <a:rPr lang="nb-NO"/>
              <a:t>Andre nivå</a:t>
            </a:r>
          </a:p>
          <a:p>
            <a:pPr lvl="2" rtl="0" eaLnBrk="1" latinLnBrk="0" hangingPunct="1"/>
            <a:r>
              <a:rPr lang="nb-NO"/>
              <a:t>Tredje nivå</a:t>
            </a:r>
          </a:p>
          <a:p>
            <a:pPr lvl="3" rtl="0" eaLnBrk="1" latinLnBrk="0" hangingPunct="1"/>
            <a:r>
              <a:rPr lang="nb-NO"/>
              <a:t>Fjerde nivå</a:t>
            </a:r>
          </a:p>
          <a:p>
            <a:pPr lvl="4" rtl="0" eaLnBrk="1" latinLnBrk="0" hangingPunct="1"/>
            <a:r>
              <a:rPr lang="nb-NO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6B49F054-BDDA-47AE-A910-91B142122858}" type="datetime1">
              <a:rPr lang="nb-NO" smtClean="0"/>
              <a:t>10.09.2018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nb-NO"/>
              <a:t>Legg til en bunntekst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nb-NO" noProof="0" smtClean="0"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174997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9144000" y="274640"/>
            <a:ext cx="2438400" cy="5851525"/>
          </a:xfrm>
          <a:prstGeom prst="rect">
            <a:avLst/>
          </a:prstGeom>
        </p:spPr>
        <p:txBody>
          <a:bodyPr vert="eaVert"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524000" y="274641"/>
            <a:ext cx="7416800" cy="5851525"/>
          </a:xfrm>
          <a:prstGeom prst="rect">
            <a:avLst/>
          </a:prstGeom>
        </p:spPr>
        <p:txBody>
          <a:bodyPr vert="eaVert" rtlCol="0"/>
          <a:lstStyle/>
          <a:p>
            <a:pPr lvl="0" rtl="0" eaLnBrk="1" latinLnBrk="0" hangingPunct="1"/>
            <a:r>
              <a:rPr lang="nb-NO"/>
              <a:t>Rediger tekststiler i malen</a:t>
            </a:r>
          </a:p>
          <a:p>
            <a:pPr lvl="1" rtl="0" eaLnBrk="1" latinLnBrk="0" hangingPunct="1"/>
            <a:r>
              <a:rPr lang="nb-NO"/>
              <a:t>Andre nivå</a:t>
            </a:r>
          </a:p>
          <a:p>
            <a:pPr lvl="2" rtl="0" eaLnBrk="1" latinLnBrk="0" hangingPunct="1"/>
            <a:r>
              <a:rPr lang="nb-NO"/>
              <a:t>Tredje nivå</a:t>
            </a:r>
          </a:p>
          <a:p>
            <a:pPr lvl="3" rtl="0" eaLnBrk="1" latinLnBrk="0" hangingPunct="1"/>
            <a:r>
              <a:rPr lang="nb-NO"/>
              <a:t>Fjerde nivå</a:t>
            </a:r>
          </a:p>
          <a:p>
            <a:pPr lvl="4" rtl="0" eaLnBrk="1" latinLnBrk="0" hangingPunct="1"/>
            <a:r>
              <a:rPr lang="nb-NO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E6F66D5A-2D50-4D6D-B5A9-FB55DE8AA5CD}" type="datetime1">
              <a:rPr lang="nb-NO" smtClean="0"/>
              <a:t>10.09.2018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nb-NO"/>
              <a:t>Legg til en bunntekst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nb-NO" noProof="0" smtClean="0"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3194350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 rtlCol="0"/>
          <a:lstStyle/>
          <a:p>
            <a:pPr lvl="0" rtl="0" eaLnBrk="1" latinLnBrk="0" hangingPunct="1"/>
            <a:r>
              <a:rPr lang="nb-NO"/>
              <a:t>Rediger tekststiler i malen</a:t>
            </a:r>
          </a:p>
          <a:p>
            <a:pPr lvl="1" rtl="0" eaLnBrk="1" latinLnBrk="0" hangingPunct="1"/>
            <a:r>
              <a:rPr lang="nb-NO"/>
              <a:t>Andre nivå</a:t>
            </a:r>
          </a:p>
          <a:p>
            <a:pPr lvl="2" rtl="0" eaLnBrk="1" latinLnBrk="0" hangingPunct="1"/>
            <a:r>
              <a:rPr lang="nb-NO"/>
              <a:t>Tredje nivå</a:t>
            </a:r>
          </a:p>
          <a:p>
            <a:pPr lvl="3" rtl="0" eaLnBrk="1" latinLnBrk="0" hangingPunct="1"/>
            <a:r>
              <a:rPr lang="nb-NO"/>
              <a:t>Fjerde nivå</a:t>
            </a:r>
          </a:p>
          <a:p>
            <a:pPr lvl="4" rtl="0" eaLnBrk="1" latinLnBrk="0" hangingPunct="1"/>
            <a:r>
              <a:rPr lang="nb-NO"/>
              <a:t>Femte nivå</a:t>
            </a:r>
            <a:endParaRPr kumimoji="0"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AEC4FDE8-4AAA-418C-AA44-5B6F37F47D78}" type="datetime1">
              <a:rPr lang="nb-NO" smtClean="0"/>
              <a:t>10.09.2018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nb-NO"/>
              <a:t>Legg til en bunntekst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nb-NO" noProof="0" smtClean="0"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63998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  <p15:guide id="2" pos="98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828800" y="2600325"/>
            <a:ext cx="8534400" cy="2286000"/>
          </a:xfrm>
          <a:prstGeom prst="rect">
            <a:avLst/>
          </a:prstGeom>
        </p:spPr>
        <p:txBody>
          <a:bodyPr rtlCol="0"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828800" y="1066800"/>
            <a:ext cx="8534400" cy="1509712"/>
          </a:xfrm>
          <a:prstGeom prst="rect">
            <a:avLst/>
          </a:prstGeom>
        </p:spPr>
        <p:txBody>
          <a:bodyPr rtlCol="0"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rtl="0" eaLnBrk="1" latinLnBrk="0" hangingPunct="1"/>
            <a:r>
              <a:rPr lang="nb-NO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B57800AC-7435-41A5-9F91-E84809AA11C0}" type="datetime1">
              <a:rPr lang="nb-NO" smtClean="0"/>
              <a:t>10.09.2018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nb-NO"/>
              <a:t>Legg til en bunntekst</a:t>
            </a: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nb-NO" noProof="0" smtClean="0"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4066158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914144" y="1524000"/>
            <a:ext cx="4876800" cy="4663440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nb-NO"/>
              <a:t>Rediger tekststiler i malen</a:t>
            </a:r>
          </a:p>
          <a:p>
            <a:pPr lvl="1" rtl="0" eaLnBrk="1" latinLnBrk="0" hangingPunct="1"/>
            <a:r>
              <a:rPr lang="nb-NO"/>
              <a:t>Andre nivå</a:t>
            </a:r>
          </a:p>
          <a:p>
            <a:pPr lvl="2" rtl="0" eaLnBrk="1" latinLnBrk="0" hangingPunct="1"/>
            <a:r>
              <a:rPr lang="nb-NO"/>
              <a:t>Tredje nivå</a:t>
            </a:r>
          </a:p>
          <a:p>
            <a:pPr lvl="3" rtl="0" eaLnBrk="1" latinLnBrk="0" hangingPunct="1"/>
            <a:r>
              <a:rPr lang="nb-NO"/>
              <a:t>Fjerde nivå</a:t>
            </a:r>
          </a:p>
          <a:p>
            <a:pPr lvl="4" rtl="0" eaLnBrk="1" latinLnBrk="0" hangingPunct="1"/>
            <a:r>
              <a:rPr lang="nb-NO"/>
              <a:t>Femte nivå</a:t>
            </a:r>
            <a:endParaRPr kumimoji="0"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7034784" y="1524000"/>
            <a:ext cx="4876800" cy="4663440"/>
          </a:xfrm>
          <a:prstGeom prst="rect">
            <a:avLst/>
          </a:prstGeo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rtl="0" eaLnBrk="1" latinLnBrk="0" hangingPunct="1"/>
            <a:r>
              <a:rPr lang="nb-NO"/>
              <a:t>Rediger tekststiler i malen</a:t>
            </a:r>
          </a:p>
          <a:p>
            <a:pPr lvl="1" rtl="0" eaLnBrk="1" latinLnBrk="0" hangingPunct="1"/>
            <a:r>
              <a:rPr lang="nb-NO"/>
              <a:t>Andre nivå</a:t>
            </a:r>
          </a:p>
          <a:p>
            <a:pPr lvl="2" rtl="0" eaLnBrk="1" latinLnBrk="0" hangingPunct="1"/>
            <a:r>
              <a:rPr lang="nb-NO"/>
              <a:t>Tredje nivå</a:t>
            </a:r>
          </a:p>
          <a:p>
            <a:pPr lvl="3" rtl="0" eaLnBrk="1" latinLnBrk="0" hangingPunct="1"/>
            <a:r>
              <a:rPr lang="nb-NO"/>
              <a:t>Fjerde nivå</a:t>
            </a:r>
          </a:p>
          <a:p>
            <a:pPr lvl="4" rtl="0" eaLnBrk="1" latinLnBrk="0" hangingPunct="1"/>
            <a:r>
              <a:rPr lang="nb-NO"/>
              <a:t>Femte nivå</a:t>
            </a:r>
            <a:endParaRPr kumimoji="0"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78BF2CF0-1865-4EAC-906B-75BEF997366C}" type="datetime1">
              <a:rPr lang="nb-NO" smtClean="0"/>
              <a:t>10.09.2018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nb-NO"/>
              <a:t>Legg til en bunntekst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nb-NO" noProof="0" smtClean="0"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3078451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mmenligning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09600" y="5160336"/>
            <a:ext cx="10972800" cy="1143000"/>
          </a:xfrm>
          <a:prstGeom prst="rect">
            <a:avLst/>
          </a:prstGeom>
        </p:spPr>
        <p:txBody>
          <a:bodyPr rtlCol="0" anchor="ctr"/>
          <a:lstStyle>
            <a:lvl1pPr algn="ctr">
              <a:defRPr sz="4500" b="1" cap="none" baseline="0"/>
            </a:lvl1pPr>
            <a:extLst/>
          </a:lstStyle>
          <a:p>
            <a:pPr rtl="0"/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09600" y="328278"/>
            <a:ext cx="5364480" cy="640080"/>
          </a:xfrm>
          <a:prstGeom prst="rect">
            <a:avLst/>
          </a:prstGeom>
          <a:noFill/>
          <a:ln w="10795">
            <a:solidFill>
              <a:schemeClr val="bg1"/>
            </a:solidFill>
            <a:miter lim="800000"/>
          </a:ln>
        </p:spPr>
        <p:txBody>
          <a:bodyPr rtlCol="0"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1">
                <a:solidFill>
                  <a:schemeClr val="accent1">
                    <a:lumMod val="50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nb-NO"/>
              <a:t>Rediger tekststiler i malen</a:t>
            </a:r>
          </a:p>
        </p:txBody>
      </p:sp>
      <p:sp>
        <p:nvSpPr>
          <p:cNvPr id="5" name="Plassholder for innhold 4"/>
          <p:cNvSpPr>
            <a:spLocks noGrp="1"/>
          </p:cNvSpPr>
          <p:nvPr>
            <p:ph sz="quarter" idx="2"/>
          </p:nvPr>
        </p:nvSpPr>
        <p:spPr>
          <a:xfrm>
            <a:off x="609600" y="969336"/>
            <a:ext cx="536448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 rtlCol="0"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rtl="0" eaLnBrk="1" latinLnBrk="0" hangingPunct="1"/>
            <a:r>
              <a:rPr lang="nb-NO"/>
              <a:t>Rediger tekststiler i malen</a:t>
            </a:r>
          </a:p>
          <a:p>
            <a:pPr lvl="1" rtl="0" eaLnBrk="1" latinLnBrk="0" hangingPunct="1"/>
            <a:r>
              <a:rPr lang="nb-NO"/>
              <a:t>Andre nivå</a:t>
            </a:r>
          </a:p>
          <a:p>
            <a:pPr lvl="2" rtl="0" eaLnBrk="1" latinLnBrk="0" hangingPunct="1"/>
            <a:r>
              <a:rPr lang="nb-NO"/>
              <a:t>Tredje nivå</a:t>
            </a:r>
          </a:p>
          <a:p>
            <a:pPr lvl="3" rtl="0" eaLnBrk="1" latinLnBrk="0" hangingPunct="1"/>
            <a:r>
              <a:rPr lang="nb-NO"/>
              <a:t>Fjerde nivå</a:t>
            </a:r>
          </a:p>
          <a:p>
            <a:pPr lvl="4" rtl="0" eaLnBrk="1" latinLnBrk="0" hangingPunct="1"/>
            <a:r>
              <a:rPr lang="nb-NO"/>
              <a:t>Femte nivå</a:t>
            </a:r>
            <a:endParaRPr kumimoji="0" lang="en-US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3"/>
          </p:nvPr>
        </p:nvSpPr>
        <p:spPr>
          <a:xfrm>
            <a:off x="6217920" y="328278"/>
            <a:ext cx="5364480" cy="640080"/>
          </a:xfrm>
          <a:prstGeom prst="rect">
            <a:avLst/>
          </a:prstGeom>
          <a:noFill/>
          <a:ln w="10795">
            <a:solidFill>
              <a:schemeClr val="bg1"/>
            </a:solidFill>
            <a:miter lim="800000"/>
          </a:ln>
        </p:spPr>
        <p:txBody>
          <a:bodyPr rtlCol="0"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1">
                <a:solidFill>
                  <a:schemeClr val="accent1">
                    <a:lumMod val="50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rtl="0" eaLnBrk="1" latinLnBrk="0" hangingPunct="1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217920" y="969336"/>
            <a:ext cx="5364480" cy="4114800"/>
          </a:xfrm>
          <a:prstGeom prst="rect">
            <a:avLst/>
          </a:prstGeom>
          <a:ln w="10795">
            <a:solidFill>
              <a:schemeClr val="bg1"/>
            </a:solidFill>
            <a:prstDash val="dash"/>
            <a:miter lim="800000"/>
          </a:ln>
        </p:spPr>
        <p:txBody>
          <a:bodyPr rtlCol="0"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rtl="0" eaLnBrk="1" latinLnBrk="0" hangingPunct="1"/>
            <a:r>
              <a:rPr lang="nb-NO"/>
              <a:t>Rediger tekststiler i malen</a:t>
            </a:r>
          </a:p>
          <a:p>
            <a:pPr lvl="1" rtl="0" eaLnBrk="1" latinLnBrk="0" hangingPunct="1"/>
            <a:r>
              <a:rPr lang="nb-NO"/>
              <a:t>Andre nivå</a:t>
            </a:r>
          </a:p>
          <a:p>
            <a:pPr lvl="2" rtl="0" eaLnBrk="1" latinLnBrk="0" hangingPunct="1"/>
            <a:r>
              <a:rPr lang="nb-NO"/>
              <a:t>Tredje nivå</a:t>
            </a:r>
          </a:p>
          <a:p>
            <a:pPr lvl="3" rtl="0" eaLnBrk="1" latinLnBrk="0" hangingPunct="1"/>
            <a:r>
              <a:rPr lang="nb-NO"/>
              <a:t>Fjerde nivå</a:t>
            </a:r>
          </a:p>
          <a:p>
            <a:pPr lvl="4" rtl="0" eaLnBrk="1" latinLnBrk="0" hangingPunct="1"/>
            <a:r>
              <a:rPr lang="nb-NO"/>
              <a:t>Femte nivå</a:t>
            </a:r>
            <a:endParaRPr kumimoji="0"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C14E1DBD-E7AD-4F27-AC01-13F9730E47A6}" type="datetime1">
              <a:rPr lang="nb-NO" smtClean="0"/>
              <a:t>10.09.2018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nb-NO"/>
              <a:t>Legg til en bunntekst</a:t>
            </a: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nb-NO" noProof="0" smtClean="0"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2358931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914144" y="274320"/>
            <a:ext cx="9997440" cy="1143000"/>
          </a:xfrm>
          <a:prstGeom prst="rect">
            <a:avLst/>
          </a:prstGeom>
        </p:spPr>
        <p:txBody>
          <a:bodyPr rtlCol="0" anchor="ctr"/>
          <a:lstStyle/>
          <a:p>
            <a:pPr rtl="0"/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EDD05EF5-7A39-4477-9B1C-9892049F06E3}" type="datetime1">
              <a:rPr lang="nb-NO" smtClean="0"/>
              <a:t>10.09.2018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nb-NO"/>
              <a:t>Legg til en bunntekst</a:t>
            </a: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nb-NO" noProof="0" smtClean="0"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860658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62F917F3-C217-40EC-91C8-5BD6B8213F91}" type="datetime1">
              <a:rPr lang="nb-NO" smtClean="0"/>
              <a:t>10.09.2018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nb-NO"/>
              <a:t>Legg til en bunntekst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nb-NO" noProof="0" smtClean="0"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860977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nhold med bildetekst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609600" y="216778"/>
            <a:ext cx="5080000" cy="1162050"/>
          </a:xfrm>
          <a:prstGeom prst="rect">
            <a:avLst/>
          </a:prstGeom>
          <a:ln>
            <a:noFill/>
          </a:ln>
        </p:spPr>
        <p:txBody>
          <a:bodyPr rtlCol="0" anchor="b"/>
          <a:lstStyle>
            <a:lvl1pPr algn="l" rtl="0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pPr rtl="0"/>
            <a:r>
              <a:rPr lang="nb-NO" dirty="0"/>
              <a:t>Klikk for å redigere tittelstil i malen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2"/>
          </p:nvPr>
        </p:nvSpPr>
        <p:spPr>
          <a:xfrm>
            <a:off x="609600" y="1406964"/>
            <a:ext cx="5080000" cy="698500"/>
          </a:xfrm>
          <a:prstGeom prst="rect">
            <a:avLst/>
          </a:prstGeom>
        </p:spPr>
        <p:txBody>
          <a:bodyPr rtlCol="0"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rtl="0" eaLnBrk="1" latinLnBrk="0" hangingPunct="1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1"/>
          </p:nvPr>
        </p:nvSpPr>
        <p:spPr>
          <a:xfrm>
            <a:off x="609600" y="2133601"/>
            <a:ext cx="10871200" cy="3992563"/>
          </a:xfrm>
          <a:prstGeom prst="rect">
            <a:avLst/>
          </a:prstGeo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rtl="0" eaLnBrk="1" latinLnBrk="0" hangingPunct="1"/>
            <a:r>
              <a:rPr lang="nb-NO"/>
              <a:t>Rediger tekststiler i malen</a:t>
            </a:r>
          </a:p>
          <a:p>
            <a:pPr lvl="1" rtl="0" eaLnBrk="1" latinLnBrk="0" hangingPunct="1"/>
            <a:r>
              <a:rPr lang="nb-NO"/>
              <a:t>Andre nivå</a:t>
            </a:r>
          </a:p>
          <a:p>
            <a:pPr lvl="2" rtl="0" eaLnBrk="1" latinLnBrk="0" hangingPunct="1"/>
            <a:r>
              <a:rPr lang="nb-NO"/>
              <a:t>Tredje nivå</a:t>
            </a:r>
          </a:p>
          <a:p>
            <a:pPr lvl="3" rtl="0" eaLnBrk="1" latinLnBrk="0" hangingPunct="1"/>
            <a:r>
              <a:rPr lang="nb-NO"/>
              <a:t>Fjerde nivå</a:t>
            </a:r>
          </a:p>
          <a:p>
            <a:pPr lvl="4" rtl="0" eaLnBrk="1" latinLnBrk="0" hangingPunct="1"/>
            <a:r>
              <a:rPr lang="nb-NO"/>
              <a:t>Femte nivå</a:t>
            </a:r>
            <a:endParaRPr kumimoji="0" lang="en-US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F9ADC9FB-81E0-498A-A7A6-4B0489ADFE08}" type="datetime1">
              <a:rPr lang="nb-NO" smtClean="0"/>
              <a:t>10.09.2018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nb-NO"/>
              <a:t>Legg til en bunntekst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nb-NO" noProof="0" smtClean="0"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542546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bildetekst"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7849195" y="1066800"/>
            <a:ext cx="3657600" cy="1981200"/>
          </a:xfrm>
          <a:prstGeom prst="rect">
            <a:avLst/>
          </a:prstGeom>
        </p:spPr>
        <p:txBody>
          <a:bodyPr rtlCol="0" anchor="b">
            <a:noAutofit/>
          </a:bodyPr>
          <a:lstStyle>
            <a:lvl1pPr algn="l" rtl="0">
              <a:buNone/>
              <a:defRPr sz="2100" b="1">
                <a:effectLst/>
              </a:defRPr>
            </a:lvl1pPr>
            <a:extLst/>
          </a:lstStyle>
          <a:p>
            <a:pPr rtl="0"/>
            <a:r>
              <a:rPr lang="nb-NO" dirty="0"/>
              <a:t>Klikk for å redigere tittelstil i malen</a:t>
            </a:r>
          </a:p>
        </p:txBody>
      </p:sp>
      <p:sp>
        <p:nvSpPr>
          <p:cNvPr id="8" name="Rektangel 7"/>
          <p:cNvSpPr/>
          <p:nvPr/>
        </p:nvSpPr>
        <p:spPr>
          <a:xfrm>
            <a:off x="1016000" y="1066800"/>
            <a:ext cx="6096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lassholder for bilde 2" descr="En tom plassholder for å legge til et bilde. Klikk plassholderen, og velg bildet du ønsker å legge til"/>
          <p:cNvSpPr>
            <a:spLocks noGrp="1"/>
          </p:cNvSpPr>
          <p:nvPr>
            <p:ph type="pic" idx="1"/>
          </p:nvPr>
        </p:nvSpPr>
        <p:spPr>
          <a:xfrm>
            <a:off x="1117600" y="1143004"/>
            <a:ext cx="58928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rtlCol="0" anchor="t"/>
          <a:lstStyle>
            <a:lvl1pPr marL="0" indent="0" algn="l" eaLnBrk="1" latinLnBrk="0" hangingPunct="1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lang="nb-NO"/>
              <a:t>Klikk på ikonet for å legge til et bilde</a:t>
            </a:r>
            <a:endParaRPr kumimoji="0" lang="en-US" dirty="0"/>
          </a:p>
        </p:txBody>
      </p:sp>
      <p:sp>
        <p:nvSpPr>
          <p:cNvPr id="9" name="Rektangel 1"/>
          <p:cNvSpPr/>
          <p:nvPr/>
        </p:nvSpPr>
        <p:spPr>
          <a:xfrm rot="19468671">
            <a:off x="528967" y="954341"/>
            <a:ext cx="9144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/>
          </a:p>
        </p:txBody>
      </p:sp>
      <p:sp>
        <p:nvSpPr>
          <p:cNvPr id="10" name="Rektangel 2"/>
          <p:cNvSpPr/>
          <p:nvPr/>
        </p:nvSpPr>
        <p:spPr>
          <a:xfrm rot="2103354" flipH="1">
            <a:off x="6671556" y="936786"/>
            <a:ext cx="86563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en-US" sz="1800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117600" y="4800600"/>
            <a:ext cx="5892800" cy="762000"/>
          </a:xfrm>
          <a:prstGeom prst="rect">
            <a:avLst/>
          </a:prstGeom>
        </p:spPr>
        <p:txBody>
          <a:bodyPr rtlCol="0"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rtl="0" eaLnBrk="1" latinLnBrk="0" hangingPunct="1"/>
            <a:r>
              <a:rPr lang="nb-NO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AE9594B7-135A-4CAB-8E74-A024B3D4BC8E}" type="datetime1">
              <a:rPr lang="nb-NO" smtClean="0"/>
              <a:t>10.09.2018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/>
          <a:lstStyle/>
          <a:p>
            <a:pPr rtl="0"/>
            <a:r>
              <a:rPr lang="nb-NO"/>
              <a:t>Legg til en bunntekst</a:t>
            </a: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/>
          <a:lstStyle/>
          <a:p>
            <a:pPr rtl="0"/>
            <a:fld id="{401CF334-2D5C-4859-84A6-CA7E6E43FAEB}" type="slidenum">
              <a:rPr lang="nb-NO" noProof="0" smtClean="0"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3636752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e 5"/>
          <p:cNvGrpSpPr/>
          <p:nvPr/>
        </p:nvGrpSpPr>
        <p:grpSpPr>
          <a:xfrm>
            <a:off x="7148" y="-54"/>
            <a:ext cx="12188952" cy="6858054"/>
            <a:chOff x="7148" y="-54"/>
            <a:chExt cx="12188952" cy="6858054"/>
          </a:xfrm>
        </p:grpSpPr>
        <p:sp>
          <p:nvSpPr>
            <p:cNvPr id="4" name="Rektangel 3"/>
            <p:cNvSpPr/>
            <p:nvPr/>
          </p:nvSpPr>
          <p:spPr>
            <a:xfrm>
              <a:off x="7148" y="0"/>
              <a:ext cx="12188952" cy="685800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/>
            </a:p>
          </p:txBody>
        </p:sp>
        <p:sp>
          <p:nvSpPr>
            <p:cNvPr id="15" name="Rektangel 14"/>
            <p:cNvSpPr/>
            <p:nvPr/>
          </p:nvSpPr>
          <p:spPr bwMode="invGray">
            <a:xfrm>
              <a:off x="1473566" y="-54"/>
              <a:ext cx="96070" cy="6858054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 w="25400" cap="rnd" cmpd="sng" algn="ctr">
              <a:noFill/>
              <a:prstDash val="solid"/>
            </a:ln>
            <a:effectLst>
              <a:outerShdw blurRad="38550" dist="38000" dir="10800000" algn="tl" rotWithShape="0">
                <a:schemeClr val="bg2">
                  <a:shade val="20000"/>
                  <a:satMod val="110000"/>
                  <a:alpha val="25000"/>
                </a:scheme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 eaLnBrk="1" latinLnBrk="0" hangingPunct="1"/>
              <a:endParaRPr kumimoji="0" lang="en-US" sz="1800"/>
            </a:p>
          </p:txBody>
        </p:sp>
        <p:pic>
          <p:nvPicPr>
            <p:cNvPr id="3" name="Bilde 2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48" y="0"/>
              <a:ext cx="1495425" cy="6858000"/>
            </a:xfrm>
            <a:prstGeom prst="rect">
              <a:avLst/>
            </a:prstGeom>
          </p:spPr>
        </p:pic>
      </p:grpSp>
      <p:sp>
        <p:nvSpPr>
          <p:cNvPr id="16" name="Plassholder for tittel 4"/>
          <p:cNvSpPr>
            <a:spLocks noGrp="1"/>
          </p:cNvSpPr>
          <p:nvPr>
            <p:ph type="title"/>
          </p:nvPr>
        </p:nvSpPr>
        <p:spPr>
          <a:xfrm>
            <a:off x="1914144" y="274638"/>
            <a:ext cx="9997440" cy="1143000"/>
          </a:xfrm>
          <a:prstGeom prst="rect">
            <a:avLst/>
          </a:prstGeom>
        </p:spPr>
        <p:txBody>
          <a:bodyPr rtlCol="0" anchor="ctr">
            <a:normAutofit/>
          </a:bodyPr>
          <a:lstStyle/>
          <a:p>
            <a:pPr rtl="0"/>
            <a:r>
              <a:rPr lang="nb-NO"/>
              <a:t>Klikk for å redigere tittelstil i malen</a:t>
            </a:r>
          </a:p>
        </p:txBody>
      </p:sp>
      <p:sp>
        <p:nvSpPr>
          <p:cNvPr id="17" name="Plassholder for tekst 8"/>
          <p:cNvSpPr>
            <a:spLocks noGrp="1"/>
          </p:cNvSpPr>
          <p:nvPr>
            <p:ph type="body" idx="1"/>
          </p:nvPr>
        </p:nvSpPr>
        <p:spPr>
          <a:xfrm>
            <a:off x="1914144" y="1447800"/>
            <a:ext cx="9997440" cy="48006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 rtl="0" eaLnBrk="1" latinLnBrk="0" hangingPunct="1"/>
            <a:r>
              <a:rPr lang="nb-NO" dirty="0"/>
              <a:t>Klikk for å redigere tekststiler i malen</a:t>
            </a:r>
          </a:p>
          <a:p>
            <a:pPr lvl="1" rtl="0" eaLnBrk="1" latinLnBrk="0" hangingPunct="1"/>
            <a:r>
              <a:rPr lang="nb-NO" dirty="0"/>
              <a:t>Andre nivå</a:t>
            </a:r>
          </a:p>
          <a:p>
            <a:pPr lvl="2" rtl="0" eaLnBrk="1" latinLnBrk="0" hangingPunct="1"/>
            <a:r>
              <a:rPr lang="nb-NO" dirty="0"/>
              <a:t>Tredje nivå</a:t>
            </a:r>
          </a:p>
          <a:p>
            <a:pPr lvl="3" rtl="0" eaLnBrk="1" latinLnBrk="0" hangingPunct="1"/>
            <a:r>
              <a:rPr lang="nb-NO" dirty="0"/>
              <a:t>Fjerde nivå</a:t>
            </a:r>
          </a:p>
          <a:p>
            <a:pPr lvl="4" rtl="0" eaLnBrk="1" latinLnBrk="0" hangingPunct="1"/>
            <a:r>
              <a:rPr lang="nb-NO" dirty="0"/>
              <a:t>Femte nivå</a:t>
            </a:r>
          </a:p>
        </p:txBody>
      </p:sp>
      <p:sp>
        <p:nvSpPr>
          <p:cNvPr id="18" name="Plassholder for dato 23"/>
          <p:cNvSpPr>
            <a:spLocks noGrp="1"/>
          </p:cNvSpPr>
          <p:nvPr>
            <p:ph type="dt" sz="half" idx="2"/>
          </p:nvPr>
        </p:nvSpPr>
        <p:spPr>
          <a:xfrm>
            <a:off x="4775200" y="6305550"/>
            <a:ext cx="2844800" cy="476250"/>
          </a:xfrm>
          <a:prstGeom prst="rect">
            <a:avLst/>
          </a:prstGeom>
        </p:spPr>
        <p:txBody>
          <a:bodyPr rtlCol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rtl="0"/>
            <a:fld id="{40481610-FC5F-4D42-98B2-0E564F13627B}" type="datetime1">
              <a:rPr lang="nb-NO" smtClean="0"/>
              <a:t>10.09.2018</a:t>
            </a:fld>
            <a:endParaRPr lang="en-US" dirty="0"/>
          </a:p>
        </p:txBody>
      </p:sp>
      <p:sp>
        <p:nvSpPr>
          <p:cNvPr id="19" name="Plassholder for bunntekst 9"/>
          <p:cNvSpPr>
            <a:spLocks noGrp="1"/>
          </p:cNvSpPr>
          <p:nvPr>
            <p:ph type="ftr" sz="quarter" idx="3"/>
          </p:nvPr>
        </p:nvSpPr>
        <p:spPr>
          <a:xfrm>
            <a:off x="7620000" y="6305550"/>
            <a:ext cx="3860800" cy="476250"/>
          </a:xfrm>
          <a:prstGeom prst="rect">
            <a:avLst/>
          </a:prstGeom>
        </p:spPr>
        <p:txBody>
          <a:bodyPr rtlCol="0" anchor="b"/>
          <a:lstStyle>
            <a:lvl1pPr eaLnBrk="1" latinLnBrk="0" hangingPunct="1">
              <a:defRPr kumimoji="0" sz="1100">
                <a:solidFill>
                  <a:schemeClr val="tx2"/>
                </a:solidFill>
                <a:effectLst/>
              </a:defRPr>
            </a:lvl1pPr>
            <a:extLst/>
          </a:lstStyle>
          <a:p>
            <a:pPr rtl="0"/>
            <a:r>
              <a:rPr lang="nb-NO"/>
              <a:t>Legg til en bunntekst</a:t>
            </a:r>
            <a:endParaRPr lang="en-US" dirty="0"/>
          </a:p>
        </p:txBody>
      </p:sp>
      <p:sp>
        <p:nvSpPr>
          <p:cNvPr id="20" name="Plassholder for lysbildenummer 21"/>
          <p:cNvSpPr>
            <a:spLocks noGrp="1"/>
          </p:cNvSpPr>
          <p:nvPr>
            <p:ph type="sldNum" sz="quarter" idx="4"/>
          </p:nvPr>
        </p:nvSpPr>
        <p:spPr>
          <a:xfrm>
            <a:off x="11484864" y="6305550"/>
            <a:ext cx="609600" cy="476250"/>
          </a:xfrm>
          <a:prstGeom prst="rect">
            <a:avLst/>
          </a:prstGeom>
        </p:spPr>
        <p:txBody>
          <a:bodyPr rtlCol="0" anchor="b"/>
          <a:lstStyle>
            <a:lvl1pPr algn="ctr" eaLnBrk="1" latinLnBrk="0" hangingPunct="1">
              <a:defRPr kumimoji="0" sz="1100">
                <a:solidFill>
                  <a:schemeClr val="tx2"/>
                </a:solidFill>
                <a:effectLst/>
              </a:defRPr>
            </a:lvl1pPr>
            <a:extLst/>
          </a:lstStyle>
          <a:p>
            <a:pPr rtl="0"/>
            <a:fld id="{401CF334-2D5C-4859-84A6-CA7E6E43FAEB}" type="slidenum">
              <a:rPr lang="nb-NO" noProof="0" smtClean="0"/>
              <a:pPr/>
              <a:t>‹#›</a:t>
            </a:fld>
            <a:endParaRPr lang="nb-NO" noProof="0" dirty="0"/>
          </a:p>
        </p:txBody>
      </p:sp>
    </p:spTree>
    <p:extLst>
      <p:ext uri="{BB962C8B-B14F-4D97-AF65-F5344CB8AC3E}">
        <p14:creationId xmlns:p14="http://schemas.microsoft.com/office/powerpoint/2010/main" val="126003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300" b="1" kern="1200">
          <a:solidFill>
            <a:schemeClr val="accent2">
              <a:lumMod val="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>
            <a:lumMod val="50000"/>
          </a:schemeClr>
        </a:buClr>
        <a:buSzPct val="80000"/>
        <a:buFont typeface="Wingdings 2"/>
        <a:buChar char=""/>
        <a:defRPr kumimoji="0" sz="32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>
            <a:lumMod val="50000"/>
          </a:schemeClr>
        </a:buClr>
        <a:buFont typeface="Verdana"/>
        <a:buChar char="◦"/>
        <a:defRPr kumimoji="0" sz="28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>
            <a:lumMod val="75000"/>
          </a:schemeClr>
        </a:buClr>
        <a:buFont typeface="Wingdings 2"/>
        <a:buChar char=""/>
        <a:defRPr kumimoji="0"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>
            <a:lumMod val="75000"/>
          </a:schemeClr>
        </a:buClr>
        <a:buFont typeface="Wingdings 2"/>
        <a:buChar char=""/>
        <a:defRPr kumimoji="0"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>
            <a:lumMod val="75000"/>
          </a:schemeClr>
        </a:buClr>
        <a:buFont typeface="Wingdings 2"/>
        <a:buChar char=""/>
        <a:defRPr kumimoji="0" sz="20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  <p:extLst mod="1"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pos="7512" userDrawn="1">
          <p15:clr>
            <a:srgbClr val="F26B43"/>
          </p15:clr>
        </p15:guide>
        <p15:guide id="3" pos="1176" userDrawn="1">
          <p15:clr>
            <a:srgbClr val="F26B43"/>
          </p15:clr>
        </p15:guide>
        <p15:guide id="4" orient="horz" pos="3936" userDrawn="1">
          <p15:clr>
            <a:srgbClr val="F26B43"/>
          </p15:clr>
        </p15:guide>
        <p15:guide id="5" orient="horz" pos="888" userDrawn="1">
          <p15:clr>
            <a:srgbClr val="F26B43"/>
          </p15:clr>
        </p15:guide>
        <p15:guide id="6" orient="horz" pos="16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helsedirektoratet.no/Lists/Publikasjoner/Attachments/67/IS-2091-Beslutningsprosesser-ved-begrensning-av-livsforlengende-behandling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r>
              <a:rPr lang="nb-NO" dirty="0"/>
              <a:t>Behandlingsbegrensning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lnSpcReduction="10000"/>
          </a:bodyPr>
          <a:lstStyle/>
          <a:p>
            <a:endParaRPr lang="nb-NO" sz="1600" dirty="0"/>
          </a:p>
          <a:p>
            <a:endParaRPr lang="nb-NO" sz="1600" dirty="0"/>
          </a:p>
          <a:p>
            <a:r>
              <a:rPr lang="nb-NO" sz="1600" dirty="0"/>
              <a:t>Bjørn Olav Sørhus</a:t>
            </a:r>
          </a:p>
          <a:p>
            <a:r>
              <a:rPr lang="nb-NO" sz="1600" dirty="0"/>
              <a:t>Overlege geriatri</a:t>
            </a:r>
          </a:p>
          <a:p>
            <a:r>
              <a:rPr lang="nb-NO" sz="1600" dirty="0"/>
              <a:t>Sykehuset Levanger</a:t>
            </a:r>
          </a:p>
          <a:p>
            <a:r>
              <a:rPr lang="nb-NO" sz="1600" dirty="0"/>
              <a:t>04.09.18</a:t>
            </a:r>
          </a:p>
        </p:txBody>
      </p:sp>
    </p:spTree>
    <p:extLst>
      <p:ext uri="{BB962C8B-B14F-4D97-AF65-F5344CB8AC3E}">
        <p14:creationId xmlns:p14="http://schemas.microsoft.com/office/powerpoint/2010/main" val="2633904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BA5548F-469F-4F35-94DE-EDD87C7611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Det viktige skillet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F98E81B-3D53-4D00-AFE4-A9851B574F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altLang="nb-NO" sz="2800" dirty="0">
                <a:latin typeface="Calibri" panose="020F0502020204030204" pitchFamily="34" charset="0"/>
              </a:rPr>
              <a:t>”Hjelp til å dø” = </a:t>
            </a:r>
            <a:r>
              <a:rPr lang="nb-NO" altLang="nb-NO" sz="2800" i="1" dirty="0">
                <a:latin typeface="Calibri" panose="020F0502020204030204" pitchFamily="34" charset="0"/>
              </a:rPr>
              <a:t>fremskynde</a:t>
            </a:r>
            <a:r>
              <a:rPr lang="nb-NO" altLang="nb-NO" sz="2800" dirty="0">
                <a:latin typeface="Calibri" panose="020F0502020204030204" pitchFamily="34" charset="0"/>
              </a:rPr>
              <a:t> døden, </a:t>
            </a:r>
            <a:r>
              <a:rPr lang="nb-NO" altLang="nb-NO" sz="2800" dirty="0" err="1">
                <a:latin typeface="Calibri" panose="020F0502020204030204" pitchFamily="34" charset="0"/>
              </a:rPr>
              <a:t>dvs</a:t>
            </a:r>
            <a:r>
              <a:rPr lang="nb-NO" altLang="nb-NO" sz="2800" dirty="0">
                <a:latin typeface="Calibri" panose="020F0502020204030204" pitchFamily="34" charset="0"/>
              </a:rPr>
              <a:t> unaturlig død som intensjon og konsekvens</a:t>
            </a:r>
          </a:p>
          <a:p>
            <a:pPr lvl="1"/>
            <a:r>
              <a:rPr lang="nb-NO" altLang="nb-NO" sz="2400" dirty="0">
                <a:latin typeface="Calibri" panose="020F0502020204030204" pitchFamily="34" charset="0"/>
              </a:rPr>
              <a:t>Praksis: Frivillig injeksjon/infusjon eller oralt inntak av dødbringende medisiner</a:t>
            </a:r>
          </a:p>
          <a:p>
            <a:pPr lvl="1"/>
            <a:endParaRPr lang="nb-NO" altLang="nb-NO" sz="2400" dirty="0">
              <a:latin typeface="Calibri" panose="020F0502020204030204" pitchFamily="34" charset="0"/>
            </a:endParaRPr>
          </a:p>
          <a:p>
            <a:r>
              <a:rPr lang="nb-NO" altLang="nb-NO" sz="2800" dirty="0">
                <a:latin typeface="Calibri" panose="020F0502020204030204" pitchFamily="34" charset="0"/>
              </a:rPr>
              <a:t>”Hjelp til døende” = </a:t>
            </a:r>
            <a:r>
              <a:rPr lang="nb-NO" altLang="nb-NO" sz="2800" i="1" dirty="0">
                <a:latin typeface="Calibri" panose="020F0502020204030204" pitchFamily="34" charset="0"/>
              </a:rPr>
              <a:t>ikke</a:t>
            </a:r>
            <a:r>
              <a:rPr lang="nb-NO" altLang="nb-NO" sz="2800" dirty="0">
                <a:latin typeface="Calibri" panose="020F0502020204030204" pitchFamily="34" charset="0"/>
              </a:rPr>
              <a:t> fremskynde døden, </a:t>
            </a:r>
            <a:r>
              <a:rPr lang="nb-NO" altLang="nb-NO" sz="2800" dirty="0" err="1">
                <a:latin typeface="Calibri" panose="020F0502020204030204" pitchFamily="34" charset="0"/>
              </a:rPr>
              <a:t>dvs</a:t>
            </a:r>
            <a:r>
              <a:rPr lang="nb-NO" altLang="nb-NO" sz="2800" dirty="0">
                <a:latin typeface="Calibri" panose="020F0502020204030204" pitchFamily="34" charset="0"/>
              </a:rPr>
              <a:t> naturlig død som intensjon og konsekvens</a:t>
            </a:r>
          </a:p>
          <a:p>
            <a:pPr lvl="1"/>
            <a:r>
              <a:rPr lang="nb-NO" altLang="nb-NO" sz="2400" dirty="0">
                <a:latin typeface="Calibri" panose="020F0502020204030204" pitchFamily="34" charset="0"/>
              </a:rPr>
              <a:t>Praksis: Ikke starte eller stanse nytteløs elle livsforlengende behandling i sluttfasen, kombinert med palliative tiltak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453852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9D6CC97-C2F4-4EAF-90DB-1B636A75D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Respekt for liv og verdighet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33A2114-0B60-48B4-B661-C869A635E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altLang="nb-NO" dirty="0">
                <a:latin typeface="Calibri" panose="020F0502020204030204" pitchFamily="34" charset="0"/>
              </a:rPr>
              <a:t>Menneskeverdet er knyttet til eksistens, ikke til funksjon eller egenskaper</a:t>
            </a:r>
          </a:p>
          <a:p>
            <a:r>
              <a:rPr lang="nb-NO" altLang="nb-NO" dirty="0">
                <a:latin typeface="Calibri" panose="020F0502020204030204" pitchFamily="34" charset="0"/>
              </a:rPr>
              <a:t>Alle har samme krav på å få bekreftet sitt verd og bli møtt med respekt i alle livets faser </a:t>
            </a:r>
          </a:p>
          <a:p>
            <a:r>
              <a:rPr lang="nb-NO" altLang="nb-NO" dirty="0">
                <a:latin typeface="Calibri" panose="020F0502020204030204" pitchFamily="34" charset="0"/>
              </a:rPr>
              <a:t>Å teknifisere og forlenge en lidelsesfull dødsprosess kan krenke menneskers verdighet </a:t>
            </a:r>
          </a:p>
          <a:p>
            <a:r>
              <a:rPr lang="nb-NO" altLang="nb-NO" dirty="0">
                <a:latin typeface="Calibri" panose="020F0502020204030204" pitchFamily="34" charset="0"/>
              </a:rPr>
              <a:t>Respekten for livet inkluderer respekt for en verdig død</a:t>
            </a:r>
          </a:p>
        </p:txBody>
      </p:sp>
    </p:spTree>
    <p:extLst>
      <p:ext uri="{BB962C8B-B14F-4D97-AF65-F5344CB8AC3E}">
        <p14:creationId xmlns:p14="http://schemas.microsoft.com/office/powerpoint/2010/main" val="4223217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916E9C-B6D6-41C1-A1F8-0F61C0253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Akseptabel livskvalitet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FA1CB8D-2916-4F89-83BE-65784AEC2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b-NO" altLang="nb-NO" dirty="0">
                <a:latin typeface="Calibri" panose="020F0502020204030204" pitchFamily="34" charset="0"/>
              </a:rPr>
              <a:t>De fleste mennesker vil mene at en minimumsforutsetning for en akseptabel livskvalitet er at man har en viss evne til å oppleve egen og andres eksistens, uttrykt ved kontakt og samhandling, og at uholdbar smerte eller lidelse kan lindres. </a:t>
            </a:r>
          </a:p>
          <a:p>
            <a:pPr>
              <a:lnSpc>
                <a:spcPct val="90000"/>
              </a:lnSpc>
            </a:pPr>
            <a:r>
              <a:rPr lang="nb-NO" altLang="nb-NO" dirty="0">
                <a:latin typeface="Calibri" panose="020F0502020204030204" pitchFamily="34" charset="0"/>
              </a:rPr>
              <a:t>Livskvalitet må vurderes ut fra pasientens uttrykte eller antatte egenoppfatning og forventet prognose med og uten behandling. </a:t>
            </a:r>
          </a:p>
          <a:p>
            <a:pPr>
              <a:lnSpc>
                <a:spcPct val="90000"/>
              </a:lnSpc>
            </a:pPr>
            <a:r>
              <a:rPr lang="nb-NO" altLang="nb-NO" dirty="0">
                <a:latin typeface="Calibri" panose="020F0502020204030204" pitchFamily="34" charset="0"/>
              </a:rPr>
              <a:t>Demente pasienter kan ha et liv med akseptabel livskvalitet</a:t>
            </a:r>
            <a:r>
              <a:rPr lang="nb-NO" altLang="nb-NO" dirty="0"/>
              <a:t>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50565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D9761C8-15FA-4E81-8FD3-4ABB3F185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Nytteløs behandling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721D86D-D1B0-4147-B313-7A8B122DB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nb-NO" altLang="nb-NO" sz="2800" dirty="0">
                <a:latin typeface="Calibri" panose="020F0502020204030204" pitchFamily="34" charset="0"/>
              </a:rPr>
              <a:t>Både nytteløs behandling</a:t>
            </a:r>
            <a:r>
              <a:rPr lang="nb-NO" altLang="nb-NO" sz="2800" b="1" dirty="0">
                <a:latin typeface="Calibri" panose="020F0502020204030204" pitchFamily="34" charset="0"/>
              </a:rPr>
              <a:t> </a:t>
            </a:r>
            <a:r>
              <a:rPr lang="nb-NO" altLang="nb-NO" sz="2800" dirty="0">
                <a:latin typeface="Calibri" panose="020F0502020204030204" pitchFamily="34" charset="0"/>
              </a:rPr>
              <a:t>og livskvalitet er vanskelig å definere og vurdere </a:t>
            </a:r>
          </a:p>
          <a:p>
            <a:pPr>
              <a:lnSpc>
                <a:spcPct val="80000"/>
              </a:lnSpc>
            </a:pPr>
            <a:endParaRPr lang="nb-NO" altLang="nb-NO" sz="2800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nb-NO" altLang="nb-NO" sz="2800" dirty="0">
                <a:latin typeface="Calibri" panose="020F0502020204030204" pitchFamily="34" charset="0"/>
              </a:rPr>
              <a:t>Ingen kan forlange behandling som er nytteløs</a:t>
            </a:r>
          </a:p>
          <a:p>
            <a:pPr>
              <a:lnSpc>
                <a:spcPct val="80000"/>
              </a:lnSpc>
            </a:pPr>
            <a:endParaRPr lang="nb-NO" altLang="nb-NO" sz="2800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nb-NO" altLang="nb-NO" sz="2800" dirty="0">
                <a:latin typeface="Calibri" panose="020F0502020204030204" pitchFamily="34" charset="0"/>
              </a:rPr>
              <a:t>Her følger noen eksempler på hva som kan menes med «nytteløs behandling»: </a:t>
            </a:r>
          </a:p>
          <a:p>
            <a:pPr lvl="1">
              <a:lnSpc>
                <a:spcPct val="80000"/>
              </a:lnSpc>
            </a:pPr>
            <a:r>
              <a:rPr lang="nb-NO" altLang="nb-NO" sz="2400" dirty="0">
                <a:latin typeface="Calibri" panose="020F0502020204030204" pitchFamily="34" charset="0"/>
              </a:rPr>
              <a:t>Behandling uten effekt, for eksempel verken lindring eller livsforlengelse </a:t>
            </a:r>
          </a:p>
          <a:p>
            <a:pPr lvl="1">
              <a:lnSpc>
                <a:spcPct val="80000"/>
              </a:lnSpc>
            </a:pPr>
            <a:r>
              <a:rPr lang="nb-NO" altLang="nb-NO" sz="2400" dirty="0">
                <a:latin typeface="Calibri" panose="020F0502020204030204" pitchFamily="34" charset="0"/>
              </a:rPr>
              <a:t>Sannsynligheten for effekt av behandling er svært liten </a:t>
            </a:r>
          </a:p>
          <a:p>
            <a:pPr lvl="1">
              <a:lnSpc>
                <a:spcPct val="80000"/>
              </a:lnSpc>
            </a:pPr>
            <a:r>
              <a:rPr lang="nb-NO" altLang="nb-NO" sz="2400" dirty="0">
                <a:latin typeface="Calibri" panose="020F0502020204030204" pitchFamily="34" charset="0"/>
              </a:rPr>
              <a:t>Nytten av behandlingen er liten i forhold til plagsomme bivirkninger </a:t>
            </a:r>
          </a:p>
          <a:p>
            <a:pPr lvl="1">
              <a:lnSpc>
                <a:spcPct val="80000"/>
              </a:lnSpc>
            </a:pPr>
            <a:r>
              <a:rPr lang="nb-NO" altLang="nb-NO" sz="2400" dirty="0">
                <a:latin typeface="Calibri" panose="020F0502020204030204" pitchFamily="34" charset="0"/>
              </a:rPr>
              <a:t>Nytten av behandlingen er svært liten i forhold til kostnadene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6610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98E63F7-3EC7-42B8-BBBC-8ED34EE911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nb-NO" altLang="nb-NO" sz="2400" dirty="0">
                <a:latin typeface="Calibri" panose="020F0502020204030204" pitchFamily="34" charset="0"/>
              </a:rPr>
              <a:t>Ulemper, plager og kostnader med behandlingen er særlig viktig å kartlegge og vurdere når sannsynligheten for å lykkes, eller forventet effekt, er svært liten </a:t>
            </a:r>
          </a:p>
          <a:p>
            <a:pPr>
              <a:lnSpc>
                <a:spcPct val="80000"/>
              </a:lnSpc>
            </a:pPr>
            <a:endParaRPr lang="nb-NO" altLang="nb-NO" sz="2400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nb-NO" altLang="nb-NO" sz="2400" dirty="0">
                <a:latin typeface="Calibri" panose="020F0502020204030204" pitchFamily="34" charset="0"/>
              </a:rPr>
              <a:t>Noen ganger kan det være riktig å starte behandling selv om det ansees som usannsynlig at behandlingen vil føre fram. Pårørende må da informeres om dette. </a:t>
            </a:r>
          </a:p>
          <a:p>
            <a:pPr lvl="1">
              <a:lnSpc>
                <a:spcPct val="80000"/>
              </a:lnSpc>
            </a:pPr>
            <a:r>
              <a:rPr lang="nb-NO" altLang="nb-NO" sz="2000" dirty="0">
                <a:latin typeface="Calibri" panose="020F0502020204030204" pitchFamily="34" charset="0"/>
              </a:rPr>
              <a:t>Det kan eksempel være vanskelig å si noe eksakt om prognose og nytten av behandling den første tiden. </a:t>
            </a:r>
          </a:p>
          <a:p>
            <a:pPr lvl="1">
              <a:lnSpc>
                <a:spcPct val="80000"/>
              </a:lnSpc>
            </a:pPr>
            <a:endParaRPr lang="nb-NO" altLang="nb-NO" sz="2000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nb-NO" altLang="nb-NO" sz="2400" dirty="0">
                <a:latin typeface="Calibri" panose="020F0502020204030204" pitchFamily="34" charset="0"/>
              </a:rPr>
              <a:t>Det finnes ingen sikre kriterier for å si at hjerte-lungeredning er nytteløs, bortsett fra ved omfattende irreversibel multiorgansvikt og ved kreft med omfattende metastasering og funksjonsnivå dårligere enn WHO 2. </a:t>
            </a:r>
          </a:p>
          <a:p>
            <a:pPr lvl="1">
              <a:lnSpc>
                <a:spcPct val="80000"/>
              </a:lnSpc>
            </a:pPr>
            <a:r>
              <a:rPr lang="nb-NO" altLang="nb-NO" sz="2000" u="sng" dirty="0">
                <a:latin typeface="Calibri" panose="020F0502020204030204" pitchFamily="34" charset="0"/>
              </a:rPr>
              <a:t>Høy alder er ingen indikator i seg selv</a:t>
            </a:r>
            <a:r>
              <a:rPr lang="nb-NO" altLang="nb-NO" sz="2000" dirty="0">
                <a:latin typeface="Calibri" panose="020F0502020204030204" pitchFamily="34" charset="0"/>
              </a:rPr>
              <a:t>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00771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FAC787A-FFAE-492F-9DD6-EB595C5CC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Pasientens autonomi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8BDE0E7-5DC2-419E-9190-94FC0B1089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b-NO" altLang="nb-NO" sz="2400" dirty="0">
                <a:latin typeface="Calibri" panose="020F0502020204030204" pitchFamily="34" charset="0"/>
              </a:rPr>
              <a:t>Faglige verdier må ikke være enerådende. </a:t>
            </a:r>
            <a:r>
              <a:rPr lang="nb-NO" altLang="nb-NO" sz="2400" u="sng" dirty="0">
                <a:latin typeface="Calibri" panose="020F0502020204030204" pitchFamily="34" charset="0"/>
              </a:rPr>
              <a:t>Pasientens verdier </a:t>
            </a:r>
            <a:r>
              <a:rPr lang="nb-NO" altLang="nb-NO" sz="2400" dirty="0">
                <a:latin typeface="Calibri" panose="020F0502020204030204" pitchFamily="34" charset="0"/>
              </a:rPr>
              <a:t>må trekkes inn. </a:t>
            </a:r>
          </a:p>
          <a:p>
            <a:pPr lvl="1">
              <a:lnSpc>
                <a:spcPct val="90000"/>
              </a:lnSpc>
            </a:pPr>
            <a:r>
              <a:rPr lang="nb-NO" altLang="nb-NO" sz="2000" dirty="0">
                <a:latin typeface="Calibri" panose="020F0502020204030204" pitchFamily="34" charset="0"/>
              </a:rPr>
              <a:t>Dersom pasienten selv ikke er i stand til å gi uttrykk for dem, vil pårørende være en viktig kilde til å finne ut hva pasienten ville ha ønsket. </a:t>
            </a:r>
          </a:p>
          <a:p>
            <a:pPr>
              <a:lnSpc>
                <a:spcPct val="90000"/>
              </a:lnSpc>
            </a:pPr>
            <a:endParaRPr lang="nb-NO" altLang="nb-NO" sz="800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nb-NO" altLang="nb-NO" sz="2400" dirty="0">
                <a:latin typeface="Calibri" panose="020F0502020204030204" pitchFamily="34" charset="0"/>
              </a:rPr>
              <a:t>Vurdering av </a:t>
            </a:r>
            <a:r>
              <a:rPr lang="nb-NO" altLang="nb-NO" sz="2400" u="sng" dirty="0">
                <a:latin typeface="Calibri" panose="020F0502020204030204" pitchFamily="34" charset="0"/>
              </a:rPr>
              <a:t>samtykkekompetanse</a:t>
            </a:r>
            <a:r>
              <a:rPr lang="nb-NO" altLang="nb-NO" sz="2400" dirty="0">
                <a:latin typeface="Calibri" panose="020F0502020204030204" pitchFamily="34" charset="0"/>
              </a:rPr>
              <a:t> er viktig. Pasienter kan som hovedregel motsette seg medisinsk behandling dersom de er samtykkekompetente og er fri fra utilbørlig press fra omgivelsene.</a:t>
            </a:r>
          </a:p>
          <a:p>
            <a:pPr>
              <a:lnSpc>
                <a:spcPct val="90000"/>
              </a:lnSpc>
            </a:pPr>
            <a:endParaRPr lang="nb-NO" altLang="nb-NO" sz="800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nb-NO" altLang="nb-NO" sz="2400" dirty="0">
                <a:latin typeface="Calibri" panose="020F0502020204030204" pitchFamily="34" charset="0"/>
              </a:rPr>
              <a:t>Når pasienten mangler samtykkekompetanse, har helsepersonell en </a:t>
            </a:r>
            <a:r>
              <a:rPr lang="nb-NO" altLang="nb-NO" sz="2400" u="sng" dirty="0">
                <a:latin typeface="Calibri" panose="020F0502020204030204" pitchFamily="34" charset="0"/>
              </a:rPr>
              <a:t>informasjonsplikt</a:t>
            </a:r>
            <a:r>
              <a:rPr lang="nb-NO" altLang="nb-NO" sz="2400" dirty="0">
                <a:latin typeface="Calibri" panose="020F0502020204030204" pitchFamily="34" charset="0"/>
              </a:rPr>
              <a:t> overfor nærmeste pårørende, med mindre dette klart strider mot pasientens eller pårørendes interesser.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06904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225E74E-F12D-4FFB-BE25-4E02DF3238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b-NO" altLang="nb-NO" sz="2800" dirty="0">
                <a:latin typeface="Calibri" panose="020F0502020204030204" pitchFamily="34" charset="0"/>
              </a:rPr>
              <a:t>Pasientens selvbestemmelse og med-bestemmelse forutsetter </a:t>
            </a:r>
            <a:r>
              <a:rPr lang="nb-NO" altLang="nb-NO" sz="2800" u="sng" dirty="0">
                <a:latin typeface="Calibri" panose="020F0502020204030204" pitchFamily="34" charset="0"/>
              </a:rPr>
              <a:t>god kommunikasjon</a:t>
            </a:r>
            <a:r>
              <a:rPr lang="nb-NO" altLang="nb-NO" sz="2800" dirty="0">
                <a:latin typeface="Calibri" panose="020F0502020204030204" pitchFamily="34" charset="0"/>
              </a:rPr>
              <a:t>. </a:t>
            </a:r>
          </a:p>
          <a:p>
            <a:pPr lvl="1">
              <a:lnSpc>
                <a:spcPct val="90000"/>
              </a:lnSpc>
            </a:pPr>
            <a:r>
              <a:rPr lang="nb-NO" altLang="nb-NO" sz="2400" dirty="0">
                <a:latin typeface="Calibri" panose="020F0502020204030204" pitchFamily="34" charset="0"/>
              </a:rPr>
              <a:t>God informasjon og kommunikasjon med pasient/pårørende er viktig for å forebygge usikkerhet og uenighet.</a:t>
            </a:r>
          </a:p>
          <a:p>
            <a:pPr>
              <a:lnSpc>
                <a:spcPct val="90000"/>
              </a:lnSpc>
            </a:pPr>
            <a:r>
              <a:rPr lang="nb-NO" altLang="nb-NO" sz="2800" dirty="0">
                <a:latin typeface="Calibri" panose="020F0502020204030204" pitchFamily="34" charset="0"/>
              </a:rPr>
              <a:t>Forskning tyder også på at mot slutten av livet øker pårørendes behov for informasjon, mens den døendes behov minker.</a:t>
            </a:r>
          </a:p>
          <a:p>
            <a:pPr>
              <a:lnSpc>
                <a:spcPct val="90000"/>
              </a:lnSpc>
            </a:pPr>
            <a:r>
              <a:rPr lang="nb-NO" altLang="nb-NO" sz="2800" dirty="0">
                <a:latin typeface="Calibri" panose="020F0502020204030204" pitchFamily="34" charset="0"/>
              </a:rPr>
              <a:t>Dersom pasienten ikke ønsker å få informasjon, eller ikke ønsker å delta i beslutningsprosessen, bør dette respekteres.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524469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1591E43-5AFE-49F0-839C-022564A4D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Når bør begrensing av livsforlengende behandling vurderes?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93B646C-C7C8-4B8A-A62C-7A653013D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nb-NO" altLang="nb-NO" sz="2400" b="1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nb-NO" altLang="nb-NO" sz="2400" b="1" dirty="0">
                <a:latin typeface="Calibri" panose="020F0502020204030204" pitchFamily="34" charset="0"/>
              </a:rPr>
              <a:t>Når pasienten ber om det </a:t>
            </a:r>
            <a:endParaRPr lang="nb-NO" altLang="nb-NO" sz="2400" dirty="0"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nb-NO" altLang="nb-NO" sz="2000" dirty="0">
                <a:latin typeface="Calibri" panose="020F0502020204030204" pitchFamily="34" charset="0"/>
              </a:rPr>
              <a:t>Pasientens ønske kan også bli formidlet av pårørende. </a:t>
            </a:r>
          </a:p>
          <a:p>
            <a:pPr>
              <a:lnSpc>
                <a:spcPct val="90000"/>
              </a:lnSpc>
            </a:pPr>
            <a:r>
              <a:rPr lang="nb-NO" altLang="nb-NO" sz="2400" b="1" dirty="0">
                <a:latin typeface="Calibri" panose="020F0502020204030204" pitchFamily="34" charset="0"/>
              </a:rPr>
              <a:t>Behandlingen forlenger en plagsom dødsprosess</a:t>
            </a:r>
          </a:p>
          <a:p>
            <a:pPr lvl="1">
              <a:lnSpc>
                <a:spcPct val="90000"/>
              </a:lnSpc>
            </a:pPr>
            <a:r>
              <a:rPr lang="nb-NO" altLang="nb-NO" sz="2000" dirty="0">
                <a:latin typeface="Calibri" panose="020F0502020204030204" pitchFamily="34" charset="0"/>
              </a:rPr>
              <a:t>Behandlingen kan kanskje utsette døden noen timer, dager eller uker, men smerte og plager kan ikke lindres fullgodt. </a:t>
            </a:r>
          </a:p>
          <a:p>
            <a:pPr lvl="1">
              <a:lnSpc>
                <a:spcPct val="90000"/>
              </a:lnSpc>
            </a:pPr>
            <a:r>
              <a:rPr lang="nb-NO" altLang="nb-NO" sz="2000" dirty="0">
                <a:latin typeface="Calibri" panose="020F0502020204030204" pitchFamily="34" charset="0"/>
              </a:rPr>
              <a:t>Noen ganger kan aktiv behandling være til hinder for en god avslutning på livet. </a:t>
            </a:r>
          </a:p>
          <a:p>
            <a:pPr>
              <a:lnSpc>
                <a:spcPct val="90000"/>
              </a:lnSpc>
            </a:pPr>
            <a:r>
              <a:rPr lang="nb-NO" altLang="nb-NO" sz="2400" b="1" dirty="0">
                <a:latin typeface="Calibri" panose="020F0502020204030204" pitchFamily="34" charset="0"/>
              </a:rPr>
              <a:t>Behandlingen forlenger et liv med store plager </a:t>
            </a:r>
            <a:endParaRPr lang="nb-NO" altLang="nb-NO" sz="2400" dirty="0"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nb-NO" altLang="nb-NO" sz="2000" dirty="0">
                <a:latin typeface="Calibri" panose="020F0502020204030204" pitchFamily="34" charset="0"/>
              </a:rPr>
              <a:t>Behandlingen kan kanskje føre til overlevelse, men de fysiske og/eller mentale konsekvensene av sykdommen, eller av behandlingen, er svært alvorlige og plagsomme.</a:t>
            </a:r>
          </a:p>
          <a:p>
            <a:pPr>
              <a:lnSpc>
                <a:spcPct val="90000"/>
              </a:lnSpc>
            </a:pPr>
            <a:r>
              <a:rPr lang="nb-NO" altLang="nb-NO" sz="2400" b="1" dirty="0">
                <a:latin typeface="Calibri" panose="020F0502020204030204" pitchFamily="34" charset="0"/>
              </a:rPr>
              <a:t>Varig opphør av høyere mentale funksjoner</a:t>
            </a:r>
          </a:p>
          <a:p>
            <a:pPr>
              <a:lnSpc>
                <a:spcPct val="90000"/>
              </a:lnSpc>
            </a:pPr>
            <a:r>
              <a:rPr lang="nb-NO" altLang="nb-NO" sz="2400" b="1" dirty="0">
                <a:latin typeface="Calibri" panose="020F0502020204030204" pitchFamily="34" charset="0"/>
              </a:rPr>
              <a:t>Koma</a:t>
            </a:r>
            <a:endParaRPr lang="nb-NO" altLang="nb-NO" sz="2400" dirty="0">
              <a:latin typeface="Calibri" panose="020F0502020204030204" pitchFamily="34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94719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CC71EE-D525-45BA-8407-A856CD6CE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Sammendrag, Punkt 1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0DEB842-3A3C-4464-A322-E6F6B03289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altLang="nb-NO" sz="2800" dirty="0">
                <a:latin typeface="Calibri" panose="020F0502020204030204" pitchFamily="34" charset="0"/>
              </a:rPr>
              <a:t>Beslutninger om livsforlengende behandling skal bygge på </a:t>
            </a:r>
          </a:p>
          <a:p>
            <a:pPr lvl="1"/>
            <a:r>
              <a:rPr lang="nb-NO" altLang="nb-NO" sz="2400" dirty="0">
                <a:latin typeface="Calibri" panose="020F0502020204030204" pitchFamily="34" charset="0"/>
              </a:rPr>
              <a:t>hva som ut fra en medisinsk og helsefaglig vurdering er forsvarlig og til pasientens beste, </a:t>
            </a:r>
          </a:p>
          <a:p>
            <a:pPr lvl="1"/>
            <a:r>
              <a:rPr lang="nb-NO" altLang="nb-NO" sz="2400" dirty="0">
                <a:latin typeface="Calibri" panose="020F0502020204030204" pitchFamily="34" charset="0"/>
              </a:rPr>
              <a:t>og hva pasienten selv ønsker.</a:t>
            </a:r>
          </a:p>
          <a:p>
            <a:pPr lvl="1"/>
            <a:endParaRPr lang="nb-NO" altLang="nb-NO" sz="2400" dirty="0">
              <a:latin typeface="Calibri" panose="020F0502020204030204" pitchFamily="34" charset="0"/>
            </a:endParaRPr>
          </a:p>
          <a:p>
            <a:r>
              <a:rPr lang="nb-NO" altLang="nb-NO" sz="2800" dirty="0">
                <a:latin typeface="Calibri" panose="020F0502020204030204" pitchFamily="34" charset="0"/>
              </a:rPr>
              <a:t>Dersom beslutningsgrunnlaget er usikkert, skal behandling startes inntil dens nytte er avklart. </a:t>
            </a:r>
          </a:p>
          <a:p>
            <a:pPr lvl="1"/>
            <a:r>
              <a:rPr lang="nb-NO" altLang="nb-NO" sz="2400" dirty="0">
                <a:latin typeface="Calibri" panose="020F0502020204030204" pitchFamily="34" charset="0"/>
              </a:rPr>
              <a:t>Pårørende må da informeres om at behandlingen kan bli avsluttet når beslutningsgrunnlaget er mer avklart.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984324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3710940-9628-406F-A92F-9F8B1D37E6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Sammendrag, Punkt 2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1A85262-4F18-4082-AA21-2E5833CD6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b-NO" altLang="nb-NO" dirty="0">
                <a:latin typeface="Calibri" panose="020F0502020204030204" pitchFamily="34" charset="0"/>
              </a:rPr>
              <a:t>Den behandlingsansvarlige legen* plikter å forsikre seg om at livsforlengende behandling kan ha en positiv virkning som oppveier de plagene som pasienten får av behandlingen eller sykdommen. </a:t>
            </a:r>
          </a:p>
          <a:p>
            <a:pPr>
              <a:lnSpc>
                <a:spcPct val="90000"/>
              </a:lnSpc>
            </a:pPr>
            <a:endParaRPr lang="nb-NO" altLang="nb-NO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nb-NO" altLang="nb-NO" dirty="0">
                <a:latin typeface="Calibri" panose="020F0502020204030204" pitchFamily="34" charset="0"/>
              </a:rPr>
              <a:t>Ingen kan pålegges å gi livsforlengende behandling som er hensiktsløs, eller som ikke er faglig forsvarlig. </a:t>
            </a:r>
          </a:p>
          <a:p>
            <a:pPr>
              <a:lnSpc>
                <a:spcPct val="90000"/>
              </a:lnSpc>
            </a:pPr>
            <a:endParaRPr lang="nb-NO" altLang="nb-NO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  <a:buNone/>
            </a:pPr>
            <a:r>
              <a:rPr lang="nb-NO" altLang="nb-NO" dirty="0">
                <a:latin typeface="Calibri" panose="020F0502020204030204" pitchFamily="34" charset="0"/>
              </a:rPr>
              <a:t>*</a:t>
            </a:r>
            <a:r>
              <a:rPr lang="nb-NO" altLang="nb-NO" sz="2000" dirty="0">
                <a:latin typeface="Calibri" panose="020F0502020204030204" pitchFamily="34" charset="0"/>
              </a:rPr>
              <a:t>Den lege som går visitten på dagtid, ellers vakthavende lege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881626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tel 1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nb-NO" dirty="0"/>
              <a:t>Kontinuerlig aktuelt tema</a:t>
            </a:r>
            <a:endParaRPr lang="en-US" dirty="0"/>
          </a:p>
        </p:txBody>
      </p:sp>
      <p:sp>
        <p:nvSpPr>
          <p:cNvPr id="14" name="Plassholder for innhold 13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nb-NO" dirty="0"/>
              <a:t>Går det an å bli god på dette temaet i møte med aktuelle pasienter?</a:t>
            </a:r>
          </a:p>
          <a:p>
            <a:pPr lvl="0"/>
            <a:endParaRPr lang="nb-NO" dirty="0"/>
          </a:p>
          <a:p>
            <a:pPr lvl="0"/>
            <a:r>
              <a:rPr lang="nb-NO" dirty="0"/>
              <a:t>Hvilke holdninger og tanker har vi selv til </a:t>
            </a:r>
          </a:p>
          <a:p>
            <a:pPr lvl="1"/>
            <a:r>
              <a:rPr lang="nb-NO" dirty="0"/>
              <a:t>Livet, døden og lidelser?</a:t>
            </a:r>
          </a:p>
          <a:p>
            <a:pPr lvl="1"/>
            <a:endParaRPr lang="nb-NO" dirty="0"/>
          </a:p>
          <a:p>
            <a:r>
              <a:rPr lang="nb-NO" dirty="0"/>
              <a:t>Vår egen rolle har avgjørende tyngde når spørsmål om behandlingsbegrensning kommer opp. Hva vi tenker om vår egen rolle er viktig.</a:t>
            </a:r>
          </a:p>
        </p:txBody>
      </p:sp>
    </p:spTree>
    <p:extLst>
      <p:ext uri="{BB962C8B-B14F-4D97-AF65-F5344CB8AC3E}">
        <p14:creationId xmlns:p14="http://schemas.microsoft.com/office/powerpoint/2010/main" val="988600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8D6A909-546A-47EA-8879-F04630785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Sammendrag, Punkt 3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DC01E61-F48C-482C-AA1C-68D98AE695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altLang="nb-NO" dirty="0">
                <a:latin typeface="Calibri" panose="020F0502020204030204" pitchFamily="34" charset="0"/>
              </a:rPr>
              <a:t>Det medisinske grunnlaget for beslutningen må være sikrest mulig. </a:t>
            </a:r>
          </a:p>
          <a:p>
            <a:endParaRPr lang="nb-NO" altLang="nb-NO" dirty="0">
              <a:latin typeface="Calibri" panose="020F0502020204030204" pitchFamily="34" charset="0"/>
            </a:endParaRPr>
          </a:p>
          <a:p>
            <a:r>
              <a:rPr lang="nb-NO" altLang="nb-NO" dirty="0">
                <a:latin typeface="Calibri" panose="020F0502020204030204" pitchFamily="34" charset="0"/>
              </a:rPr>
              <a:t>Ved tvil og usikkerhet skal terskelen for å innhente råd fra annet kompetent helsepersonell være lav.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410820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F2E708A-E302-4A54-A980-3E4EF2887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Sammendrag, Punkt 4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F4207E3-714B-411A-9F7C-C822A4C47C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altLang="nb-NO" dirty="0">
                <a:latin typeface="Calibri" panose="020F0502020204030204" pitchFamily="34" charset="0"/>
              </a:rPr>
              <a:t>En beslutning om å begrense livsforlengende behandling bør alltid bygge på drøftinger i det tverrfaglige behandlingsteamet rundt pasienten. </a:t>
            </a:r>
          </a:p>
          <a:p>
            <a:endParaRPr lang="nb-NO" altLang="nb-NO" dirty="0">
              <a:latin typeface="Calibri" panose="020F0502020204030204" pitchFamily="34" charset="0"/>
            </a:endParaRPr>
          </a:p>
          <a:p>
            <a:r>
              <a:rPr lang="nb-NO" altLang="nb-NO" dirty="0">
                <a:latin typeface="Calibri" panose="020F0502020204030204" pitchFamily="34" charset="0"/>
              </a:rPr>
              <a:t>Det er den behandlingsansvarlige legen som treffer beslutningen.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3448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2D1A7F4-F5D8-44C1-AB8E-AD905C24D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Sammendrag, Punkt 5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40B9A9-7A71-4528-A1AD-217F491444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b-NO" altLang="nb-NO" dirty="0">
                <a:latin typeface="Calibri" panose="020F0502020204030204" pitchFamily="34" charset="0"/>
              </a:rPr>
              <a:t>Helsepersonell skal på en hensynsfull måte sørge for at de pasientene som ønsker det, gis mulighet til å tilkjennegi sine verdier og ønsker rundt livets avslutning. </a:t>
            </a:r>
          </a:p>
          <a:p>
            <a:pPr>
              <a:lnSpc>
                <a:spcPct val="90000"/>
              </a:lnSpc>
            </a:pPr>
            <a:r>
              <a:rPr lang="nb-NO" altLang="nb-NO" dirty="0">
                <a:latin typeface="Calibri" panose="020F0502020204030204" pitchFamily="34" charset="0"/>
              </a:rPr>
              <a:t>Dette er særlig viktig for alvorlig syke pasienter som vil kunne trenge livsforlengende behandling i nær framtid, og før risikofylte inngrep. </a:t>
            </a:r>
          </a:p>
          <a:p>
            <a:pPr>
              <a:lnSpc>
                <a:spcPct val="90000"/>
              </a:lnSpc>
            </a:pPr>
            <a:r>
              <a:rPr lang="nb-NO" altLang="nb-NO" dirty="0">
                <a:latin typeface="Calibri" panose="020F0502020204030204" pitchFamily="34" charset="0"/>
              </a:rPr>
              <a:t>Ingen har krav på informasjon om livsforlengende behandling som er hensiktsløs eller som ikke er faglig forsvarlig.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521615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CF649C-5951-4C28-82BD-080A41211B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Sammendrag, Punkt 6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69DE782-3839-458C-96ED-A2E2308CF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b-NO" altLang="nb-NO" dirty="0">
                <a:latin typeface="Calibri" panose="020F0502020204030204" pitchFamily="34" charset="0"/>
              </a:rPr>
              <a:t>Pasientens pårørende skal behandles med respekt og omtanke, og de skal motta nødvendig informasjon dersom pasienten samtykker til dette. </a:t>
            </a:r>
          </a:p>
          <a:p>
            <a:pPr>
              <a:lnSpc>
                <a:spcPct val="90000"/>
              </a:lnSpc>
            </a:pPr>
            <a:r>
              <a:rPr lang="nb-NO" altLang="nb-NO" dirty="0">
                <a:latin typeface="Calibri" panose="020F0502020204030204" pitchFamily="34" charset="0"/>
              </a:rPr>
              <a:t>Dersom pasienten mangler samtykkekompetanse, skal de nærmeste pårørende informeres når dette ikke strider mot pasientens eller pårørendes interesser. </a:t>
            </a:r>
          </a:p>
          <a:p>
            <a:pPr>
              <a:lnSpc>
                <a:spcPct val="90000"/>
              </a:lnSpc>
            </a:pPr>
            <a:r>
              <a:rPr lang="nb-NO" altLang="nb-NO" dirty="0">
                <a:latin typeface="Calibri" panose="020F0502020204030204" pitchFamily="34" charset="0"/>
              </a:rPr>
              <a:t>Der det er mulig, skal det innhentes informasjon fra de pårørende om hva pasienten ville ha ønsket.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889201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5F24E1C-92B2-478F-8BF1-7FBB86EDF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Sammendrag, Punkt 7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EB1902C-46D6-43EE-9BC6-B39B778A82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b-NO" altLang="nb-NO" dirty="0">
                <a:latin typeface="Calibri" panose="020F0502020204030204" pitchFamily="34" charset="0"/>
              </a:rPr>
              <a:t>Når pasienten er et barn, skal foreldrene motta informasjon og gi samtykke til behandling. </a:t>
            </a:r>
          </a:p>
          <a:p>
            <a:pPr>
              <a:lnSpc>
                <a:spcPct val="90000"/>
              </a:lnSpc>
            </a:pPr>
            <a:r>
              <a:rPr lang="nb-NO" altLang="nb-NO" dirty="0">
                <a:latin typeface="Calibri" panose="020F0502020204030204" pitchFamily="34" charset="0"/>
              </a:rPr>
              <a:t>Barnet skal få informasjon og medvirke ut fra sitt modenhetsnivå. </a:t>
            </a:r>
          </a:p>
          <a:p>
            <a:pPr>
              <a:lnSpc>
                <a:spcPct val="90000"/>
              </a:lnSpc>
            </a:pPr>
            <a:r>
              <a:rPr lang="nb-NO" altLang="nb-NO" dirty="0">
                <a:latin typeface="Calibri" panose="020F0502020204030204" pitchFamily="34" charset="0"/>
              </a:rPr>
              <a:t>Dersom foreldrene nekter behandling som er til barnets beste, kan barnevernet treffe beslutninger på vegne av barnet. </a:t>
            </a:r>
          </a:p>
          <a:p>
            <a:pPr>
              <a:lnSpc>
                <a:spcPct val="90000"/>
              </a:lnSpc>
            </a:pPr>
            <a:r>
              <a:rPr lang="nb-NO" altLang="nb-NO" dirty="0">
                <a:latin typeface="Calibri" panose="020F0502020204030204" pitchFamily="34" charset="0"/>
              </a:rPr>
              <a:t>Jo mer usikkert beslutningsgrunnlaget er, jo større vekt bør foreldres, eventuelt barnets, verdier og oppfatninger tillegges.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446854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FEA1971-9BD0-4F23-A5B4-682F8CF9E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Sammendrag, Punkt 8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400F6AE-C9F7-4A48-87D3-D4FE460C91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altLang="nb-NO" dirty="0">
                <a:latin typeface="Calibri" panose="020F0502020204030204" pitchFamily="34" charset="0"/>
              </a:rPr>
              <a:t>En informert og samtykkekompetent pasient som ikke ønsker livsforlengende behandling, skal få ønsket respektert. </a:t>
            </a:r>
          </a:p>
          <a:p>
            <a:r>
              <a:rPr lang="nb-NO" altLang="nb-NO" dirty="0">
                <a:latin typeface="Calibri" panose="020F0502020204030204" pitchFamily="34" charset="0"/>
              </a:rPr>
              <a:t>Det må avklares om pasientens ønske om ikke å få behandling skyldes forhold som kan avhjelpes.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498868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A16BDB8-1A4B-4A0B-8640-7A936C081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Sammendrag, Punkt 9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60A52066-80DF-4044-8025-AE5BAB14D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b-NO" altLang="nb-NO" dirty="0">
                <a:latin typeface="Calibri" panose="020F0502020204030204" pitchFamily="34" charset="0"/>
              </a:rPr>
              <a:t>Dersom pasienten mangler samtykkekompetanse, har behandlingsansvarlig lege et selvstendig ansvar for å vurdere hva som sannsynligvis ville vært pasientens ønske. </a:t>
            </a:r>
          </a:p>
          <a:p>
            <a:pPr>
              <a:lnSpc>
                <a:spcPct val="90000"/>
              </a:lnSpc>
            </a:pPr>
            <a:r>
              <a:rPr lang="nb-NO" altLang="nb-NO" dirty="0">
                <a:latin typeface="Calibri" panose="020F0502020204030204" pitchFamily="34" charset="0"/>
              </a:rPr>
              <a:t>Det skal legges stor vekt på pålitelig og relevant informasjon fra pårørende, et gyldig livstestament, eller helsepersonell som kjenner pasienten, om at pasienten ikke ville ha ønsket livsforlengende behandling. </a:t>
            </a:r>
          </a:p>
          <a:p>
            <a:pPr>
              <a:lnSpc>
                <a:spcPct val="90000"/>
              </a:lnSpc>
            </a:pPr>
            <a:r>
              <a:rPr lang="nb-NO" altLang="nb-NO" dirty="0">
                <a:latin typeface="Calibri" panose="020F0502020204030204" pitchFamily="34" charset="0"/>
              </a:rPr>
              <a:t>Dokumentasjon på pasientens ønske bør skrives i elektroniske pasientjournal (EPJ).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47900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D9B733E-1D72-4217-8F6A-A894B3F515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Sammendrag, Punkt 10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084E6F66-5FB7-4509-9E77-828A7AD140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altLang="nb-NO" dirty="0">
                <a:latin typeface="Calibri" panose="020F0502020204030204" pitchFamily="34" charset="0"/>
              </a:rPr>
              <a:t>God smertelindring og annen symptombehandling kan være livsforlengende. </a:t>
            </a:r>
          </a:p>
          <a:p>
            <a:r>
              <a:rPr lang="nb-NO" altLang="nb-NO" dirty="0">
                <a:latin typeface="Calibri" panose="020F0502020204030204" pitchFamily="34" charset="0"/>
              </a:rPr>
              <a:t>Når livsforlengende behandling avsluttes, skal lindrende behandling videreføres, eller trappes opp. </a:t>
            </a:r>
          </a:p>
          <a:p>
            <a:r>
              <a:rPr lang="nb-NO" altLang="nb-NO" dirty="0">
                <a:latin typeface="Calibri" panose="020F0502020204030204" pitchFamily="34" charset="0"/>
              </a:rPr>
              <a:t>Pasienten skal ha adekvat smerte- og annen symptomrettet behandling også når det ikke kan utelukkes at dette kan framskynde døden.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925876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1FCDB86-7326-4045-A916-556E3FC094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Sammendrag, Punkt 11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DBDB45F-67D3-44A3-8A42-ED8942CD5B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nb-NO" altLang="nb-NO" sz="4000" dirty="0">
                <a:latin typeface="Calibri" panose="020F0502020204030204" pitchFamily="34" charset="0"/>
              </a:rPr>
              <a:t>Ved uenighet eller konflikt som ikke lar seg løse gjennom dialog, bør noen utenfor behandlingsteamet konsulteres, for eksempel annen medisinskfaglig ekspertise (”fornyet vurdering”*) og/eller en klinisk etikk-komité som kan belyse saken bredt og bidra til en uhildet drøfting. </a:t>
            </a:r>
          </a:p>
          <a:p>
            <a:pPr>
              <a:lnSpc>
                <a:spcPct val="90000"/>
              </a:lnSpc>
              <a:buNone/>
            </a:pPr>
            <a:r>
              <a:rPr lang="nb-NO" altLang="nb-NO" sz="4000" dirty="0">
                <a:latin typeface="Calibri" panose="020F0502020204030204" pitchFamily="34" charset="0"/>
              </a:rPr>
              <a:t>*</a:t>
            </a:r>
            <a:r>
              <a:rPr lang="nb-NO" altLang="nb-NO" dirty="0">
                <a:latin typeface="Calibri" panose="020F0502020204030204" pitchFamily="34" charset="0"/>
              </a:rPr>
              <a:t>I dette dokumentet brukes fornyet vurdering synonymt med </a:t>
            </a:r>
            <a:r>
              <a:rPr lang="nb-NO" altLang="nb-NO" dirty="0" err="1">
                <a:latin typeface="Calibri" panose="020F0502020204030204" pitchFamily="34" charset="0"/>
              </a:rPr>
              <a:t>second</a:t>
            </a:r>
            <a:r>
              <a:rPr lang="nb-NO" altLang="nb-NO" dirty="0">
                <a:latin typeface="Calibri" panose="020F0502020204030204" pitchFamily="34" charset="0"/>
              </a:rPr>
              <a:t> opinion, </a:t>
            </a:r>
            <a:r>
              <a:rPr lang="nb-NO" altLang="nb-NO" dirty="0" err="1">
                <a:latin typeface="Calibri" panose="020F0502020204030204" pitchFamily="34" charset="0"/>
              </a:rPr>
              <a:t>dvs</a:t>
            </a:r>
            <a:r>
              <a:rPr lang="nb-NO" altLang="nb-NO" dirty="0">
                <a:latin typeface="Calibri" panose="020F0502020204030204" pitchFamily="34" charset="0"/>
              </a:rPr>
              <a:t> både fornyet vurdering som pasient / pårørende ber om, og fornyet vurdering på behandlernes initiativ. Det er således ikke sammenfallende med det juridiske begrepet fornyet vurdering i pasient- og brukerrettighetsloven §2-3.</a:t>
            </a:r>
            <a:r>
              <a:rPr lang="nb-NO" altLang="nb-NO" sz="4000" dirty="0">
                <a:latin typeface="Calibri" panose="020F0502020204030204" pitchFamily="34" charset="0"/>
              </a:rPr>
              <a:t>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21480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3FD2932-0562-4169-96CF-01ACC04509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Sammendrag, Punkt 12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F273598-15BB-406C-A28C-E6AB55590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b-NO" altLang="nb-NO" sz="2800" dirty="0">
                <a:latin typeface="Calibri" panose="020F0502020204030204" pitchFamily="34" charset="0"/>
              </a:rPr>
              <a:t>Beslutninger om å begrense livsforlengende behandling skal dokumenteres i EPJ og begrunnes. </a:t>
            </a:r>
          </a:p>
          <a:p>
            <a:pPr>
              <a:lnSpc>
                <a:spcPct val="90000"/>
              </a:lnSpc>
            </a:pPr>
            <a:r>
              <a:rPr lang="nb-NO" altLang="nb-NO" sz="2800" dirty="0">
                <a:latin typeface="Calibri" panose="020F0502020204030204" pitchFamily="34" charset="0"/>
              </a:rPr>
              <a:t>Det bør angis når </a:t>
            </a:r>
            <a:r>
              <a:rPr lang="nb-NO" altLang="nb-NO" sz="2800" u="sng" dirty="0">
                <a:latin typeface="Calibri" panose="020F0502020204030204" pitchFamily="34" charset="0"/>
              </a:rPr>
              <a:t>ny evaluering</a:t>
            </a:r>
            <a:r>
              <a:rPr lang="nb-NO" altLang="nb-NO" sz="2800" dirty="0">
                <a:latin typeface="Calibri" panose="020F0502020204030204" pitchFamily="34" charset="0"/>
              </a:rPr>
              <a:t> skal finne sted. </a:t>
            </a:r>
          </a:p>
          <a:p>
            <a:pPr>
              <a:lnSpc>
                <a:spcPct val="90000"/>
              </a:lnSpc>
            </a:pPr>
            <a:r>
              <a:rPr lang="nb-NO" altLang="nb-NO" sz="2800" dirty="0">
                <a:latin typeface="Calibri" panose="020F0502020204030204" pitchFamily="34" charset="0"/>
              </a:rPr>
              <a:t>Dokumentasjonen må omfatte </a:t>
            </a:r>
          </a:p>
          <a:p>
            <a:pPr lvl="1">
              <a:lnSpc>
                <a:spcPct val="90000"/>
              </a:lnSpc>
            </a:pPr>
            <a:r>
              <a:rPr lang="nb-NO" altLang="nb-NO" sz="2400" dirty="0">
                <a:latin typeface="Calibri" panose="020F0502020204030204" pitchFamily="34" charset="0"/>
              </a:rPr>
              <a:t>hvilken behandling som skal og ikke skal gis, </a:t>
            </a:r>
          </a:p>
          <a:p>
            <a:pPr lvl="1">
              <a:lnSpc>
                <a:spcPct val="90000"/>
              </a:lnSpc>
            </a:pPr>
            <a:r>
              <a:rPr lang="nb-NO" altLang="nb-NO" sz="2400" dirty="0">
                <a:latin typeface="Calibri" panose="020F0502020204030204" pitchFamily="34" charset="0"/>
              </a:rPr>
              <a:t>det medisinske grunnlaget for beslutningen, </a:t>
            </a:r>
          </a:p>
          <a:p>
            <a:pPr lvl="1">
              <a:lnSpc>
                <a:spcPct val="90000"/>
              </a:lnSpc>
            </a:pPr>
            <a:r>
              <a:rPr lang="nb-NO" altLang="nb-NO" sz="2400" dirty="0">
                <a:latin typeface="Calibri" panose="020F0502020204030204" pitchFamily="34" charset="0"/>
              </a:rPr>
              <a:t>hvilken informasjon som er gitt til pasient og pårørende, </a:t>
            </a:r>
          </a:p>
          <a:p>
            <a:pPr lvl="1">
              <a:lnSpc>
                <a:spcPct val="90000"/>
              </a:lnSpc>
            </a:pPr>
            <a:r>
              <a:rPr lang="nb-NO" altLang="nb-NO" sz="2400" dirty="0">
                <a:latin typeface="Calibri" panose="020F0502020204030204" pitchFamily="34" charset="0"/>
              </a:rPr>
              <a:t>samt pasientens ønske og eventuelt hva pårørende har opplyst.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50406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6E3730E-5275-4AFD-A12F-EBF61A441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Nasjonal veileder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B246E57-BA82-416D-A467-2D7200DC5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14144" y="1447800"/>
            <a:ext cx="9997440" cy="3406978"/>
          </a:xfrm>
        </p:spPr>
        <p:txBody>
          <a:bodyPr>
            <a:normAutofit fontScale="92500" lnSpcReduction="10000"/>
          </a:bodyPr>
          <a:lstStyle/>
          <a:p>
            <a:r>
              <a:rPr lang="nb-NO" dirty="0"/>
              <a:t>«Beslutningsprosesser ved begrensning av livsforlengende behandling» </a:t>
            </a:r>
            <a:r>
              <a:rPr lang="nb-NO" sz="1400" dirty="0">
                <a:solidFill>
                  <a:schemeClr val="accent1">
                    <a:lumMod val="75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https://helsedirektoratet.no/Lists/Publikasjoner/Attachments/67/IS-2091-Beslutningsprosesser-ved-begrensning-av-livsforlengende-behandling.pdf</a:t>
            </a:r>
            <a:endParaRPr lang="nb-NO" sz="1400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nb-NO" dirty="0"/>
          </a:p>
          <a:p>
            <a:r>
              <a:rPr lang="nb-NO" dirty="0"/>
              <a:t>1. gang utgitt 2009</a:t>
            </a:r>
          </a:p>
          <a:p>
            <a:endParaRPr lang="nb-NO" dirty="0"/>
          </a:p>
          <a:p>
            <a:r>
              <a:rPr lang="nb-NO" dirty="0"/>
              <a:t>Revidert 2013</a:t>
            </a: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CD959708-9F15-4E30-A0E8-2CD5CCC07FD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50434" y="2716642"/>
            <a:ext cx="2477792" cy="3501946"/>
          </a:xfrm>
          <a:prstGeom prst="rect">
            <a:avLst/>
          </a:prstGeom>
        </p:spPr>
      </p:pic>
      <p:pic>
        <p:nvPicPr>
          <p:cNvPr id="5" name="Bilde 4">
            <a:extLst>
              <a:ext uri="{FF2B5EF4-FFF2-40B4-BE49-F238E27FC236}">
                <a16:creationId xmlns:a16="http://schemas.microsoft.com/office/drawing/2014/main" id="{B68EF5E5-E565-427C-B747-1621C77F80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36654" y="2716642"/>
            <a:ext cx="2477792" cy="3522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255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F8DC415-FC20-4338-840E-B613DB2D4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Sammendrag, Punkt 13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719700B-0462-41B8-96F3-AA5D12BE46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altLang="nb-NO" dirty="0">
                <a:latin typeface="Calibri" panose="020F0502020204030204" pitchFamily="34" charset="0"/>
              </a:rPr>
              <a:t>Før livsforlengende behandling stanses, må nødvendig </a:t>
            </a:r>
            <a:r>
              <a:rPr lang="nb-NO" altLang="nb-NO" dirty="0" err="1">
                <a:latin typeface="Calibri" panose="020F0502020204030204" pitchFamily="34" charset="0"/>
              </a:rPr>
              <a:t>palliasjon</a:t>
            </a:r>
            <a:r>
              <a:rPr lang="nb-NO" altLang="nb-NO" dirty="0">
                <a:latin typeface="Calibri" panose="020F0502020204030204" pitchFamily="34" charset="0"/>
              </a:rPr>
              <a:t> og pleietiltak være iverksatt.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75962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FA01C9A-3D6B-491B-A122-5D96C2074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Status </a:t>
            </a:r>
            <a:br>
              <a:rPr lang="nb-NO" dirty="0"/>
            </a:br>
            <a:r>
              <a:rPr lang="nb-NO" sz="2200" dirty="0"/>
              <a:t>(jmf «Vedtak om å avstå fra gjenoppliving i sykehus» i Tidsskriftet mars 2018)</a:t>
            </a:r>
            <a:br>
              <a:rPr lang="nb-NO" dirty="0"/>
            </a:br>
            <a:endParaRPr lang="nb-NO" dirty="0"/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1E1B0593-63AB-42A7-BBD3-CA8A0D665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Noen pasienter lever flere år etter at et HLR minus vedtak er fattet, uten at dette er blitt revurdert.</a:t>
            </a:r>
          </a:p>
          <a:p>
            <a:pPr lvl="1"/>
            <a:r>
              <a:rPr lang="nb-NO" dirty="0"/>
              <a:t>Regelmessige evalueringer er viktig</a:t>
            </a:r>
          </a:p>
          <a:p>
            <a:r>
              <a:rPr lang="nb-NO" dirty="0"/>
              <a:t>Når HLR minus blir vedtatt på bakgrunn av pasientens eget ønske blir vurderingen av pasientens samtykkekompetanse sjelden eller aldri eksplisitt dokumentert</a:t>
            </a:r>
          </a:p>
          <a:p>
            <a:pPr lvl="1"/>
            <a:r>
              <a:rPr lang="nb-NO" dirty="0"/>
              <a:t>Dokumentasjon av samtykkekompetanse ved slike vurderinger er viktig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784155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AAFBA1D-EFEB-4415-94DD-29FCF915F1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Vi unngår en del ganger å involvere pasienten i vurderingen prognose og behandling, derunder behandlingsbegrensing</a:t>
            </a:r>
          </a:p>
          <a:p>
            <a:r>
              <a:rPr lang="nb-NO" dirty="0"/>
              <a:t>Årsaker kan være</a:t>
            </a:r>
          </a:p>
          <a:p>
            <a:pPr lvl="1"/>
            <a:r>
              <a:rPr lang="nb-NO" dirty="0"/>
              <a:t>Tidsmangel</a:t>
            </a:r>
          </a:p>
          <a:p>
            <a:pPr lvl="1"/>
            <a:r>
              <a:rPr lang="nb-NO" dirty="0"/>
              <a:t>Frykt for å støte pasienten</a:t>
            </a:r>
          </a:p>
          <a:p>
            <a:pPr lvl="1"/>
            <a:r>
              <a:rPr lang="nb-NO" dirty="0"/>
              <a:t>Usikkerhet hos legen i vurderingen av pasientens prognose og behandling</a:t>
            </a:r>
          </a:p>
          <a:p>
            <a:pPr lvl="1"/>
            <a:r>
              <a:rPr lang="nb-NO" dirty="0"/>
              <a:t>Pårørende ønsker ikke å involvere pasienten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7353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AB6719C-FB80-4168-A531-BCC5B6A2E7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/>
              <a:t>Mange pasienter ønsker ikke livsforlengende behandling</a:t>
            </a:r>
          </a:p>
          <a:p>
            <a:pPr lvl="1"/>
            <a:r>
              <a:rPr lang="nb-NO" dirty="0"/>
              <a:t>Involvering av pasienten i disse vurderingene kan være viktig</a:t>
            </a:r>
          </a:p>
          <a:p>
            <a:r>
              <a:rPr lang="nb-NO" dirty="0"/>
              <a:t>Alvorlig syke og døende pasienter gjennomgår ulike faser og har ulike behov for informasjon og ulike ønsker for medvirkning</a:t>
            </a:r>
          </a:p>
          <a:p>
            <a:pPr lvl="1"/>
            <a:r>
              <a:rPr lang="nb-NO" dirty="0"/>
              <a:t>Om begrensning av livsforlengende behandling skal diskuteres med pasienten, må derfor vurderes av behandlingsansvarlig lege i det enkelte tilfelle. </a:t>
            </a:r>
          </a:p>
          <a:p>
            <a:r>
              <a:rPr lang="nb-NO" dirty="0"/>
              <a:t>Grunnlaget for HLR minus kan være at gjenoppliving vurderes medisinsk nytteløst</a:t>
            </a:r>
          </a:p>
          <a:p>
            <a:pPr lvl="1"/>
            <a:r>
              <a:rPr lang="nb-NO" dirty="0"/>
              <a:t>pasientens medbestemmelsesrett og involvering kan da være mindre aktuell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623347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266D601-FE25-485A-B977-A0FC7C2AA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Det som kommer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4C2EF937-F487-47BC-B0FA-3AB09EC5C7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Innledning og bakgrunn for veilederen</a:t>
            </a:r>
          </a:p>
          <a:p>
            <a:r>
              <a:rPr lang="nb-NO" dirty="0"/>
              <a:t>Diskusjon av noen viktige begreper rundt temaet og begreper som er brukt i veilederen</a:t>
            </a:r>
          </a:p>
          <a:p>
            <a:r>
              <a:rPr lang="nb-NO" dirty="0"/>
              <a:t>Indikasjon for vurdering av begrensning av livsforlengende behandling</a:t>
            </a:r>
          </a:p>
          <a:p>
            <a:r>
              <a:rPr lang="nb-NO" dirty="0"/>
              <a:t>Sammendrag av veilederens anbefalte beslutningsprosess</a:t>
            </a:r>
          </a:p>
          <a:p>
            <a:r>
              <a:rPr lang="nb-NO" dirty="0"/>
              <a:t>Diskusjon rundt status</a:t>
            </a:r>
          </a:p>
        </p:txBody>
      </p:sp>
    </p:spTree>
    <p:extLst>
      <p:ext uri="{BB962C8B-B14F-4D97-AF65-F5344CB8AC3E}">
        <p14:creationId xmlns:p14="http://schemas.microsoft.com/office/powerpoint/2010/main" val="129711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BE2FD53-262F-4013-9E87-4E2872728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Bakgrunn for veilederen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98982A5-5EFA-482C-B804-F79BB4EDB4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b-NO" altLang="nb-NO" sz="2800" dirty="0">
                <a:latin typeface="Calibri" panose="020F0502020204030204" pitchFamily="34" charset="0"/>
              </a:rPr>
              <a:t>Alle beslutninger om medisinsk behandling skal være faglig forsvarlige og omsorgsfulle. </a:t>
            </a:r>
          </a:p>
          <a:p>
            <a:pPr lvl="1">
              <a:lnSpc>
                <a:spcPct val="90000"/>
              </a:lnSpc>
            </a:pPr>
            <a:r>
              <a:rPr lang="nb-NO" altLang="nb-NO" sz="2000" dirty="0">
                <a:latin typeface="Calibri" panose="020F0502020204030204" pitchFamily="34" charset="0"/>
              </a:rPr>
              <a:t>Dette innebærer at helsehjelp skal være basert på gode medisinske, helsefaglige og etiske vurderinger, </a:t>
            </a:r>
          </a:p>
          <a:p>
            <a:pPr lvl="1">
              <a:lnSpc>
                <a:spcPct val="90000"/>
              </a:lnSpc>
            </a:pPr>
            <a:r>
              <a:rPr lang="nb-NO" altLang="nb-NO" sz="2000" dirty="0">
                <a:latin typeface="Calibri" panose="020F0502020204030204" pitchFamily="34" charset="0"/>
              </a:rPr>
              <a:t>som også respekterer pasientens rettigheter. </a:t>
            </a:r>
          </a:p>
          <a:p>
            <a:pPr lvl="1">
              <a:lnSpc>
                <a:spcPct val="90000"/>
              </a:lnSpc>
            </a:pPr>
            <a:endParaRPr lang="nb-NO" altLang="nb-NO" sz="2000" dirty="0">
              <a:latin typeface="Calibri" panose="020F0502020204030204" pitchFamily="34" charset="0"/>
            </a:endParaRPr>
          </a:p>
          <a:p>
            <a:pPr>
              <a:lnSpc>
                <a:spcPct val="90000"/>
              </a:lnSpc>
            </a:pPr>
            <a:r>
              <a:rPr lang="nb-NO" altLang="nb-NO" sz="2800" dirty="0">
                <a:latin typeface="Calibri" panose="020F0502020204030204" pitchFamily="34" charset="0"/>
              </a:rPr>
              <a:t>All behandling må være til pasientens beste. </a:t>
            </a:r>
          </a:p>
          <a:p>
            <a:pPr lvl="1">
              <a:lnSpc>
                <a:spcPct val="90000"/>
              </a:lnSpc>
            </a:pPr>
            <a:r>
              <a:rPr lang="nb-NO" altLang="nb-NO" sz="2000" dirty="0">
                <a:latin typeface="Calibri" panose="020F0502020204030204" pitchFamily="34" charset="0"/>
              </a:rPr>
              <a:t>Moderne medisin gir store muligheter til å forlenge livet, men en forlengelse vil ikke være til pasientens beste dersom behandlingen bare bidrar til å forlenge lidelse. </a:t>
            </a:r>
          </a:p>
          <a:p>
            <a:pPr lvl="1">
              <a:lnSpc>
                <a:spcPct val="90000"/>
              </a:lnSpc>
            </a:pPr>
            <a:r>
              <a:rPr lang="nb-NO" altLang="nb-NO" sz="2000" dirty="0">
                <a:latin typeface="Calibri" panose="020F0502020204030204" pitchFamily="34" charset="0"/>
              </a:rPr>
              <a:t>Vurderinger om hva som er til pasientens beste kan være vanskelige og konfliktfylte.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781061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D40B328-B22F-4EC5-AAF5-AB53CB312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altLang="nb-NO" sz="2800" dirty="0">
                <a:latin typeface="Calibri" panose="020F0502020204030204" pitchFamily="34" charset="0"/>
              </a:rPr>
              <a:t>Hensikten med veilederen er å kvalitetssikre beslutningsprosesser knyttet til det å </a:t>
            </a:r>
          </a:p>
          <a:p>
            <a:pPr lvl="1"/>
            <a:r>
              <a:rPr lang="nb-NO" altLang="nb-NO" dirty="0">
                <a:solidFill>
                  <a:srgbClr val="C00000"/>
                </a:solidFill>
                <a:latin typeface="Calibri" panose="020F0502020204030204" pitchFamily="34" charset="0"/>
              </a:rPr>
              <a:t>ikke sette i gang eller å avslutte livsforlengende behandling </a:t>
            </a:r>
          </a:p>
          <a:p>
            <a:pPr lvl="2"/>
            <a:r>
              <a:rPr lang="nb-NO" altLang="nb-NO" dirty="0">
                <a:latin typeface="Calibri" panose="020F0502020204030204" pitchFamily="34" charset="0"/>
              </a:rPr>
              <a:t>av alvorlig syke pasienter med </a:t>
            </a:r>
            <a:r>
              <a:rPr lang="nb-NO" altLang="nb-NO" u="sng" dirty="0">
                <a:latin typeface="Calibri" panose="020F0502020204030204" pitchFamily="34" charset="0"/>
              </a:rPr>
              <a:t>dårlig prognose</a:t>
            </a:r>
            <a:r>
              <a:rPr lang="nb-NO" altLang="nb-NO" dirty="0">
                <a:latin typeface="Calibri" panose="020F0502020204030204" pitchFamily="34" charset="0"/>
              </a:rPr>
              <a:t> </a:t>
            </a:r>
          </a:p>
          <a:p>
            <a:pPr lvl="2"/>
            <a:r>
              <a:rPr lang="nb-NO" altLang="nb-NO" dirty="0">
                <a:latin typeface="Calibri" panose="020F0502020204030204" pitchFamily="34" charset="0"/>
              </a:rPr>
              <a:t>som uten slik livsforlengende behandling </a:t>
            </a:r>
            <a:r>
              <a:rPr lang="nb-NO" altLang="nb-NO" u="sng" dirty="0">
                <a:latin typeface="Calibri" panose="020F0502020204030204" pitchFamily="34" charset="0"/>
              </a:rPr>
              <a:t>vil dø innen kort tid</a:t>
            </a:r>
            <a:r>
              <a:rPr lang="nb-NO" altLang="nb-NO" dirty="0">
                <a:latin typeface="Calibri" panose="020F0502020204030204" pitchFamily="34" charset="0"/>
              </a:rPr>
              <a:t>, dvs. i løpet av </a:t>
            </a:r>
            <a:r>
              <a:rPr lang="nb-NO" altLang="nb-NO" u="sng" dirty="0">
                <a:latin typeface="Calibri" panose="020F0502020204030204" pitchFamily="34" charset="0"/>
              </a:rPr>
              <a:t>dager eller uker</a:t>
            </a:r>
            <a:r>
              <a:rPr lang="nb-NO" altLang="nb-NO" dirty="0">
                <a:latin typeface="Calibri" panose="020F0502020204030204" pitchFamily="34" charset="0"/>
              </a:rPr>
              <a:t>.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1687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8B74422-D788-4E51-AFEB-F4598ACD8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altLang="nb-NO" sz="2800" dirty="0">
                <a:latin typeface="Calibri" panose="020F0502020204030204" pitchFamily="34" charset="0"/>
              </a:rPr>
              <a:t>Med livsforlengende behandling menes i denne sammenheng all behandling og alle tiltak som kan utsette en pasients død. </a:t>
            </a:r>
            <a:r>
              <a:rPr lang="nb-NO" altLang="nb-NO" sz="2400" dirty="0">
                <a:latin typeface="Calibri" panose="020F0502020204030204" pitchFamily="34" charset="0"/>
              </a:rPr>
              <a:t>Eksempel på dette er: </a:t>
            </a:r>
          </a:p>
          <a:p>
            <a:pPr lvl="1"/>
            <a:r>
              <a:rPr lang="nb-NO" altLang="nb-NO" sz="2400" dirty="0">
                <a:latin typeface="Calibri" panose="020F0502020204030204" pitchFamily="34" charset="0"/>
              </a:rPr>
              <a:t>hjerte-lungeredning </a:t>
            </a:r>
          </a:p>
          <a:p>
            <a:pPr lvl="1"/>
            <a:r>
              <a:rPr lang="nb-NO" altLang="nb-NO" sz="2400" dirty="0">
                <a:latin typeface="Calibri" panose="020F0502020204030204" pitchFamily="34" charset="0"/>
              </a:rPr>
              <a:t>annen pustehjelp og hjertestimulerende legemidler</a:t>
            </a:r>
          </a:p>
          <a:p>
            <a:pPr lvl="1"/>
            <a:r>
              <a:rPr lang="nb-NO" altLang="nb-NO" sz="2400" dirty="0">
                <a:latin typeface="Calibri" panose="020F0502020204030204" pitchFamily="34" charset="0"/>
              </a:rPr>
              <a:t>ernærings- og væskebehandling (iv, sonde, PEG) </a:t>
            </a:r>
          </a:p>
          <a:p>
            <a:pPr lvl="1"/>
            <a:r>
              <a:rPr lang="nb-NO" altLang="nb-NO" sz="2400" dirty="0">
                <a:latin typeface="Calibri" panose="020F0502020204030204" pitchFamily="34" charset="0"/>
              </a:rPr>
              <a:t>dialyse</a:t>
            </a:r>
          </a:p>
          <a:p>
            <a:pPr lvl="1"/>
            <a:r>
              <a:rPr lang="nb-NO" altLang="nb-NO" sz="2400" dirty="0">
                <a:latin typeface="Calibri" panose="020F0502020204030204" pitchFamily="34" charset="0"/>
              </a:rPr>
              <a:t>antibiotika * </a:t>
            </a:r>
          </a:p>
          <a:p>
            <a:pPr lvl="1"/>
            <a:r>
              <a:rPr lang="nb-NO" altLang="nb-NO" sz="2400" dirty="0">
                <a:latin typeface="Calibri" panose="020F0502020204030204" pitchFamily="34" charset="0"/>
              </a:rPr>
              <a:t>kjemoterapi *</a:t>
            </a:r>
          </a:p>
          <a:p>
            <a:pPr>
              <a:buNone/>
            </a:pPr>
            <a:r>
              <a:rPr lang="nb-NO" altLang="nb-NO" sz="2800" dirty="0">
                <a:latin typeface="Calibri" panose="020F0502020204030204" pitchFamily="34" charset="0"/>
              </a:rPr>
              <a:t>	</a:t>
            </a:r>
            <a:r>
              <a:rPr lang="nb-NO" altLang="nb-NO" sz="1600" dirty="0">
                <a:latin typeface="Calibri" panose="020F0502020204030204" pitchFamily="34" charset="0"/>
              </a:rPr>
              <a:t>*Grensen mellom livsforlengende og palliative tiltak er ikke alltid like skarp, og noen ganger kan for eksempel antibiotika og kjemoterapi gis med lindring som hovedformål</a:t>
            </a:r>
            <a:r>
              <a:rPr lang="nb-NO" altLang="nb-NO" sz="2800" dirty="0">
                <a:latin typeface="Calibri" panose="020F0502020204030204" pitchFamily="34" charset="0"/>
              </a:rPr>
              <a:t> 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43127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24438CC-C657-45A8-92D1-5949F18C9A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Behandlingsbegrensning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D3D3A81-04E0-451E-943B-5F09AF1E40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nb-NO" altLang="nb-NO" u="sng" dirty="0">
                <a:latin typeface="Calibri" panose="020F0502020204030204" pitchFamily="34" charset="0"/>
              </a:rPr>
              <a:t>Medisinsk begrunnet </a:t>
            </a:r>
            <a:r>
              <a:rPr lang="nb-NO" altLang="nb-NO" dirty="0">
                <a:latin typeface="Calibri" panose="020F0502020204030204" pitchFamily="34" charset="0"/>
              </a:rPr>
              <a:t>behandlingsbegrensning av livsforlengende behandling</a:t>
            </a:r>
          </a:p>
          <a:p>
            <a:pPr>
              <a:lnSpc>
                <a:spcPct val="80000"/>
              </a:lnSpc>
            </a:pPr>
            <a:endParaRPr lang="nb-NO" altLang="nb-NO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nb-NO" altLang="nb-NO" dirty="0">
                <a:latin typeface="Calibri" panose="020F0502020204030204" pitchFamily="34" charset="0"/>
              </a:rPr>
              <a:t>Ikke å sette i gang eller å avslutte livsforlengende behandling hos en alvorlig syk pasient fører til at pasienten </a:t>
            </a:r>
            <a:r>
              <a:rPr lang="nb-NO" altLang="nb-NO" u="sng" dirty="0">
                <a:latin typeface="Calibri" panose="020F0502020204030204" pitchFamily="34" charset="0"/>
              </a:rPr>
              <a:t>dør av sin grunnlidelse </a:t>
            </a:r>
          </a:p>
          <a:p>
            <a:pPr>
              <a:lnSpc>
                <a:spcPct val="80000"/>
              </a:lnSpc>
            </a:pPr>
            <a:endParaRPr lang="nb-NO" altLang="nb-NO" u="sng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nb-NO" altLang="nb-NO" dirty="0">
                <a:latin typeface="Calibri" panose="020F0502020204030204" pitchFamily="34" charset="0"/>
              </a:rPr>
              <a:t>Det er </a:t>
            </a:r>
            <a:r>
              <a:rPr lang="nb-NO" altLang="nb-NO" u="sng" dirty="0">
                <a:latin typeface="Calibri" panose="020F0502020204030204" pitchFamily="34" charset="0"/>
              </a:rPr>
              <a:t>ikke aktiv dødshjelp</a:t>
            </a:r>
            <a:r>
              <a:rPr lang="nb-NO" altLang="nb-NO" dirty="0">
                <a:latin typeface="Calibri" panose="020F0502020204030204" pitchFamily="34" charset="0"/>
              </a:rPr>
              <a:t> (eutanasi og hjelp til selvmord) der det er ”behandlingen” som forkorter livet</a:t>
            </a:r>
          </a:p>
          <a:p>
            <a:pPr>
              <a:lnSpc>
                <a:spcPct val="80000"/>
              </a:lnSpc>
            </a:pPr>
            <a:endParaRPr lang="nb-NO" altLang="nb-NO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nb-NO" altLang="nb-NO" dirty="0">
                <a:latin typeface="Calibri" panose="020F0502020204030204" pitchFamily="34" charset="0"/>
              </a:rPr>
              <a:t>Når livsforlengende behandling avsluttes, skal </a:t>
            </a:r>
            <a:r>
              <a:rPr lang="nb-NO" altLang="nb-NO" u="sng" dirty="0">
                <a:latin typeface="Calibri" panose="020F0502020204030204" pitchFamily="34" charset="0"/>
              </a:rPr>
              <a:t>lindrende behandling videreføres, eller trappes opp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91332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95112C7-1D44-45FF-91AA-4F1CC80B5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/>
              <a:t>Lindrende behandling forutsettes ved behandlingsbegrensning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4AC9B05-48BE-4744-B433-BA36F8EAEB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endParaRPr lang="nb-NO" altLang="nb-NO" sz="2800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nb-NO" altLang="nb-NO" sz="2800" dirty="0" err="1">
                <a:latin typeface="Calibri" panose="020F0502020204030204" pitchFamily="34" charset="0"/>
              </a:rPr>
              <a:t>Invasiv</a:t>
            </a:r>
            <a:r>
              <a:rPr lang="nb-NO" altLang="nb-NO" sz="2800" dirty="0">
                <a:latin typeface="Calibri" panose="020F0502020204030204" pitchFamily="34" charset="0"/>
              </a:rPr>
              <a:t>/aggressiv smerte- og annen symptomkontroll kan bli aktuelt</a:t>
            </a:r>
          </a:p>
          <a:p>
            <a:pPr lvl="1">
              <a:lnSpc>
                <a:spcPct val="80000"/>
              </a:lnSpc>
            </a:pPr>
            <a:r>
              <a:rPr lang="nb-NO" altLang="nb-NO" sz="2400" dirty="0">
                <a:latin typeface="Calibri" panose="020F0502020204030204" pitchFamily="34" charset="0"/>
              </a:rPr>
              <a:t>Å lindre lidelse er en sterk etisk forpliktelse. Dette gjelder også dersom sterke smerter bare kan lindres ved legemidler i så høye doser </a:t>
            </a:r>
            <a:r>
              <a:rPr lang="nb-NO" altLang="nb-NO" sz="2400" u="sng" dirty="0">
                <a:latin typeface="Calibri" panose="020F0502020204030204" pitchFamily="34" charset="0"/>
              </a:rPr>
              <a:t>at det ikke kan utelukkes</a:t>
            </a:r>
            <a:r>
              <a:rPr lang="nb-NO" altLang="nb-NO" sz="2400" dirty="0">
                <a:latin typeface="Calibri" panose="020F0502020204030204" pitchFamily="34" charset="0"/>
              </a:rPr>
              <a:t> at dødstidspunktet framskyndes noe. En tidligere død er da en uønsket bivirkning, ikke intensjonen for behandling og er etisk akseptabel </a:t>
            </a:r>
          </a:p>
          <a:p>
            <a:pPr lvl="1">
              <a:lnSpc>
                <a:spcPct val="80000"/>
              </a:lnSpc>
            </a:pPr>
            <a:endParaRPr lang="nb-NO" altLang="nb-NO" sz="2400" dirty="0">
              <a:latin typeface="Calibri" panose="020F0502020204030204" pitchFamily="34" charset="0"/>
            </a:endParaRPr>
          </a:p>
          <a:p>
            <a:pPr lvl="1">
              <a:lnSpc>
                <a:spcPct val="80000"/>
              </a:lnSpc>
            </a:pPr>
            <a:r>
              <a:rPr lang="nb-NO" altLang="nb-NO" sz="2400" dirty="0">
                <a:latin typeface="Calibri" panose="020F0502020204030204" pitchFamily="34" charset="0"/>
              </a:rPr>
              <a:t>NB God smertelindring og annen symptombehandling kan også være livsforlengende</a:t>
            </a:r>
          </a:p>
          <a:p>
            <a:pPr lvl="1">
              <a:lnSpc>
                <a:spcPct val="80000"/>
              </a:lnSpc>
            </a:pPr>
            <a:endParaRPr lang="nb-NO" altLang="nb-NO" sz="2400" dirty="0">
              <a:latin typeface="Calibri" panose="020F0502020204030204" pitchFamily="34" charset="0"/>
            </a:endParaRPr>
          </a:p>
          <a:p>
            <a:pPr>
              <a:lnSpc>
                <a:spcPct val="80000"/>
              </a:lnSpc>
            </a:pPr>
            <a:r>
              <a:rPr lang="nb-NO" altLang="nb-NO" sz="2800" dirty="0">
                <a:latin typeface="Calibri" panose="020F0502020204030204" pitchFamily="34" charset="0"/>
              </a:rPr>
              <a:t>Terminal/lindrende sedering til døende kan bli aktuelt gjennomført etter Legeforeningens retningslinjer</a:t>
            </a:r>
            <a:endParaRPr lang="nb-NO" altLang="nb-NO" sz="2400" dirty="0">
              <a:latin typeface="Calibri" panose="020F0502020204030204" pitchFamily="34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74545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sede løv-utformingsmal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13565470_TF03460542" id="{C2B36041-D1DE-4A8C-BD1E-B1E70BA7D9B0}" vid="{D3D2BE28-AD3A-4347-B6DA-203B9E425D6B}"/>
    </a:ext>
  </a:extLst>
</a:theme>
</file>

<file path=ppt/theme/theme2.xml><?xml version="1.0" encoding="utf-8"?>
<a:theme xmlns:a="http://schemas.openxmlformats.org/drawingml/2006/main" name="Office-tema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EFED04C-AD43-4E06-AD63-36D8B5E83787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schemas.microsoft.com/office/infopath/2007/PartnerControls"/>
    <ds:schemaRef ds:uri="40262f94-9f35-4ac3-9a90-690165a166b7"/>
    <ds:schemaRef ds:uri="a4f35948-e619-41b3-aa29-22878b09cfd2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0710C29-A897-44AD-9F83-BE5F874C2AE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4DEB5BEE-6806-4BF1-A9A7-4B4A72C0C6E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Lysbilder med pressede løv-utforming</Template>
  <TotalTime>74</TotalTime>
  <Words>2019</Words>
  <Application>Microsoft Office PowerPoint</Application>
  <PresentationFormat>Widescreen</PresentationFormat>
  <Paragraphs>193</Paragraphs>
  <Slides>33</Slides>
  <Notes>2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33</vt:i4>
      </vt:variant>
    </vt:vector>
  </HeadingPairs>
  <TitlesOfParts>
    <vt:vector size="38" baseType="lpstr">
      <vt:lpstr>Calibri</vt:lpstr>
      <vt:lpstr>Century Gothic</vt:lpstr>
      <vt:lpstr>Verdana</vt:lpstr>
      <vt:lpstr>Wingdings 2</vt:lpstr>
      <vt:lpstr>Pressede løv-utformingsmal</vt:lpstr>
      <vt:lpstr>Behandlingsbegrensning</vt:lpstr>
      <vt:lpstr>Kontinuerlig aktuelt tema</vt:lpstr>
      <vt:lpstr>Nasjonal veileder</vt:lpstr>
      <vt:lpstr>Det som kommer</vt:lpstr>
      <vt:lpstr>Bakgrunn for veilederen</vt:lpstr>
      <vt:lpstr>PowerPoint-presentasjon</vt:lpstr>
      <vt:lpstr>PowerPoint-presentasjon</vt:lpstr>
      <vt:lpstr>Behandlingsbegrensning</vt:lpstr>
      <vt:lpstr>Lindrende behandling forutsettes ved behandlingsbegrensning</vt:lpstr>
      <vt:lpstr>Det viktige skillet</vt:lpstr>
      <vt:lpstr>Respekt for liv og verdighet</vt:lpstr>
      <vt:lpstr>Akseptabel livskvalitet</vt:lpstr>
      <vt:lpstr>Nytteløs behandling</vt:lpstr>
      <vt:lpstr>PowerPoint-presentasjon</vt:lpstr>
      <vt:lpstr>Pasientens autonomi</vt:lpstr>
      <vt:lpstr>PowerPoint-presentasjon</vt:lpstr>
      <vt:lpstr>Når bør begrensing av livsforlengende behandling vurderes?</vt:lpstr>
      <vt:lpstr>Sammendrag, Punkt 1</vt:lpstr>
      <vt:lpstr>Sammendrag, Punkt 2</vt:lpstr>
      <vt:lpstr>Sammendrag, Punkt 3</vt:lpstr>
      <vt:lpstr>Sammendrag, Punkt 4</vt:lpstr>
      <vt:lpstr>Sammendrag, Punkt 5</vt:lpstr>
      <vt:lpstr>Sammendrag, Punkt 6</vt:lpstr>
      <vt:lpstr>Sammendrag, Punkt 7</vt:lpstr>
      <vt:lpstr>Sammendrag, Punkt 8</vt:lpstr>
      <vt:lpstr>Sammendrag, Punkt 9</vt:lpstr>
      <vt:lpstr>Sammendrag, Punkt 10</vt:lpstr>
      <vt:lpstr>Sammendrag, Punkt 11</vt:lpstr>
      <vt:lpstr>Sammendrag, Punkt 12</vt:lpstr>
      <vt:lpstr>Sammendrag, Punkt 13</vt:lpstr>
      <vt:lpstr>Status  (jmf «Vedtak om å avstå fra gjenoppliving i sykehus» i Tidsskriftet mars 2018) 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Behandlingsbegrensning</dc:title>
  <dc:creator>Bjorn Sorhus</dc:creator>
  <cp:lastModifiedBy>Stig Kringen</cp:lastModifiedBy>
  <cp:revision>4</cp:revision>
  <dcterms:created xsi:type="dcterms:W3CDTF">2018-08-18T10:53:19Z</dcterms:created>
  <dcterms:modified xsi:type="dcterms:W3CDTF">2018-09-10T12:07:03Z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74065700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