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73" r:id="rId2"/>
  </p:sldMasterIdLst>
  <p:notesMasterIdLst>
    <p:notesMasterId r:id="rId23"/>
  </p:notesMasterIdLst>
  <p:sldIdLst>
    <p:sldId id="256" r:id="rId3"/>
    <p:sldId id="257" r:id="rId4"/>
    <p:sldId id="262" r:id="rId5"/>
    <p:sldId id="258" r:id="rId6"/>
    <p:sldId id="259" r:id="rId7"/>
    <p:sldId id="260" r:id="rId8"/>
    <p:sldId id="263" r:id="rId9"/>
    <p:sldId id="267" r:id="rId10"/>
    <p:sldId id="265" r:id="rId11"/>
    <p:sldId id="266" r:id="rId12"/>
    <p:sldId id="268" r:id="rId13"/>
    <p:sldId id="272" r:id="rId14"/>
    <p:sldId id="273" r:id="rId15"/>
    <p:sldId id="264" r:id="rId16"/>
    <p:sldId id="261" r:id="rId17"/>
    <p:sldId id="274" r:id="rId18"/>
    <p:sldId id="270" r:id="rId19"/>
    <p:sldId id="271" r:id="rId20"/>
    <p:sldId id="275" r:id="rId21"/>
    <p:sldId id="277" r:id="rId22"/>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170"/>
    <a:srgbClr val="40678D"/>
    <a:srgbClr val="FF3333"/>
    <a:srgbClr val="AB180D"/>
    <a:srgbClr val="B8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1"/>
  </p:normalViewPr>
  <p:slideViewPr>
    <p:cSldViewPr>
      <p:cViewPr varScale="1">
        <p:scale>
          <a:sx n="163" d="100"/>
          <a:sy n="163" d="100"/>
        </p:scale>
        <p:origin x="180" y="24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0959A-D53C-9A41-9D9C-6B13B82FC8F4}" type="datetimeFigureOut">
              <a:rPr lang="nb-NO" smtClean="0"/>
              <a:t>08.02.2018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2769B-A9F3-F742-9BF5-F0861E75658F}" type="slidenum">
              <a:rPr lang="nb-NO" smtClean="0"/>
              <a:t>‹#›</a:t>
            </a:fld>
            <a:endParaRPr lang="nb-NO"/>
          </a:p>
        </p:txBody>
      </p:sp>
    </p:spTree>
    <p:extLst>
      <p:ext uri="{BB962C8B-B14F-4D97-AF65-F5344CB8AC3E}">
        <p14:creationId xmlns:p14="http://schemas.microsoft.com/office/powerpoint/2010/main" val="52615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23" name="Bilde 22"/>
          <p:cNvPicPr>
            <a:picLocks noChangeAspect="1"/>
          </p:cNvPicPr>
          <p:nvPr userDrawn="1"/>
        </p:nvPicPr>
        <p:blipFill rotWithShape="1">
          <a:blip r:embed="rId2">
            <a:extLst>
              <a:ext uri="{28A0092B-C50C-407E-A947-70E740481C1C}">
                <a14:useLocalDpi xmlns:a14="http://schemas.microsoft.com/office/drawing/2010/main" val="0"/>
              </a:ext>
            </a:extLst>
          </a:blip>
          <a:srcRect l="22826" r="-24800"/>
          <a:stretch/>
        </p:blipFill>
        <p:spPr>
          <a:xfrm>
            <a:off x="-180528" y="0"/>
            <a:ext cx="9324528" cy="51435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Tree>
    <p:extLst>
      <p:ext uri="{BB962C8B-B14F-4D97-AF65-F5344CB8AC3E}">
        <p14:creationId xmlns:p14="http://schemas.microsoft.com/office/powerpoint/2010/main" val="354470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høyre 2">
    <p:spTree>
      <p:nvGrpSpPr>
        <p:cNvPr id="1" name=""/>
        <p:cNvGrpSpPr/>
        <p:nvPr/>
      </p:nvGrpSpPr>
      <p:grpSpPr>
        <a:xfrm>
          <a:off x="0" y="0"/>
          <a:ext cx="0" cy="0"/>
          <a:chOff x="0" y="0"/>
          <a:chExt cx="0" cy="0"/>
        </a:xfrm>
      </p:grpSpPr>
      <p:sp>
        <p:nvSpPr>
          <p:cNvPr id="6" name="Rektangel 5"/>
          <p:cNvSpPr/>
          <p:nvPr userDrawn="1"/>
        </p:nvSpPr>
        <p:spPr>
          <a:xfrm>
            <a:off x="4946306" y="0"/>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bilde 2"/>
          <p:cNvSpPr>
            <a:spLocks noGrp="1"/>
          </p:cNvSpPr>
          <p:nvPr>
            <p:ph type="pic" idx="1"/>
          </p:nvPr>
        </p:nvSpPr>
        <p:spPr>
          <a:xfrm>
            <a:off x="0" y="0"/>
            <a:ext cx="4946306"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364088" y="277987"/>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364088" y="1419622"/>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12071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høy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8804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venst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5436096" y="277987"/>
            <a:ext cx="3322712" cy="997619"/>
          </a:xfrm>
          <a:prstGeom prst="rect">
            <a:avLst/>
          </a:prstGeom>
        </p:spPr>
        <p:txBody>
          <a:bodyPr>
            <a:noAutofit/>
          </a:bodyPr>
          <a:lstStyle>
            <a:lvl1pPr>
              <a:defRPr sz="2800"/>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5436096" y="1419622"/>
            <a:ext cx="3322712" cy="3247009"/>
          </a:xfrm>
        </p:spPr>
        <p:txBody>
          <a:bodyPr>
            <a:normAutofit/>
          </a:bodyPr>
          <a:lstStyle>
            <a:lvl1pPr marL="285750" indent="-285750">
              <a:buFont typeface="Arial" charset="0"/>
              <a:buChar char="•"/>
              <a:defRPr sz="1800" b="1">
                <a:solidFill>
                  <a:schemeClr val="tx1"/>
                </a:solidFill>
              </a:defRPr>
            </a:lvl1pPr>
          </a:lstStyle>
          <a:p>
            <a:pPr lvl="0"/>
            <a:r>
              <a:rPr lang="nb-NO"/>
              <a:t>Rediger tekststiler i malen</a:t>
            </a:r>
          </a:p>
        </p:txBody>
      </p:sp>
    </p:spTree>
    <p:extLst>
      <p:ext uri="{BB962C8B-B14F-4D97-AF65-F5344CB8AC3E}">
        <p14:creationId xmlns:p14="http://schemas.microsoft.com/office/powerpoint/2010/main" val="18096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oppsett_helbilde">
    <p:bg>
      <p:bgRef idx="1001">
        <a:schemeClr val="bg1"/>
      </p:bgRef>
    </p:bg>
    <p:spTree>
      <p:nvGrpSpPr>
        <p:cNvPr id="1" name=""/>
        <p:cNvGrpSpPr/>
        <p:nvPr/>
      </p:nvGrpSpPr>
      <p:grpSpPr>
        <a:xfrm>
          <a:off x="0" y="0"/>
          <a:ext cx="0" cy="0"/>
          <a:chOff x="0" y="0"/>
          <a:chExt cx="0" cy="0"/>
        </a:xfrm>
      </p:grpSpPr>
      <p:sp>
        <p:nvSpPr>
          <p:cNvPr id="5" name="Plassholder for bilde 4"/>
          <p:cNvSpPr>
            <a:spLocks noGrp="1"/>
          </p:cNvSpPr>
          <p:nvPr>
            <p:ph type="pic" sz="quarter" idx="27"/>
          </p:nvPr>
        </p:nvSpPr>
        <p:spPr>
          <a:xfrm>
            <a:off x="0" y="0"/>
            <a:ext cx="9144000" cy="5143500"/>
          </a:xfrm>
        </p:spPr>
        <p:txBody>
          <a:bodyPr/>
          <a:lstStyle/>
          <a:p>
            <a:endParaRPr lang="nb-NO"/>
          </a:p>
        </p:txBody>
      </p:sp>
    </p:spTree>
    <p:extLst>
      <p:ext uri="{BB962C8B-B14F-4D97-AF65-F5344CB8AC3E}">
        <p14:creationId xmlns:p14="http://schemas.microsoft.com/office/powerpoint/2010/main" val="468140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oppsett_helbilde m_tekst">
    <p:bg>
      <p:bgRef idx="1001">
        <a:schemeClr val="bg1"/>
      </p:bgRef>
    </p:bg>
    <p:spTree>
      <p:nvGrpSpPr>
        <p:cNvPr id="1" name=""/>
        <p:cNvGrpSpPr/>
        <p:nvPr/>
      </p:nvGrpSpPr>
      <p:grpSpPr>
        <a:xfrm>
          <a:off x="0" y="0"/>
          <a:ext cx="0" cy="0"/>
          <a:chOff x="0" y="0"/>
          <a:chExt cx="0" cy="0"/>
        </a:xfrm>
      </p:grpSpPr>
      <p:sp>
        <p:nvSpPr>
          <p:cNvPr id="5" name="Plassholder for bilde 4"/>
          <p:cNvSpPr>
            <a:spLocks noGrp="1"/>
          </p:cNvSpPr>
          <p:nvPr>
            <p:ph type="pic" sz="quarter" idx="27"/>
          </p:nvPr>
        </p:nvSpPr>
        <p:spPr>
          <a:xfrm>
            <a:off x="0" y="0"/>
            <a:ext cx="9144000" cy="5143500"/>
          </a:xfrm>
        </p:spPr>
        <p:txBody>
          <a:bodyPr/>
          <a:lstStyle/>
          <a:p>
            <a:endParaRPr lang="nb-NO"/>
          </a:p>
        </p:txBody>
      </p:sp>
      <p:sp>
        <p:nvSpPr>
          <p:cNvPr id="3" name="Rektangel 2"/>
          <p:cNvSpPr/>
          <p:nvPr userDrawn="1"/>
        </p:nvSpPr>
        <p:spPr>
          <a:xfrm>
            <a:off x="4978400" y="0"/>
            <a:ext cx="3771900" cy="51435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tel 1"/>
          <p:cNvSpPr>
            <a:spLocks noGrp="1"/>
          </p:cNvSpPr>
          <p:nvPr>
            <p:ph type="ctrTitle" hasCustomPrompt="1"/>
          </p:nvPr>
        </p:nvSpPr>
        <p:spPr>
          <a:xfrm>
            <a:off x="5162550" y="330202"/>
            <a:ext cx="3403600" cy="914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21" name="Undertittel 2"/>
          <p:cNvSpPr>
            <a:spLocks noGrp="1"/>
          </p:cNvSpPr>
          <p:nvPr>
            <p:ph type="subTitle" idx="1"/>
          </p:nvPr>
        </p:nvSpPr>
        <p:spPr>
          <a:xfrm>
            <a:off x="5162550" y="1352551"/>
            <a:ext cx="3403600" cy="55880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sp>
        <p:nvSpPr>
          <p:cNvPr id="22" name="Plassholder for tekst 3"/>
          <p:cNvSpPr>
            <a:spLocks noGrp="1"/>
          </p:cNvSpPr>
          <p:nvPr>
            <p:ph type="body" sz="quarter" idx="26"/>
          </p:nvPr>
        </p:nvSpPr>
        <p:spPr>
          <a:xfrm>
            <a:off x="5162550" y="2019301"/>
            <a:ext cx="3403600" cy="3016250"/>
          </a:xfrm>
          <a:prstGeom prst="rect">
            <a:avLst/>
          </a:prstGeom>
        </p:spPr>
        <p:txBody>
          <a:bodyPr>
            <a:noAutofit/>
          </a:bodyPr>
          <a:lstStyle>
            <a:lvl1pPr marL="0" indent="0">
              <a:buNone/>
              <a:defRPr sz="1350">
                <a:solidFill>
                  <a:schemeClr val="tx1"/>
                </a:solidFill>
              </a:defRPr>
            </a:lvl1pPr>
          </a:lstStyle>
          <a:p>
            <a:pPr lvl="0"/>
            <a:r>
              <a:rPr lang="nb-NO" dirty="0"/>
              <a:t>Klikk for å redigere tekststiler i malen</a:t>
            </a:r>
            <a:endParaRPr lang="en-GB" dirty="0"/>
          </a:p>
        </p:txBody>
      </p:sp>
    </p:spTree>
    <p:extLst>
      <p:ext uri="{BB962C8B-B14F-4D97-AF65-F5344CB8AC3E}">
        <p14:creationId xmlns:p14="http://schemas.microsoft.com/office/powerpoint/2010/main" val="2443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oppsett_to bilder_liggende">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393700" y="1491633"/>
            <a:ext cx="4142296" cy="2592286"/>
          </a:xfrm>
          <a:prstGeom prst="rect">
            <a:avLst/>
          </a:prstGeom>
        </p:spPr>
        <p:txBody>
          <a:bodyPr/>
          <a:lstStyle/>
          <a:p>
            <a:endParaRPr lang="en-GB"/>
          </a:p>
        </p:txBody>
      </p:sp>
      <p:sp>
        <p:nvSpPr>
          <p:cNvPr id="17" name="Tittel 1"/>
          <p:cNvSpPr>
            <a:spLocks noGrp="1"/>
          </p:cNvSpPr>
          <p:nvPr>
            <p:ph type="ctrTitle" hasCustomPrompt="1"/>
          </p:nvPr>
        </p:nvSpPr>
        <p:spPr>
          <a:xfrm>
            <a:off x="277242" y="330202"/>
            <a:ext cx="8517508"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6" name="Plassholder for bilde 10"/>
          <p:cNvSpPr>
            <a:spLocks noGrp="1"/>
          </p:cNvSpPr>
          <p:nvPr>
            <p:ph type="pic" sz="quarter" idx="14"/>
          </p:nvPr>
        </p:nvSpPr>
        <p:spPr>
          <a:xfrm>
            <a:off x="4657349" y="1491326"/>
            <a:ext cx="4142296" cy="2592286"/>
          </a:xfrm>
          <a:prstGeom prst="rect">
            <a:avLst/>
          </a:prstGeom>
        </p:spPr>
        <p:txBody>
          <a:bodyPr/>
          <a:lstStyle/>
          <a:p>
            <a:endParaRPr lang="en-GB"/>
          </a:p>
        </p:txBody>
      </p:sp>
    </p:spTree>
    <p:extLst>
      <p:ext uri="{BB962C8B-B14F-4D97-AF65-F5344CB8AC3E}">
        <p14:creationId xmlns:p14="http://schemas.microsoft.com/office/powerpoint/2010/main" val="9350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oppsett_to bilder">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1727684" y="1491632"/>
            <a:ext cx="2698751" cy="2865825"/>
          </a:xfrm>
          <a:prstGeom prst="rect">
            <a:avLst/>
          </a:prstGeom>
        </p:spPr>
        <p:txBody>
          <a:bodyPr/>
          <a:lstStyle/>
          <a:p>
            <a:endParaRPr lang="en-GB"/>
          </a:p>
        </p:txBody>
      </p:sp>
      <p:sp>
        <p:nvSpPr>
          <p:cNvPr id="16" name="Plassholder for bilde 10"/>
          <p:cNvSpPr>
            <a:spLocks noGrp="1"/>
          </p:cNvSpPr>
          <p:nvPr>
            <p:ph type="pic" sz="quarter" idx="15"/>
          </p:nvPr>
        </p:nvSpPr>
        <p:spPr>
          <a:xfrm>
            <a:off x="4691843" y="1491630"/>
            <a:ext cx="2698751" cy="2865825"/>
          </a:xfrm>
          <a:prstGeom prst="rect">
            <a:avLst/>
          </a:prstGeom>
        </p:spPr>
        <p:txBody>
          <a:bodyPr/>
          <a:lstStyle/>
          <a:p>
            <a:endParaRPr lang="en-GB"/>
          </a:p>
        </p:txBody>
      </p:sp>
      <p:sp>
        <p:nvSpPr>
          <p:cNvPr id="17" name="Tittel 1"/>
          <p:cNvSpPr>
            <a:spLocks noGrp="1"/>
          </p:cNvSpPr>
          <p:nvPr>
            <p:ph type="ctrTitle" hasCustomPrompt="1"/>
          </p:nvPr>
        </p:nvSpPr>
        <p:spPr>
          <a:xfrm>
            <a:off x="1619672" y="330202"/>
            <a:ext cx="5770922"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42457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oppsett_tre bilder">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393700" y="1491632"/>
            <a:ext cx="2698751" cy="2865825"/>
          </a:xfrm>
          <a:prstGeom prst="rect">
            <a:avLst/>
          </a:prstGeom>
        </p:spPr>
        <p:txBody>
          <a:bodyPr/>
          <a:lstStyle/>
          <a:p>
            <a:endParaRPr lang="en-GB"/>
          </a:p>
        </p:txBody>
      </p:sp>
      <p:sp>
        <p:nvSpPr>
          <p:cNvPr id="15" name="Plassholder for bilde 10"/>
          <p:cNvSpPr>
            <a:spLocks noGrp="1"/>
          </p:cNvSpPr>
          <p:nvPr>
            <p:ph type="pic" sz="quarter" idx="14"/>
          </p:nvPr>
        </p:nvSpPr>
        <p:spPr>
          <a:xfrm>
            <a:off x="3244849" y="1491631"/>
            <a:ext cx="2698751" cy="2865825"/>
          </a:xfrm>
          <a:prstGeom prst="rect">
            <a:avLst/>
          </a:prstGeom>
        </p:spPr>
        <p:txBody>
          <a:bodyPr/>
          <a:lstStyle/>
          <a:p>
            <a:endParaRPr lang="en-GB"/>
          </a:p>
        </p:txBody>
      </p:sp>
      <p:sp>
        <p:nvSpPr>
          <p:cNvPr id="16" name="Plassholder for bilde 10"/>
          <p:cNvSpPr>
            <a:spLocks noGrp="1"/>
          </p:cNvSpPr>
          <p:nvPr>
            <p:ph type="pic" sz="quarter" idx="15"/>
          </p:nvPr>
        </p:nvSpPr>
        <p:spPr>
          <a:xfrm>
            <a:off x="6095999" y="1491630"/>
            <a:ext cx="2698751" cy="2865825"/>
          </a:xfrm>
          <a:prstGeom prst="rect">
            <a:avLst/>
          </a:prstGeom>
        </p:spPr>
        <p:txBody>
          <a:bodyPr/>
          <a:lstStyle/>
          <a:p>
            <a:endParaRPr lang="en-GB"/>
          </a:p>
        </p:txBody>
      </p:sp>
      <p:sp>
        <p:nvSpPr>
          <p:cNvPr id="17" name="Tittel 1"/>
          <p:cNvSpPr>
            <a:spLocks noGrp="1"/>
          </p:cNvSpPr>
          <p:nvPr>
            <p:ph type="ctrTitle" hasCustomPrompt="1"/>
          </p:nvPr>
        </p:nvSpPr>
        <p:spPr>
          <a:xfrm>
            <a:off x="277242" y="330202"/>
            <a:ext cx="8517508"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37593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oppsett_fire bilder_liggende">
    <p:spTree>
      <p:nvGrpSpPr>
        <p:cNvPr id="1" name=""/>
        <p:cNvGrpSpPr/>
        <p:nvPr/>
      </p:nvGrpSpPr>
      <p:grpSpPr>
        <a:xfrm>
          <a:off x="0" y="0"/>
          <a:ext cx="0" cy="0"/>
          <a:chOff x="0" y="0"/>
          <a:chExt cx="0" cy="0"/>
        </a:xfrm>
      </p:grpSpPr>
      <p:sp>
        <p:nvSpPr>
          <p:cNvPr id="13" name="Plassholder for bilde 10"/>
          <p:cNvSpPr>
            <a:spLocks noGrp="1"/>
          </p:cNvSpPr>
          <p:nvPr>
            <p:ph type="pic" sz="quarter" idx="13"/>
          </p:nvPr>
        </p:nvSpPr>
        <p:spPr>
          <a:xfrm>
            <a:off x="1437815" y="1239603"/>
            <a:ext cx="3062177" cy="1738863"/>
          </a:xfrm>
          <a:prstGeom prst="rect">
            <a:avLst/>
          </a:prstGeom>
        </p:spPr>
        <p:txBody>
          <a:bodyPr/>
          <a:lstStyle/>
          <a:p>
            <a:endParaRPr lang="en-GB"/>
          </a:p>
        </p:txBody>
      </p:sp>
      <p:sp>
        <p:nvSpPr>
          <p:cNvPr id="17" name="Tittel 1"/>
          <p:cNvSpPr>
            <a:spLocks noGrp="1"/>
          </p:cNvSpPr>
          <p:nvPr>
            <p:ph type="ctrTitle" hasCustomPrompt="1"/>
          </p:nvPr>
        </p:nvSpPr>
        <p:spPr>
          <a:xfrm>
            <a:off x="1331640" y="330202"/>
            <a:ext cx="6410196"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12" name="Plassholder for bilde 10"/>
          <p:cNvSpPr>
            <a:spLocks noGrp="1"/>
          </p:cNvSpPr>
          <p:nvPr>
            <p:ph type="pic" sz="quarter" idx="14"/>
          </p:nvPr>
        </p:nvSpPr>
        <p:spPr>
          <a:xfrm>
            <a:off x="4680012" y="1239602"/>
            <a:ext cx="3062177" cy="1738863"/>
          </a:xfrm>
          <a:prstGeom prst="rect">
            <a:avLst/>
          </a:prstGeom>
        </p:spPr>
        <p:txBody>
          <a:bodyPr/>
          <a:lstStyle/>
          <a:p>
            <a:endParaRPr lang="en-GB"/>
          </a:p>
        </p:txBody>
      </p:sp>
      <p:sp>
        <p:nvSpPr>
          <p:cNvPr id="14" name="Plassholder for bilde 10"/>
          <p:cNvSpPr>
            <a:spLocks noGrp="1"/>
          </p:cNvSpPr>
          <p:nvPr>
            <p:ph type="pic" sz="quarter" idx="15"/>
          </p:nvPr>
        </p:nvSpPr>
        <p:spPr>
          <a:xfrm>
            <a:off x="1437462" y="3120269"/>
            <a:ext cx="3062177" cy="1738863"/>
          </a:xfrm>
          <a:prstGeom prst="rect">
            <a:avLst/>
          </a:prstGeom>
        </p:spPr>
        <p:txBody>
          <a:bodyPr/>
          <a:lstStyle/>
          <a:p>
            <a:endParaRPr lang="en-GB"/>
          </a:p>
        </p:txBody>
      </p:sp>
      <p:sp>
        <p:nvSpPr>
          <p:cNvPr id="15" name="Plassholder for bilde 10"/>
          <p:cNvSpPr>
            <a:spLocks noGrp="1"/>
          </p:cNvSpPr>
          <p:nvPr>
            <p:ph type="pic" sz="quarter" idx="16"/>
          </p:nvPr>
        </p:nvSpPr>
        <p:spPr>
          <a:xfrm>
            <a:off x="4679659" y="3120268"/>
            <a:ext cx="3062177" cy="1738863"/>
          </a:xfrm>
          <a:prstGeom prst="rect">
            <a:avLst/>
          </a:prstGeom>
        </p:spPr>
        <p:txBody>
          <a:bodyPr/>
          <a:lstStyle/>
          <a:p>
            <a:endParaRPr lang="en-GB"/>
          </a:p>
        </p:txBody>
      </p:sp>
    </p:spTree>
    <p:extLst>
      <p:ext uri="{BB962C8B-B14F-4D97-AF65-F5344CB8AC3E}">
        <p14:creationId xmlns:p14="http://schemas.microsoft.com/office/powerpoint/2010/main" val="41693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oppsett_fire bilder_stående">
    <p:spTree>
      <p:nvGrpSpPr>
        <p:cNvPr id="1" name=""/>
        <p:cNvGrpSpPr/>
        <p:nvPr/>
      </p:nvGrpSpPr>
      <p:grpSpPr>
        <a:xfrm>
          <a:off x="0" y="0"/>
          <a:ext cx="0" cy="0"/>
          <a:chOff x="0" y="0"/>
          <a:chExt cx="0" cy="0"/>
        </a:xfrm>
      </p:grpSpPr>
      <p:sp>
        <p:nvSpPr>
          <p:cNvPr id="20" name="Plassholder for bilde 10"/>
          <p:cNvSpPr>
            <a:spLocks noGrp="1"/>
          </p:cNvSpPr>
          <p:nvPr>
            <p:ph type="pic" sz="quarter" idx="13"/>
          </p:nvPr>
        </p:nvSpPr>
        <p:spPr>
          <a:xfrm>
            <a:off x="393701" y="1491632"/>
            <a:ext cx="1924050" cy="2865825"/>
          </a:xfrm>
          <a:prstGeom prst="rect">
            <a:avLst/>
          </a:prstGeom>
        </p:spPr>
        <p:txBody>
          <a:bodyPr/>
          <a:lstStyle/>
          <a:p>
            <a:endParaRPr lang="en-GB"/>
          </a:p>
        </p:txBody>
      </p:sp>
      <p:sp>
        <p:nvSpPr>
          <p:cNvPr id="23" name="Plassholder for bilde 10"/>
          <p:cNvSpPr>
            <a:spLocks noGrp="1"/>
          </p:cNvSpPr>
          <p:nvPr>
            <p:ph type="pic" sz="quarter" idx="17"/>
          </p:nvPr>
        </p:nvSpPr>
        <p:spPr>
          <a:xfrm>
            <a:off x="2552700" y="1491632"/>
            <a:ext cx="1924050" cy="2865825"/>
          </a:xfrm>
          <a:prstGeom prst="rect">
            <a:avLst/>
          </a:prstGeom>
        </p:spPr>
        <p:txBody>
          <a:bodyPr/>
          <a:lstStyle/>
          <a:p>
            <a:endParaRPr lang="en-GB"/>
          </a:p>
        </p:txBody>
      </p:sp>
      <p:sp>
        <p:nvSpPr>
          <p:cNvPr id="24" name="Plassholder for bilde 10"/>
          <p:cNvSpPr>
            <a:spLocks noGrp="1"/>
          </p:cNvSpPr>
          <p:nvPr>
            <p:ph type="pic" sz="quarter" idx="19"/>
          </p:nvPr>
        </p:nvSpPr>
        <p:spPr>
          <a:xfrm>
            <a:off x="4711700" y="1491632"/>
            <a:ext cx="1924050" cy="2865825"/>
          </a:xfrm>
          <a:prstGeom prst="rect">
            <a:avLst/>
          </a:prstGeom>
        </p:spPr>
        <p:txBody>
          <a:bodyPr/>
          <a:lstStyle/>
          <a:p>
            <a:endParaRPr lang="en-GB" dirty="0"/>
          </a:p>
        </p:txBody>
      </p:sp>
      <p:sp>
        <p:nvSpPr>
          <p:cNvPr id="25" name="Plassholder for bilde 10"/>
          <p:cNvSpPr>
            <a:spLocks noGrp="1"/>
          </p:cNvSpPr>
          <p:nvPr>
            <p:ph type="pic" sz="quarter" idx="21"/>
          </p:nvPr>
        </p:nvSpPr>
        <p:spPr>
          <a:xfrm>
            <a:off x="6870701" y="1491630"/>
            <a:ext cx="1924050" cy="2865825"/>
          </a:xfrm>
          <a:prstGeom prst="rect">
            <a:avLst/>
          </a:prstGeom>
        </p:spPr>
        <p:txBody>
          <a:bodyPr/>
          <a:lstStyle/>
          <a:p>
            <a:endParaRPr lang="en-GB"/>
          </a:p>
        </p:txBody>
      </p:sp>
      <p:sp>
        <p:nvSpPr>
          <p:cNvPr id="26" name="Tittel 1"/>
          <p:cNvSpPr>
            <a:spLocks noGrp="1"/>
          </p:cNvSpPr>
          <p:nvPr>
            <p:ph type="ctrTitle" hasCustomPrompt="1"/>
          </p:nvPr>
        </p:nvSpPr>
        <p:spPr>
          <a:xfrm>
            <a:off x="275405" y="327108"/>
            <a:ext cx="8519345"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2075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_eget bilde">
    <p:spTree>
      <p:nvGrpSpPr>
        <p:cNvPr id="1" name=""/>
        <p:cNvGrpSpPr/>
        <p:nvPr/>
      </p:nvGrpSpPr>
      <p:grpSpPr>
        <a:xfrm>
          <a:off x="0" y="0"/>
          <a:ext cx="0" cy="0"/>
          <a:chOff x="0" y="0"/>
          <a:chExt cx="0" cy="0"/>
        </a:xfrm>
      </p:grpSpPr>
      <p:sp>
        <p:nvSpPr>
          <p:cNvPr id="5" name="Rektangel 4"/>
          <p:cNvSpPr/>
          <p:nvPr userDrawn="1"/>
        </p:nvSpPr>
        <p:spPr>
          <a:xfrm>
            <a:off x="-36512" y="0"/>
            <a:ext cx="93610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noFill/>
              </a:ln>
              <a:solidFill>
                <a:schemeClr val="bg1"/>
              </a:solidFill>
            </a:endParaRPr>
          </a:p>
        </p:txBody>
      </p:sp>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1920" y="4464020"/>
            <a:ext cx="1440160" cy="444605"/>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1800" y="4443958"/>
            <a:ext cx="1656184" cy="309567"/>
          </a:xfrm>
          <a:prstGeom prst="rect">
            <a:avLst/>
          </a:prstGeom>
        </p:spPr>
      </p:pic>
      <p:sp>
        <p:nvSpPr>
          <p:cNvPr id="2" name="Tittel 1"/>
          <p:cNvSpPr>
            <a:spLocks noGrp="1"/>
          </p:cNvSpPr>
          <p:nvPr userDrawn="1">
            <p:ph type="ctrTitle" hasCustomPrompt="1"/>
          </p:nvPr>
        </p:nvSpPr>
        <p:spPr>
          <a:xfrm>
            <a:off x="2627784" y="2139703"/>
            <a:ext cx="6192688" cy="612110"/>
          </a:xfrm>
          <a:prstGeom prst="rect">
            <a:avLst/>
          </a:prstGeom>
        </p:spPr>
        <p:txBody>
          <a:bodyPr>
            <a:normAutofit/>
          </a:bodyPr>
          <a:lstStyle>
            <a:lvl1pPr>
              <a:defRPr sz="2800" baseline="0">
                <a:solidFill>
                  <a:srgbClr val="40678D"/>
                </a:solidFill>
              </a:defRPr>
            </a:lvl1pPr>
          </a:lstStyle>
          <a:p>
            <a:r>
              <a:rPr lang="nb-NO" dirty="0"/>
              <a:t>KLIKK FOR Å LEGGE TIL EN TITTEL</a:t>
            </a:r>
          </a:p>
        </p:txBody>
      </p:sp>
      <p:sp>
        <p:nvSpPr>
          <p:cNvPr id="3" name="Undertittel 2"/>
          <p:cNvSpPr>
            <a:spLocks noGrp="1"/>
          </p:cNvSpPr>
          <p:nvPr userDrawn="1">
            <p:ph type="subTitle" idx="1"/>
          </p:nvPr>
        </p:nvSpPr>
        <p:spPr>
          <a:xfrm>
            <a:off x="2627784" y="2751812"/>
            <a:ext cx="6192688" cy="576064"/>
          </a:xfrm>
        </p:spPr>
        <p:txBody>
          <a:bodyPr>
            <a:normAutofit/>
          </a:bodyPr>
          <a:lstStyle>
            <a:lvl1pPr marL="0" indent="0" algn="l">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b-NO" dirty="0"/>
          </a:p>
        </p:txBody>
      </p:sp>
      <p:sp>
        <p:nvSpPr>
          <p:cNvPr id="9" name="Plassholder for bilde 8"/>
          <p:cNvSpPr>
            <a:spLocks noGrp="1"/>
          </p:cNvSpPr>
          <p:nvPr>
            <p:ph type="pic" sz="quarter" idx="10"/>
          </p:nvPr>
        </p:nvSpPr>
        <p:spPr>
          <a:xfrm>
            <a:off x="-34942" y="0"/>
            <a:ext cx="2346326" cy="5143500"/>
          </a:xfrm>
        </p:spPr>
        <p:txBody>
          <a:bodyPr/>
          <a:lstStyle/>
          <a:p>
            <a:endParaRPr lang="nb-NO"/>
          </a:p>
        </p:txBody>
      </p:sp>
    </p:spTree>
    <p:extLst>
      <p:ext uri="{BB962C8B-B14F-4D97-AF65-F5344CB8AC3E}">
        <p14:creationId xmlns:p14="http://schemas.microsoft.com/office/powerpoint/2010/main" val="30087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oppsett_fem bilder_stående">
    <p:spTree>
      <p:nvGrpSpPr>
        <p:cNvPr id="1" name=""/>
        <p:cNvGrpSpPr/>
        <p:nvPr/>
      </p:nvGrpSpPr>
      <p:grpSpPr>
        <a:xfrm>
          <a:off x="0" y="0"/>
          <a:ext cx="0" cy="0"/>
          <a:chOff x="0" y="0"/>
          <a:chExt cx="0" cy="0"/>
        </a:xfrm>
      </p:grpSpPr>
      <p:sp>
        <p:nvSpPr>
          <p:cNvPr id="14" name="Plassholder for bilde 10"/>
          <p:cNvSpPr>
            <a:spLocks noGrp="1"/>
          </p:cNvSpPr>
          <p:nvPr>
            <p:ph type="pic" sz="quarter" idx="13"/>
          </p:nvPr>
        </p:nvSpPr>
        <p:spPr>
          <a:xfrm>
            <a:off x="393701" y="1491630"/>
            <a:ext cx="1581152" cy="2853124"/>
          </a:xfrm>
          <a:prstGeom prst="rect">
            <a:avLst/>
          </a:prstGeom>
        </p:spPr>
        <p:txBody>
          <a:bodyPr/>
          <a:lstStyle/>
          <a:p>
            <a:endParaRPr lang="en-GB"/>
          </a:p>
        </p:txBody>
      </p:sp>
      <p:sp>
        <p:nvSpPr>
          <p:cNvPr id="19" name="Plassholder for bilde 10"/>
          <p:cNvSpPr>
            <a:spLocks noGrp="1"/>
          </p:cNvSpPr>
          <p:nvPr>
            <p:ph type="pic" sz="quarter" idx="23"/>
          </p:nvPr>
        </p:nvSpPr>
        <p:spPr>
          <a:xfrm>
            <a:off x="2098675" y="1491630"/>
            <a:ext cx="1581152" cy="2853124"/>
          </a:xfrm>
          <a:prstGeom prst="rect">
            <a:avLst/>
          </a:prstGeom>
        </p:spPr>
        <p:txBody>
          <a:bodyPr/>
          <a:lstStyle/>
          <a:p>
            <a:endParaRPr lang="en-GB"/>
          </a:p>
        </p:txBody>
      </p:sp>
      <p:sp>
        <p:nvSpPr>
          <p:cNvPr id="23" name="Plassholder for bilde 10"/>
          <p:cNvSpPr>
            <a:spLocks noGrp="1"/>
          </p:cNvSpPr>
          <p:nvPr>
            <p:ph type="pic" sz="quarter" idx="25"/>
          </p:nvPr>
        </p:nvSpPr>
        <p:spPr>
          <a:xfrm>
            <a:off x="3803650" y="1491630"/>
            <a:ext cx="1581152" cy="2853124"/>
          </a:xfrm>
          <a:prstGeom prst="rect">
            <a:avLst/>
          </a:prstGeom>
        </p:spPr>
        <p:txBody>
          <a:bodyPr/>
          <a:lstStyle/>
          <a:p>
            <a:endParaRPr lang="en-GB"/>
          </a:p>
        </p:txBody>
      </p:sp>
      <p:sp>
        <p:nvSpPr>
          <p:cNvPr id="25" name="Plassholder for bilde 10"/>
          <p:cNvSpPr>
            <a:spLocks noGrp="1"/>
          </p:cNvSpPr>
          <p:nvPr>
            <p:ph type="pic" sz="quarter" idx="27"/>
          </p:nvPr>
        </p:nvSpPr>
        <p:spPr>
          <a:xfrm>
            <a:off x="5508624" y="1491630"/>
            <a:ext cx="1581152" cy="2853124"/>
          </a:xfrm>
          <a:prstGeom prst="rect">
            <a:avLst/>
          </a:prstGeom>
        </p:spPr>
        <p:txBody>
          <a:bodyPr/>
          <a:lstStyle/>
          <a:p>
            <a:endParaRPr lang="en-GB"/>
          </a:p>
        </p:txBody>
      </p:sp>
      <p:sp>
        <p:nvSpPr>
          <p:cNvPr id="27" name="Plassholder for bilde 10"/>
          <p:cNvSpPr>
            <a:spLocks noGrp="1"/>
          </p:cNvSpPr>
          <p:nvPr>
            <p:ph type="pic" sz="quarter" idx="29"/>
          </p:nvPr>
        </p:nvSpPr>
        <p:spPr>
          <a:xfrm>
            <a:off x="7213598" y="1491630"/>
            <a:ext cx="1581152" cy="2853124"/>
          </a:xfrm>
          <a:prstGeom prst="rect">
            <a:avLst/>
          </a:prstGeom>
        </p:spPr>
        <p:txBody>
          <a:bodyPr/>
          <a:lstStyle/>
          <a:p>
            <a:endParaRPr lang="en-GB"/>
          </a:p>
        </p:txBody>
      </p:sp>
      <p:sp>
        <p:nvSpPr>
          <p:cNvPr id="21" name="Tittel 1"/>
          <p:cNvSpPr>
            <a:spLocks noGrp="1"/>
          </p:cNvSpPr>
          <p:nvPr>
            <p:ph type="ctrTitle" hasCustomPrompt="1"/>
          </p:nvPr>
        </p:nvSpPr>
        <p:spPr>
          <a:xfrm>
            <a:off x="277241" y="330202"/>
            <a:ext cx="8517509"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Tree>
    <p:extLst>
      <p:ext uri="{BB962C8B-B14F-4D97-AF65-F5344CB8AC3E}">
        <p14:creationId xmlns:p14="http://schemas.microsoft.com/office/powerpoint/2010/main" val="18725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oppsett_seks bilder">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77241" y="330202"/>
            <a:ext cx="8517509" cy="533399"/>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11" name="Plassholder for bilde 10"/>
          <p:cNvSpPr>
            <a:spLocks noGrp="1"/>
          </p:cNvSpPr>
          <p:nvPr>
            <p:ph type="pic" sz="quarter" idx="10"/>
          </p:nvPr>
        </p:nvSpPr>
        <p:spPr>
          <a:xfrm>
            <a:off x="393700" y="988628"/>
            <a:ext cx="1441451" cy="1830772"/>
          </a:xfrm>
          <a:prstGeom prst="rect">
            <a:avLst/>
          </a:prstGeom>
        </p:spPr>
        <p:txBody>
          <a:bodyPr/>
          <a:lstStyle/>
          <a:p>
            <a:endParaRPr lang="en-GB"/>
          </a:p>
        </p:txBody>
      </p:sp>
      <p:sp>
        <p:nvSpPr>
          <p:cNvPr id="12" name="Plassholder for bilde 10"/>
          <p:cNvSpPr>
            <a:spLocks noGrp="1"/>
          </p:cNvSpPr>
          <p:nvPr>
            <p:ph type="pic" sz="quarter" idx="11"/>
          </p:nvPr>
        </p:nvSpPr>
        <p:spPr>
          <a:xfrm>
            <a:off x="6432548" y="2781300"/>
            <a:ext cx="2362203" cy="2159000"/>
          </a:xfrm>
          <a:prstGeom prst="rect">
            <a:avLst/>
          </a:prstGeom>
        </p:spPr>
        <p:txBody>
          <a:bodyPr/>
          <a:lstStyle/>
          <a:p>
            <a:endParaRPr lang="en-GB"/>
          </a:p>
        </p:txBody>
      </p:sp>
      <p:sp>
        <p:nvSpPr>
          <p:cNvPr id="10" name="Plassholder for bilde 10"/>
          <p:cNvSpPr>
            <a:spLocks noGrp="1"/>
          </p:cNvSpPr>
          <p:nvPr>
            <p:ph type="pic" sz="quarter" idx="12"/>
          </p:nvPr>
        </p:nvSpPr>
        <p:spPr>
          <a:xfrm>
            <a:off x="393700" y="2944427"/>
            <a:ext cx="1441451" cy="1995873"/>
          </a:xfrm>
          <a:prstGeom prst="rect">
            <a:avLst/>
          </a:prstGeom>
        </p:spPr>
        <p:txBody>
          <a:bodyPr/>
          <a:lstStyle/>
          <a:p>
            <a:endParaRPr lang="en-GB"/>
          </a:p>
        </p:txBody>
      </p:sp>
      <p:sp>
        <p:nvSpPr>
          <p:cNvPr id="14" name="Plassholder for bilde 10"/>
          <p:cNvSpPr>
            <a:spLocks noGrp="1"/>
          </p:cNvSpPr>
          <p:nvPr>
            <p:ph type="pic" sz="quarter" idx="13"/>
          </p:nvPr>
        </p:nvSpPr>
        <p:spPr>
          <a:xfrm>
            <a:off x="2006600" y="988626"/>
            <a:ext cx="2641600" cy="3951673"/>
          </a:xfrm>
          <a:prstGeom prst="rect">
            <a:avLst/>
          </a:prstGeom>
        </p:spPr>
        <p:txBody>
          <a:bodyPr/>
          <a:lstStyle/>
          <a:p>
            <a:endParaRPr lang="en-GB"/>
          </a:p>
        </p:txBody>
      </p:sp>
      <p:sp>
        <p:nvSpPr>
          <p:cNvPr id="15" name="Plassholder for bilde 10"/>
          <p:cNvSpPr>
            <a:spLocks noGrp="1"/>
          </p:cNvSpPr>
          <p:nvPr>
            <p:ph type="pic" sz="quarter" idx="14"/>
          </p:nvPr>
        </p:nvSpPr>
        <p:spPr>
          <a:xfrm>
            <a:off x="4819648" y="988628"/>
            <a:ext cx="1441451" cy="2205422"/>
          </a:xfrm>
          <a:prstGeom prst="rect">
            <a:avLst/>
          </a:prstGeom>
        </p:spPr>
        <p:txBody>
          <a:bodyPr/>
          <a:lstStyle/>
          <a:p>
            <a:endParaRPr lang="en-GB"/>
          </a:p>
        </p:txBody>
      </p:sp>
      <p:sp>
        <p:nvSpPr>
          <p:cNvPr id="16" name="Plassholder for bilde 10"/>
          <p:cNvSpPr>
            <a:spLocks noGrp="1"/>
          </p:cNvSpPr>
          <p:nvPr>
            <p:ph type="pic" sz="quarter" idx="15"/>
          </p:nvPr>
        </p:nvSpPr>
        <p:spPr>
          <a:xfrm>
            <a:off x="4819648" y="3319078"/>
            <a:ext cx="1441451" cy="1621223"/>
          </a:xfrm>
          <a:prstGeom prst="rect">
            <a:avLst/>
          </a:prstGeom>
        </p:spPr>
        <p:txBody>
          <a:bodyPr/>
          <a:lstStyle/>
          <a:p>
            <a:endParaRPr lang="en-GB"/>
          </a:p>
        </p:txBody>
      </p:sp>
      <p:sp>
        <p:nvSpPr>
          <p:cNvPr id="18" name="Undertittel 2"/>
          <p:cNvSpPr>
            <a:spLocks noGrp="1"/>
          </p:cNvSpPr>
          <p:nvPr>
            <p:ph type="subTitle" idx="1" hasCustomPrompt="1"/>
          </p:nvPr>
        </p:nvSpPr>
        <p:spPr>
          <a:xfrm>
            <a:off x="6432548" y="988626"/>
            <a:ext cx="2362203" cy="1684725"/>
          </a:xfrm>
          <a:prstGeom prst="rect">
            <a:avLst/>
          </a:prstGeom>
          <a:solidFill>
            <a:srgbClr val="40678D"/>
          </a:solidFill>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 i malen</a:t>
            </a:r>
            <a:endParaRPr lang="en-GB" dirty="0"/>
          </a:p>
        </p:txBody>
      </p:sp>
    </p:spTree>
    <p:extLst>
      <p:ext uri="{BB962C8B-B14F-4D97-AF65-F5344CB8AC3E}">
        <p14:creationId xmlns:p14="http://schemas.microsoft.com/office/powerpoint/2010/main" val="10149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ste side_kontaktinfo_sosiale medier">
    <p:bg>
      <p:bgRef idx="1001">
        <a:schemeClr val="bg1"/>
      </p:bgRef>
    </p:bg>
    <p:spTree>
      <p:nvGrpSpPr>
        <p:cNvPr id="1" name=""/>
        <p:cNvGrpSpPr/>
        <p:nvPr/>
      </p:nvGrpSpPr>
      <p:grpSpPr>
        <a:xfrm>
          <a:off x="0" y="0"/>
          <a:ext cx="0" cy="0"/>
          <a:chOff x="0" y="0"/>
          <a:chExt cx="0" cy="0"/>
        </a:xfrm>
      </p:grpSpPr>
      <p:pic>
        <p:nvPicPr>
          <p:cNvPr id="15" name="Bilde 14"/>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151" y="4515965"/>
            <a:ext cx="1676400" cy="313451"/>
          </a:xfrm>
          <a:prstGeom prst="rect">
            <a:avLst/>
          </a:prstGeom>
        </p:spPr>
      </p:pic>
      <p:pic>
        <p:nvPicPr>
          <p:cNvPr id="13" name="Bilde 12"/>
          <p:cNvPicPr>
            <a:picLocks noChangeAspect="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1" r="-24985" b="50876"/>
          <a:stretch/>
        </p:blipFill>
        <p:spPr>
          <a:xfrm>
            <a:off x="757151" y="1093881"/>
            <a:ext cx="359078" cy="681359"/>
          </a:xfrm>
          <a:prstGeom prst="rect">
            <a:avLst/>
          </a:prstGeom>
        </p:spPr>
      </p:pic>
      <p:sp>
        <p:nvSpPr>
          <p:cNvPr id="17" name="TekstSylinder 16"/>
          <p:cNvSpPr txBox="1"/>
          <p:nvPr userDrawn="1"/>
        </p:nvSpPr>
        <p:spPr>
          <a:xfrm>
            <a:off x="1192125" y="1098495"/>
            <a:ext cx="2781300"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facebook.com/legeforeningen</a:t>
            </a:r>
          </a:p>
        </p:txBody>
      </p:sp>
      <p:sp>
        <p:nvSpPr>
          <p:cNvPr id="18" name="TekstSylinder 17"/>
          <p:cNvSpPr txBox="1"/>
          <p:nvPr userDrawn="1"/>
        </p:nvSpPr>
        <p:spPr>
          <a:xfrm>
            <a:off x="1200149" y="1471190"/>
            <a:ext cx="2355106" cy="261610"/>
          </a:xfrm>
          <a:prstGeom prst="rect">
            <a:avLst/>
          </a:prstGeom>
          <a:noFill/>
        </p:spPr>
        <p:txBody>
          <a:bodyPr wrap="square" rtlCol="0">
            <a:spAutoFit/>
          </a:bodyPr>
          <a:lstStyle/>
          <a:p>
            <a:r>
              <a:rPr lang="nb-NO" sz="1100" kern="1200" dirty="0" err="1">
                <a:solidFill>
                  <a:schemeClr val="tx1"/>
                </a:solidFill>
                <a:effectLst/>
                <a:latin typeface="+mn-lt"/>
                <a:ea typeface="+mn-ea"/>
                <a:cs typeface="+mn-cs"/>
              </a:rPr>
              <a:t>twitter.com</a:t>
            </a:r>
            <a:r>
              <a:rPr lang="nb-NO" sz="1100" kern="1200" dirty="0">
                <a:solidFill>
                  <a:schemeClr val="tx1"/>
                </a:solidFill>
                <a:effectLst/>
                <a:latin typeface="+mn-lt"/>
                <a:ea typeface="+mn-ea"/>
                <a:cs typeface="+mn-cs"/>
              </a:rPr>
              <a:t>/legeforeningen</a:t>
            </a:r>
          </a:p>
        </p:txBody>
      </p:sp>
      <p:sp>
        <p:nvSpPr>
          <p:cNvPr id="19" name="TekstSylinder 18"/>
          <p:cNvSpPr txBox="1"/>
          <p:nvPr userDrawn="1"/>
        </p:nvSpPr>
        <p:spPr>
          <a:xfrm>
            <a:off x="1204668" y="2211407"/>
            <a:ext cx="3835383"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no.linkedin.com/company/the-</a:t>
            </a:r>
            <a:r>
              <a:rPr lang="en-US" sz="1100" kern="1200" dirty="0" err="1">
                <a:solidFill>
                  <a:schemeClr val="tx1"/>
                </a:solidFill>
                <a:effectLst/>
                <a:latin typeface="+mn-lt"/>
                <a:ea typeface="+mn-ea"/>
                <a:cs typeface="+mn-cs"/>
              </a:rPr>
              <a:t>norwegian</a:t>
            </a:r>
            <a:r>
              <a:rPr lang="en-US" sz="1100" kern="1200" dirty="0">
                <a:solidFill>
                  <a:schemeClr val="tx1"/>
                </a:solidFill>
                <a:effectLst/>
                <a:latin typeface="+mn-lt"/>
                <a:ea typeface="+mn-ea"/>
                <a:cs typeface="+mn-cs"/>
              </a:rPr>
              <a:t>-medical-association</a:t>
            </a:r>
            <a:endParaRPr lang="nb-NO" sz="1100" kern="1200" dirty="0">
              <a:solidFill>
                <a:schemeClr val="tx1"/>
              </a:solidFill>
              <a:effectLst/>
              <a:latin typeface="+mn-lt"/>
              <a:ea typeface="+mn-ea"/>
              <a:cs typeface="+mn-cs"/>
            </a:endParaRPr>
          </a:p>
        </p:txBody>
      </p:sp>
      <p:sp>
        <p:nvSpPr>
          <p:cNvPr id="20" name="TekstSylinder 19"/>
          <p:cNvSpPr txBox="1"/>
          <p:nvPr userDrawn="1"/>
        </p:nvSpPr>
        <p:spPr>
          <a:xfrm>
            <a:off x="1200149" y="2571750"/>
            <a:ext cx="1924051" cy="261610"/>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legeforeningen.no</a:t>
            </a:r>
          </a:p>
        </p:txBody>
      </p:sp>
      <p:pic>
        <p:nvPicPr>
          <p:cNvPr id="21" name="Bilde 20"/>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573" b="98589" l="9952" r="89963"/>
                    </a14:imgEffect>
                    <a14:imgEffect>
                      <a14:colorTemperature colorTemp="5300"/>
                    </a14:imgEffect>
                  </a14:imgLayer>
                </a14:imgProps>
              </a:ext>
            </a:extLst>
          </a:blip>
          <a:stretch>
            <a:fillRect/>
          </a:stretch>
        </p:blipFill>
        <p:spPr>
          <a:xfrm>
            <a:off x="698072" y="1829045"/>
            <a:ext cx="433051" cy="306235"/>
          </a:xfrm>
          <a:prstGeom prst="rect">
            <a:avLst/>
          </a:prstGeom>
        </p:spPr>
      </p:pic>
      <p:pic>
        <p:nvPicPr>
          <p:cNvPr id="22" name="Bilde 21"/>
          <p:cNvPicPr>
            <a:picLocks noChangeAspect="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17175" t="48648"/>
          <a:stretch/>
        </p:blipFill>
        <p:spPr>
          <a:xfrm>
            <a:off x="699075" y="2143169"/>
            <a:ext cx="344409" cy="728708"/>
          </a:xfrm>
          <a:prstGeom prst="rect">
            <a:avLst/>
          </a:prstGeom>
        </p:spPr>
      </p:pic>
      <p:sp>
        <p:nvSpPr>
          <p:cNvPr id="23" name="TekstSylinder 22"/>
          <p:cNvSpPr txBox="1"/>
          <p:nvPr userDrawn="1"/>
        </p:nvSpPr>
        <p:spPr>
          <a:xfrm>
            <a:off x="1192125" y="1854445"/>
            <a:ext cx="2355106"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youtube.com/</a:t>
            </a:r>
            <a:r>
              <a:rPr lang="nb-NO" sz="1100" kern="1200" dirty="0" err="1">
                <a:solidFill>
                  <a:schemeClr val="tx1"/>
                </a:solidFill>
                <a:effectLst/>
                <a:latin typeface="+mn-lt"/>
                <a:ea typeface="+mn-ea"/>
                <a:cs typeface="+mn-cs"/>
              </a:rPr>
              <a:t>user</a:t>
            </a:r>
            <a:r>
              <a:rPr lang="nb-NO" sz="1100" kern="1200" dirty="0">
                <a:solidFill>
                  <a:schemeClr val="tx1"/>
                </a:solidFill>
                <a:effectLst/>
                <a:latin typeface="+mn-lt"/>
                <a:ea typeface="+mn-ea"/>
                <a:cs typeface="+mn-cs"/>
              </a:rPr>
              <a:t>/Legeforeningen</a:t>
            </a:r>
          </a:p>
        </p:txBody>
      </p:sp>
    </p:spTree>
    <p:extLst>
      <p:ext uri="{BB962C8B-B14F-4D97-AF65-F5344CB8AC3E}">
        <p14:creationId xmlns:p14="http://schemas.microsoft.com/office/powerpoint/2010/main" val="1917663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iste side_kontaktinfo_sosiale medier">
    <p:bg>
      <p:bgRef idx="1001">
        <a:schemeClr val="bg1"/>
      </p:bgRef>
    </p:bg>
    <p:spTree>
      <p:nvGrpSpPr>
        <p:cNvPr id="1" name=""/>
        <p:cNvGrpSpPr/>
        <p:nvPr/>
      </p:nvGrpSpPr>
      <p:grpSpPr>
        <a:xfrm>
          <a:off x="0" y="0"/>
          <a:ext cx="0" cy="0"/>
          <a:chOff x="0" y="0"/>
          <a:chExt cx="0" cy="0"/>
        </a:xfrm>
      </p:grpSpPr>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7063" y="4515966"/>
            <a:ext cx="1676400" cy="313451"/>
          </a:xfrm>
          <a:prstGeom prst="rect">
            <a:avLst/>
          </a:prstGeom>
        </p:spPr>
      </p:pic>
      <p:pic>
        <p:nvPicPr>
          <p:cNvPr id="8" name="Bilde 7"/>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1" r="-24985" b="50876"/>
          <a:stretch/>
        </p:blipFill>
        <p:spPr>
          <a:xfrm>
            <a:off x="4487063" y="1530351"/>
            <a:ext cx="359078" cy="681359"/>
          </a:xfrm>
          <a:prstGeom prst="rect">
            <a:avLst/>
          </a:prstGeom>
        </p:spPr>
      </p:pic>
      <p:sp>
        <p:nvSpPr>
          <p:cNvPr id="9" name="TekstSylinder 8"/>
          <p:cNvSpPr txBox="1"/>
          <p:nvPr userDrawn="1"/>
        </p:nvSpPr>
        <p:spPr>
          <a:xfrm>
            <a:off x="4922037" y="1534965"/>
            <a:ext cx="2781300"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facebook.com/legeforeningen</a:t>
            </a:r>
          </a:p>
        </p:txBody>
      </p:sp>
      <p:sp>
        <p:nvSpPr>
          <p:cNvPr id="10" name="TekstSylinder 9"/>
          <p:cNvSpPr txBox="1"/>
          <p:nvPr userDrawn="1"/>
        </p:nvSpPr>
        <p:spPr>
          <a:xfrm>
            <a:off x="4930061" y="1907660"/>
            <a:ext cx="2355106" cy="261610"/>
          </a:xfrm>
          <a:prstGeom prst="rect">
            <a:avLst/>
          </a:prstGeom>
          <a:noFill/>
        </p:spPr>
        <p:txBody>
          <a:bodyPr wrap="square" rtlCol="0">
            <a:spAutoFit/>
          </a:bodyPr>
          <a:lstStyle/>
          <a:p>
            <a:r>
              <a:rPr lang="nb-NO" sz="1100" kern="1200" dirty="0" err="1">
                <a:solidFill>
                  <a:schemeClr val="tx1"/>
                </a:solidFill>
                <a:effectLst/>
                <a:latin typeface="+mn-lt"/>
                <a:ea typeface="+mn-ea"/>
                <a:cs typeface="+mn-cs"/>
              </a:rPr>
              <a:t>twitter.com</a:t>
            </a:r>
            <a:r>
              <a:rPr lang="nb-NO" sz="1100" kern="1200" dirty="0">
                <a:solidFill>
                  <a:schemeClr val="tx1"/>
                </a:solidFill>
                <a:effectLst/>
                <a:latin typeface="+mn-lt"/>
                <a:ea typeface="+mn-ea"/>
                <a:cs typeface="+mn-cs"/>
              </a:rPr>
              <a:t>/legeforeningen</a:t>
            </a:r>
          </a:p>
        </p:txBody>
      </p:sp>
      <p:sp>
        <p:nvSpPr>
          <p:cNvPr id="11" name="TekstSylinder 10"/>
          <p:cNvSpPr txBox="1"/>
          <p:nvPr userDrawn="1"/>
        </p:nvSpPr>
        <p:spPr>
          <a:xfrm>
            <a:off x="4934580" y="2647877"/>
            <a:ext cx="3777879"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no.linkedin.com/company/the-</a:t>
            </a:r>
            <a:r>
              <a:rPr lang="en-US" sz="1100" kern="1200" dirty="0" err="1">
                <a:solidFill>
                  <a:schemeClr val="tx1"/>
                </a:solidFill>
                <a:effectLst/>
                <a:latin typeface="+mn-lt"/>
                <a:ea typeface="+mn-ea"/>
                <a:cs typeface="+mn-cs"/>
              </a:rPr>
              <a:t>norwegian</a:t>
            </a:r>
            <a:r>
              <a:rPr lang="en-US" sz="1100" kern="1200" dirty="0">
                <a:solidFill>
                  <a:schemeClr val="tx1"/>
                </a:solidFill>
                <a:effectLst/>
                <a:latin typeface="+mn-lt"/>
                <a:ea typeface="+mn-ea"/>
                <a:cs typeface="+mn-cs"/>
              </a:rPr>
              <a:t>-medical-association</a:t>
            </a:r>
            <a:endParaRPr lang="nb-NO" sz="1100" kern="1200" dirty="0">
              <a:solidFill>
                <a:schemeClr val="tx1"/>
              </a:solidFill>
              <a:effectLst/>
              <a:latin typeface="+mn-lt"/>
              <a:ea typeface="+mn-ea"/>
              <a:cs typeface="+mn-cs"/>
            </a:endParaRPr>
          </a:p>
        </p:txBody>
      </p:sp>
      <p:sp>
        <p:nvSpPr>
          <p:cNvPr id="12" name="TekstSylinder 11"/>
          <p:cNvSpPr txBox="1"/>
          <p:nvPr userDrawn="1"/>
        </p:nvSpPr>
        <p:spPr>
          <a:xfrm>
            <a:off x="4930061" y="3008220"/>
            <a:ext cx="1924051" cy="261610"/>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legeforeningen.no</a:t>
            </a:r>
          </a:p>
        </p:txBody>
      </p:sp>
      <p:pic>
        <p:nvPicPr>
          <p:cNvPr id="2" name="Bilde 1"/>
          <p:cNvPicPr>
            <a:picLocks noChangeAspect="1"/>
          </p:cNvPicPr>
          <p:nvPr userDrawn="1"/>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573" b="98589" l="9952" r="89963"/>
                    </a14:imgEffect>
                    <a14:imgEffect>
                      <a14:colorTemperature colorTemp="5300"/>
                    </a14:imgEffect>
                  </a14:imgLayer>
                </a14:imgProps>
              </a:ext>
            </a:extLst>
          </a:blip>
          <a:stretch>
            <a:fillRect/>
          </a:stretch>
        </p:blipFill>
        <p:spPr>
          <a:xfrm>
            <a:off x="4427984" y="2265515"/>
            <a:ext cx="433051" cy="306235"/>
          </a:xfrm>
          <a:prstGeom prst="rect">
            <a:avLst/>
          </a:prstGeom>
        </p:spPr>
      </p:pic>
      <p:pic>
        <p:nvPicPr>
          <p:cNvPr id="14" name="Bilde 13"/>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17175" t="48648"/>
          <a:stretch/>
        </p:blipFill>
        <p:spPr>
          <a:xfrm>
            <a:off x="4428987" y="2579639"/>
            <a:ext cx="344409" cy="728708"/>
          </a:xfrm>
          <a:prstGeom prst="rect">
            <a:avLst/>
          </a:prstGeom>
        </p:spPr>
      </p:pic>
      <p:sp>
        <p:nvSpPr>
          <p:cNvPr id="16" name="TekstSylinder 15"/>
          <p:cNvSpPr txBox="1"/>
          <p:nvPr userDrawn="1"/>
        </p:nvSpPr>
        <p:spPr>
          <a:xfrm>
            <a:off x="4922037" y="2290915"/>
            <a:ext cx="2355106" cy="261610"/>
          </a:xfrm>
          <a:prstGeom prst="rect">
            <a:avLst/>
          </a:prstGeom>
          <a:noFill/>
        </p:spPr>
        <p:txBody>
          <a:bodyPr wrap="square" rtlCol="0">
            <a:spAutoFit/>
          </a:bodyPr>
          <a:lstStyle/>
          <a:p>
            <a:r>
              <a:rPr lang="nb-NO" sz="1100" kern="1200" dirty="0">
                <a:solidFill>
                  <a:schemeClr val="tx1"/>
                </a:solidFill>
                <a:effectLst/>
                <a:latin typeface="+mn-lt"/>
                <a:ea typeface="+mn-ea"/>
                <a:cs typeface="+mn-cs"/>
              </a:rPr>
              <a:t>youtube.com/</a:t>
            </a:r>
            <a:r>
              <a:rPr lang="nb-NO" sz="1100" kern="1200" dirty="0" err="1">
                <a:solidFill>
                  <a:schemeClr val="tx1"/>
                </a:solidFill>
                <a:effectLst/>
                <a:latin typeface="+mn-lt"/>
                <a:ea typeface="+mn-ea"/>
                <a:cs typeface="+mn-cs"/>
              </a:rPr>
              <a:t>user</a:t>
            </a:r>
            <a:r>
              <a:rPr lang="nb-NO" sz="1100" kern="1200" dirty="0">
                <a:solidFill>
                  <a:schemeClr val="tx1"/>
                </a:solidFill>
                <a:effectLst/>
                <a:latin typeface="+mn-lt"/>
                <a:ea typeface="+mn-ea"/>
                <a:cs typeface="+mn-cs"/>
              </a:rPr>
              <a:t>/Legeforeningen</a:t>
            </a:r>
          </a:p>
        </p:txBody>
      </p:sp>
    </p:spTree>
    <p:extLst>
      <p:ext uri="{BB962C8B-B14F-4D97-AF65-F5344CB8AC3E}">
        <p14:creationId xmlns:p14="http://schemas.microsoft.com/office/powerpoint/2010/main" val="19196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53274"/>
            <a:ext cx="9144000" cy="2593799"/>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552" y="4526551"/>
            <a:ext cx="1676401" cy="313451"/>
          </a:xfrm>
          <a:prstGeom prst="rect">
            <a:avLst/>
          </a:prstGeom>
        </p:spPr>
      </p:pic>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spTree>
    <p:extLst>
      <p:ext uri="{BB962C8B-B14F-4D97-AF65-F5344CB8AC3E}">
        <p14:creationId xmlns:p14="http://schemas.microsoft.com/office/powerpoint/2010/main" val="39977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_eget bil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2553274"/>
            <a:ext cx="9144000" cy="2590226"/>
          </a:xfrm>
        </p:spPr>
        <p:txBody>
          <a:bodyPr/>
          <a:lstStyle/>
          <a:p>
            <a:endParaRPr lang="nb-NO" dirty="0"/>
          </a:p>
        </p:txBody>
      </p:sp>
      <p:sp>
        <p:nvSpPr>
          <p:cNvPr id="6" name="Tittel 1"/>
          <p:cNvSpPr>
            <a:spLocks noGrp="1"/>
          </p:cNvSpPr>
          <p:nvPr>
            <p:ph type="ctrTitle" hasCustomPrompt="1"/>
          </p:nvPr>
        </p:nvSpPr>
        <p:spPr>
          <a:xfrm>
            <a:off x="393700" y="771550"/>
            <a:ext cx="6858000" cy="503300"/>
          </a:xfrm>
          <a:prstGeom prst="rect">
            <a:avLst/>
          </a:prstGeom>
        </p:spPr>
        <p:txBody>
          <a:bodyPr anchor="t">
            <a:noAutofit/>
          </a:bodyPr>
          <a:lstStyle>
            <a:lvl1pPr algn="l">
              <a:defRPr sz="2800" b="1">
                <a:solidFill>
                  <a:srgbClr val="40678D"/>
                </a:solidFill>
              </a:defRPr>
            </a:lvl1pPr>
          </a:lstStyle>
          <a:p>
            <a:r>
              <a:rPr lang="nb-NO" dirty="0"/>
              <a:t>KLIKK FOR Å REDIGERE TITTELSTIL</a:t>
            </a:r>
            <a:endParaRPr lang="en-GB" dirty="0"/>
          </a:p>
        </p:txBody>
      </p:sp>
      <p:sp>
        <p:nvSpPr>
          <p:cNvPr id="7" name="Undertittel 2"/>
          <p:cNvSpPr>
            <a:spLocks noGrp="1"/>
          </p:cNvSpPr>
          <p:nvPr>
            <p:ph type="subTitle" idx="1"/>
          </p:nvPr>
        </p:nvSpPr>
        <p:spPr>
          <a:xfrm>
            <a:off x="393700" y="1274850"/>
            <a:ext cx="6858000" cy="61595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undertittelstil i malen</a:t>
            </a:r>
            <a:endParaRPr lang="en-GB"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552" y="4371950"/>
            <a:ext cx="1676401" cy="313451"/>
          </a:xfrm>
          <a:prstGeom prst="rect">
            <a:avLst/>
          </a:prstGeom>
        </p:spPr>
      </p:pic>
    </p:spTree>
    <p:extLst>
      <p:ext uri="{BB962C8B-B14F-4D97-AF65-F5344CB8AC3E}">
        <p14:creationId xmlns:p14="http://schemas.microsoft.com/office/powerpoint/2010/main" val="36690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_kulepunkt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05979"/>
            <a:ext cx="8229600" cy="493563"/>
          </a:xfrm>
          <a:prstGeom prst="rect">
            <a:avLst/>
          </a:prstGeom>
        </p:spPr>
        <p:txBody>
          <a:bodyPr>
            <a:normAutofit/>
          </a:bodyPr>
          <a:lstStyle>
            <a:lvl1pPr>
              <a:defRPr sz="2800"/>
            </a:lvl1pPr>
          </a:lstStyle>
          <a:p>
            <a:r>
              <a:rPr lang="nb-NO" dirty="0"/>
              <a:t>KLIKK FOR Å REDIGERE TITTELSTIL</a:t>
            </a:r>
          </a:p>
        </p:txBody>
      </p:sp>
      <p:sp>
        <p:nvSpPr>
          <p:cNvPr id="5" name="Plassholder for dato 4"/>
          <p:cNvSpPr>
            <a:spLocks noGrp="1"/>
          </p:cNvSpPr>
          <p:nvPr>
            <p:ph type="dt" sz="half" idx="10"/>
          </p:nvPr>
        </p:nvSpPr>
        <p:spPr/>
        <p:txBody>
          <a:bodyPr/>
          <a:lstStyle/>
          <a:p>
            <a:fld id="{F8808285-634A-4FBB-AB9E-69A3F0CAA069}" type="datetimeFigureOut">
              <a:rPr lang="nb-NO" smtClean="0"/>
              <a:t>08.02.2018</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lvl1pPr>
              <a:defRPr>
                <a:solidFill>
                  <a:srgbClr val="40678D"/>
                </a:solidFill>
              </a:defRPr>
            </a:lvl1pPr>
          </a:lstStyle>
          <a:p>
            <a:fld id="{BFD8C76D-D242-4065-9A4B-9E6F62C0970B}" type="slidenum">
              <a:rPr lang="nb-NO" smtClean="0"/>
              <a:pPr/>
              <a:t>‹#›</a:t>
            </a:fld>
            <a:endParaRPr lang="nb-NO" dirty="0"/>
          </a:p>
        </p:txBody>
      </p:sp>
      <p:sp>
        <p:nvSpPr>
          <p:cNvPr id="9" name="Plassholder for tekst 2"/>
          <p:cNvSpPr>
            <a:spLocks noGrp="1"/>
          </p:cNvSpPr>
          <p:nvPr>
            <p:ph idx="1"/>
          </p:nvPr>
        </p:nvSpPr>
        <p:spPr>
          <a:xfrm>
            <a:off x="457200" y="771550"/>
            <a:ext cx="8229600" cy="382307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9820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 - tittel_blå">
    <p:bg>
      <p:bgPr>
        <a:solidFill>
          <a:srgbClr val="40678D"/>
        </a:solidFill>
        <a:effectLst/>
      </p:bgPr>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3471188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tel - tittel_hvit">
    <p:bg>
      <p:bgRef idx="1001">
        <a:schemeClr val="bg1"/>
      </p:bgRef>
    </p:bg>
    <p:spTree>
      <p:nvGrpSpPr>
        <p:cNvPr id="1" name=""/>
        <p:cNvGrpSpPr/>
        <p:nvPr/>
      </p:nvGrpSpPr>
      <p:grpSpPr>
        <a:xfrm>
          <a:off x="0" y="0"/>
          <a:ext cx="0" cy="0"/>
          <a:chOff x="0" y="0"/>
          <a:chExt cx="0" cy="0"/>
        </a:xfrm>
      </p:grpSpPr>
      <p:sp>
        <p:nvSpPr>
          <p:cNvPr id="10" name="Tittel 1"/>
          <p:cNvSpPr>
            <a:spLocks noGrp="1"/>
          </p:cNvSpPr>
          <p:nvPr>
            <p:ph type="ctrTitle" hasCustomPrompt="1"/>
          </p:nvPr>
        </p:nvSpPr>
        <p:spPr>
          <a:xfrm>
            <a:off x="0" y="2211710"/>
            <a:ext cx="9144000" cy="504056"/>
          </a:xfrm>
          <a:prstGeom prst="rect">
            <a:avLst/>
          </a:prstGeom>
        </p:spPr>
        <p:txBody>
          <a:bodyPr>
            <a:normAutofit/>
          </a:bodyPr>
          <a:lstStyle>
            <a:lvl1pPr algn="ctr">
              <a:defRPr sz="2800">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1019525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med fargefelt høyre">
    <p:spTree>
      <p:nvGrpSpPr>
        <p:cNvPr id="1" name=""/>
        <p:cNvGrpSpPr/>
        <p:nvPr/>
      </p:nvGrpSpPr>
      <p:grpSpPr>
        <a:xfrm>
          <a:off x="0" y="0"/>
          <a:ext cx="0" cy="0"/>
          <a:chOff x="0" y="0"/>
          <a:chExt cx="0" cy="0"/>
        </a:xfrm>
      </p:grpSpPr>
      <p:sp>
        <p:nvSpPr>
          <p:cNvPr id="7" name="Rektangel 6"/>
          <p:cNvSpPr/>
          <p:nvPr userDrawn="1"/>
        </p:nvSpPr>
        <p:spPr>
          <a:xfrm>
            <a:off x="3358520" y="0"/>
            <a:ext cx="5796136" cy="5164038"/>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40678D"/>
              </a:solidFill>
            </a:endParaRPr>
          </a:p>
        </p:txBody>
      </p:sp>
      <p:sp>
        <p:nvSpPr>
          <p:cNvPr id="2" name="Tittel 1"/>
          <p:cNvSpPr>
            <a:spLocks noGrp="1"/>
          </p:cNvSpPr>
          <p:nvPr>
            <p:ph type="title" hasCustomPrompt="1"/>
          </p:nvPr>
        </p:nvSpPr>
        <p:spPr>
          <a:xfrm>
            <a:off x="457200" y="411510"/>
            <a:ext cx="2674640" cy="1296144"/>
          </a:xfrm>
          <a:prstGeom prst="rect">
            <a:avLst/>
          </a:prstGeom>
        </p:spPr>
        <p:txBody>
          <a:bodyPr>
            <a:noAutofit/>
          </a:bodyPr>
          <a:lstStyle>
            <a:lvl1pPr>
              <a:defRPr sz="2400"/>
            </a:lvl1pPr>
          </a:lstStyle>
          <a:p>
            <a:r>
              <a:rPr lang="nb-NO" dirty="0"/>
              <a:t>KLIKK FOR Å </a:t>
            </a:r>
            <a:br>
              <a:rPr lang="nb-NO" dirty="0"/>
            </a:br>
            <a:r>
              <a:rPr lang="nb-NO" dirty="0"/>
              <a:t>REDIGERE TITTELSTIL</a:t>
            </a:r>
          </a:p>
        </p:txBody>
      </p:sp>
      <p:sp>
        <p:nvSpPr>
          <p:cNvPr id="3" name="Plassholder for innhold 2"/>
          <p:cNvSpPr>
            <a:spLocks noGrp="1"/>
          </p:cNvSpPr>
          <p:nvPr>
            <p:ph idx="1"/>
          </p:nvPr>
        </p:nvSpPr>
        <p:spPr>
          <a:xfrm>
            <a:off x="457200" y="1995686"/>
            <a:ext cx="2674640" cy="2958977"/>
          </a:xfrm>
        </p:spPr>
        <p:txBody>
          <a:bodyPr>
            <a:normAutofit/>
          </a:bodyPr>
          <a:lstStyle>
            <a:lvl1pPr marL="0" indent="0">
              <a:buNone/>
              <a:defRPr sz="1800" b="1">
                <a:solidFill>
                  <a:schemeClr val="tx1"/>
                </a:solidFill>
              </a:defRPr>
            </a:lvl1pPr>
          </a:lstStyle>
          <a:p>
            <a:pPr lvl="0"/>
            <a:r>
              <a:rPr lang="nb-NO" dirty="0"/>
              <a:t>Rediger tekststiler i malen</a:t>
            </a:r>
          </a:p>
        </p:txBody>
      </p:sp>
      <p:sp>
        <p:nvSpPr>
          <p:cNvPr id="9" name="Plassholder for tekst 8"/>
          <p:cNvSpPr>
            <a:spLocks noGrp="1"/>
          </p:cNvSpPr>
          <p:nvPr>
            <p:ph type="body" sz="quarter" idx="10"/>
          </p:nvPr>
        </p:nvSpPr>
        <p:spPr>
          <a:xfrm>
            <a:off x="3779912" y="1995686"/>
            <a:ext cx="4896544" cy="2598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Rediger tekststiler i malen</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4841606"/>
            <a:ext cx="1379223" cy="66981"/>
          </a:xfrm>
          <a:prstGeom prst="rect">
            <a:avLst/>
          </a:prstGeom>
        </p:spPr>
      </p:pic>
    </p:spTree>
    <p:extLst>
      <p:ext uri="{BB962C8B-B14F-4D97-AF65-F5344CB8AC3E}">
        <p14:creationId xmlns:p14="http://schemas.microsoft.com/office/powerpoint/2010/main" val="35782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fargefelt venstre">
    <p:spTree>
      <p:nvGrpSpPr>
        <p:cNvPr id="1" name=""/>
        <p:cNvGrpSpPr/>
        <p:nvPr/>
      </p:nvGrpSpPr>
      <p:grpSpPr>
        <a:xfrm>
          <a:off x="0" y="0"/>
          <a:ext cx="0" cy="0"/>
          <a:chOff x="0" y="0"/>
          <a:chExt cx="0" cy="0"/>
        </a:xfrm>
      </p:grpSpPr>
      <p:sp>
        <p:nvSpPr>
          <p:cNvPr id="6" name="Rektangel 5"/>
          <p:cNvSpPr/>
          <p:nvPr userDrawn="1"/>
        </p:nvSpPr>
        <p:spPr>
          <a:xfrm>
            <a:off x="0" y="-824"/>
            <a:ext cx="4211960" cy="5143500"/>
          </a:xfrm>
          <a:prstGeom prst="rect">
            <a:avLst/>
          </a:prstGeom>
          <a:solidFill>
            <a:srgbClr val="406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bilde 2"/>
          <p:cNvSpPr>
            <a:spLocks noGrp="1"/>
          </p:cNvSpPr>
          <p:nvPr>
            <p:ph type="pic" idx="1"/>
          </p:nvPr>
        </p:nvSpPr>
        <p:spPr>
          <a:xfrm>
            <a:off x="4211960" y="0"/>
            <a:ext cx="4932040" cy="51435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8" name="Tittel 1"/>
          <p:cNvSpPr>
            <a:spLocks noGrp="1"/>
          </p:cNvSpPr>
          <p:nvPr>
            <p:ph type="title" hasCustomPrompt="1"/>
          </p:nvPr>
        </p:nvSpPr>
        <p:spPr>
          <a:xfrm>
            <a:off x="457200" y="205979"/>
            <a:ext cx="3322712" cy="997619"/>
          </a:xfrm>
          <a:prstGeom prst="rect">
            <a:avLst/>
          </a:prstGeom>
        </p:spPr>
        <p:txBody>
          <a:bodyPr>
            <a:noAutofit/>
          </a:bodyPr>
          <a:lstStyle>
            <a:lvl1pPr>
              <a:defRPr sz="2800">
                <a:solidFill>
                  <a:schemeClr val="bg1"/>
                </a:solidFill>
              </a:defRPr>
            </a:lvl1pPr>
          </a:lstStyle>
          <a:p>
            <a:r>
              <a:rPr lang="nb-NO" dirty="0"/>
              <a:t>KLIKK FOR Å </a:t>
            </a:r>
            <a:br>
              <a:rPr lang="nb-NO" dirty="0"/>
            </a:br>
            <a:r>
              <a:rPr lang="nb-NO" dirty="0"/>
              <a:t>REDIGERE TITTELSTIL</a:t>
            </a:r>
          </a:p>
        </p:txBody>
      </p:sp>
      <p:sp>
        <p:nvSpPr>
          <p:cNvPr id="9" name="Plassholder for innhold 2"/>
          <p:cNvSpPr>
            <a:spLocks noGrp="1"/>
          </p:cNvSpPr>
          <p:nvPr>
            <p:ph idx="10"/>
          </p:nvPr>
        </p:nvSpPr>
        <p:spPr>
          <a:xfrm>
            <a:off x="457200" y="1347614"/>
            <a:ext cx="3322712" cy="3247009"/>
          </a:xfrm>
        </p:spPr>
        <p:txBody>
          <a:bodyPr>
            <a:normAutofit/>
          </a:bodyPr>
          <a:lstStyle>
            <a:lvl1pPr marL="285750" indent="-285750">
              <a:buFont typeface="Arial" charset="0"/>
              <a:buChar char="•"/>
              <a:defRPr sz="1800" b="1">
                <a:solidFill>
                  <a:schemeClr val="bg1"/>
                </a:solidFill>
              </a:defRPr>
            </a:lvl1pPr>
          </a:lstStyle>
          <a:p>
            <a:pPr lvl="0"/>
            <a:r>
              <a:rPr lang="nb-NO"/>
              <a:t>Rediger tekststiler i malen</a:t>
            </a:r>
          </a:p>
        </p:txBody>
      </p:sp>
    </p:spTree>
    <p:extLst>
      <p:ext uri="{BB962C8B-B14F-4D97-AF65-F5344CB8AC3E}">
        <p14:creationId xmlns:p14="http://schemas.microsoft.com/office/powerpoint/2010/main" val="7532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771550"/>
            <a:ext cx="8229600" cy="38230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67544" y="4731990"/>
            <a:ext cx="792088" cy="273844"/>
          </a:xfrm>
          <a:prstGeom prst="rect">
            <a:avLst/>
          </a:prstGeom>
        </p:spPr>
        <p:txBody>
          <a:bodyPr vert="horz" lIns="91440" tIns="45720" rIns="91440" bIns="45720" rtlCol="0" anchor="ctr"/>
          <a:lstStyle>
            <a:lvl1pPr algn="ctr">
              <a:defRPr sz="1000" b="1">
                <a:solidFill>
                  <a:srgbClr val="40678D"/>
                </a:solidFill>
              </a:defRPr>
            </a:lvl1pPr>
          </a:lstStyle>
          <a:p>
            <a:fld id="{F8808285-634A-4FBB-AB9E-69A3F0CAA069}" type="datetimeFigureOut">
              <a:rPr lang="nb-NO" smtClean="0"/>
              <a:pPr/>
              <a:t>08.02.2018</a:t>
            </a:fld>
            <a:endParaRPr lang="nb-NO" dirty="0"/>
          </a:p>
        </p:txBody>
      </p:sp>
      <p:sp>
        <p:nvSpPr>
          <p:cNvPr id="5" name="Plassholder for bunntekst 4"/>
          <p:cNvSpPr>
            <a:spLocks noGrp="1"/>
          </p:cNvSpPr>
          <p:nvPr>
            <p:ph type="ftr" sz="quarter" idx="3"/>
          </p:nvPr>
        </p:nvSpPr>
        <p:spPr>
          <a:xfrm>
            <a:off x="1475656" y="4731990"/>
            <a:ext cx="4680520" cy="273844"/>
          </a:xfrm>
          <a:prstGeom prst="rect">
            <a:avLst/>
          </a:prstGeom>
        </p:spPr>
        <p:txBody>
          <a:bodyPr vert="horz" lIns="91440" tIns="45720" rIns="91440" bIns="45720" rtlCol="0" anchor="ctr"/>
          <a:lstStyle>
            <a:lvl1pPr algn="ctr">
              <a:defRPr sz="1000" b="1">
                <a:solidFill>
                  <a:srgbClr val="40678D"/>
                </a:solidFill>
              </a:defRPr>
            </a:lvl1pPr>
          </a:lstStyle>
          <a:p>
            <a:endParaRPr lang="nb-NO" dirty="0"/>
          </a:p>
        </p:txBody>
      </p:sp>
      <p:sp>
        <p:nvSpPr>
          <p:cNvPr id="6" name="Plassholder for lysbildenummer 5"/>
          <p:cNvSpPr>
            <a:spLocks noGrp="1"/>
          </p:cNvSpPr>
          <p:nvPr>
            <p:ph type="sldNum" sz="quarter" idx="4"/>
          </p:nvPr>
        </p:nvSpPr>
        <p:spPr>
          <a:xfrm>
            <a:off x="6372200" y="4734132"/>
            <a:ext cx="658416" cy="273844"/>
          </a:xfrm>
          <a:prstGeom prst="rect">
            <a:avLst/>
          </a:prstGeom>
        </p:spPr>
        <p:txBody>
          <a:bodyPr vert="horz" lIns="91440" tIns="45720" rIns="91440" bIns="45720" rtlCol="0" anchor="ctr"/>
          <a:lstStyle>
            <a:lvl1pPr algn="r">
              <a:defRPr sz="1000" b="1">
                <a:solidFill>
                  <a:srgbClr val="40678D"/>
                </a:solidFill>
              </a:defRPr>
            </a:lvl1pPr>
          </a:lstStyle>
          <a:p>
            <a:fld id="{BFD8C76D-D242-4065-9A4B-9E6F62C0970B}" type="slidenum">
              <a:rPr lang="nb-NO" smtClean="0"/>
              <a:pPr/>
              <a:t>‹#›</a:t>
            </a:fld>
            <a:endParaRPr lang="nb-NO" dirty="0"/>
          </a:p>
        </p:txBody>
      </p:sp>
      <p:pic>
        <p:nvPicPr>
          <p:cNvPr id="7" name="Bild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08304" y="4841569"/>
            <a:ext cx="1379223" cy="67056"/>
          </a:xfrm>
          <a:prstGeom prst="rect">
            <a:avLst/>
          </a:prstGeom>
        </p:spPr>
      </p:pic>
      <p:sp>
        <p:nvSpPr>
          <p:cNvPr id="8" name="Plassholder for tittel 1"/>
          <p:cNvSpPr>
            <a:spLocks noGrp="1"/>
          </p:cNvSpPr>
          <p:nvPr>
            <p:ph type="title"/>
          </p:nvPr>
        </p:nvSpPr>
        <p:spPr>
          <a:xfrm>
            <a:off x="457200" y="205979"/>
            <a:ext cx="8229600" cy="493563"/>
          </a:xfrm>
          <a:prstGeom prst="rect">
            <a:avLst/>
          </a:prstGeom>
        </p:spPr>
        <p:txBody>
          <a:bodyPr vert="horz" lIns="91440" tIns="45720" rIns="91440" bIns="45720" rtlCol="0" anchor="ctr">
            <a:normAutofit/>
          </a:bodyPr>
          <a:lstStyle/>
          <a:p>
            <a:r>
              <a:rPr lang="nb-NO" dirty="0"/>
              <a:t>KLIKK FOR Å REDIGERE TITTELSTIL</a:t>
            </a:r>
          </a:p>
        </p:txBody>
      </p:sp>
    </p:spTree>
    <p:extLst>
      <p:ext uri="{BB962C8B-B14F-4D97-AF65-F5344CB8AC3E}">
        <p14:creationId xmlns:p14="http://schemas.microsoft.com/office/powerpoint/2010/main" val="2033987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marL="0" indent="0" algn="l" defTabSz="914400" rtl="0" eaLnBrk="1" latinLnBrk="0" hangingPunct="1">
        <a:spcBef>
          <a:spcPct val="0"/>
        </a:spcBef>
        <a:buFont typeface="Arial" charset="0"/>
        <a:buNone/>
        <a:defRPr sz="2800" b="1" kern="1200">
          <a:solidFill>
            <a:srgbClr val="40678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457200" y="4767263"/>
            <a:ext cx="2228850" cy="274637"/>
          </a:xfrm>
          <a:prstGeom prst="rect">
            <a:avLst/>
          </a:prstGeom>
        </p:spPr>
        <p:txBody>
          <a:bodyPr vert="horz" lIns="91440" tIns="45720" rIns="91440" bIns="45720" rtlCol="0" anchor="ctr"/>
          <a:lstStyle>
            <a:lvl1pPr algn="l">
              <a:defRPr sz="1000" b="1">
                <a:solidFill>
                  <a:srgbClr val="40678D"/>
                </a:solidFill>
              </a:defRPr>
            </a:lvl1pPr>
          </a:lstStyle>
          <a:p>
            <a:fld id="{9BCE3994-86EA-9B44-8D55-70801CAA71A8}" type="datetimeFigureOut">
              <a:rPr lang="en-GB" smtClean="0"/>
              <a:pPr/>
              <a:t>08/02/2018</a:t>
            </a:fld>
            <a:endParaRPr lang="en-GB" dirty="0"/>
          </a:p>
        </p:txBody>
      </p:sp>
      <p:sp>
        <p:nvSpPr>
          <p:cNvPr id="5" name="Plassholder for bunn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b="1">
                <a:solidFill>
                  <a:srgbClr val="40678D"/>
                </a:solidFill>
              </a:defRPr>
            </a:lvl1pPr>
          </a:lstStyle>
          <a:p>
            <a:endParaRPr lang="en-GB" dirty="0"/>
          </a:p>
        </p:txBody>
      </p:sp>
      <p:sp>
        <p:nvSpPr>
          <p:cNvPr id="6" name="Plassholder for lysbildenummer 5"/>
          <p:cNvSpPr>
            <a:spLocks noGrp="1"/>
          </p:cNvSpPr>
          <p:nvPr>
            <p:ph type="sldNum" sz="quarter" idx="4"/>
          </p:nvPr>
        </p:nvSpPr>
        <p:spPr>
          <a:xfrm>
            <a:off x="6457950" y="4767263"/>
            <a:ext cx="2228850" cy="274637"/>
          </a:xfrm>
          <a:prstGeom prst="rect">
            <a:avLst/>
          </a:prstGeom>
        </p:spPr>
        <p:txBody>
          <a:bodyPr vert="horz" lIns="91440" tIns="45720" rIns="91440" bIns="45720" rtlCol="0" anchor="ctr"/>
          <a:lstStyle>
            <a:lvl1pPr algn="r">
              <a:defRPr sz="1000" b="1">
                <a:solidFill>
                  <a:srgbClr val="40678D"/>
                </a:solidFill>
              </a:defRPr>
            </a:lvl1pPr>
          </a:lstStyle>
          <a:p>
            <a:fld id="{1E793C21-030B-4443-808E-8BAF5293D48E}" type="slidenum">
              <a:rPr lang="en-GB" smtClean="0"/>
              <a:pPr/>
              <a:t>‹#›</a:t>
            </a:fld>
            <a:endParaRPr lang="en-GB" dirty="0"/>
          </a:p>
        </p:txBody>
      </p:sp>
      <p:sp>
        <p:nvSpPr>
          <p:cNvPr id="12" name="Plassholder for tittel 1"/>
          <p:cNvSpPr>
            <a:spLocks noGrp="1"/>
          </p:cNvSpPr>
          <p:nvPr>
            <p:ph type="title"/>
          </p:nvPr>
        </p:nvSpPr>
        <p:spPr>
          <a:xfrm>
            <a:off x="457200" y="205979"/>
            <a:ext cx="8229600" cy="493563"/>
          </a:xfrm>
          <a:prstGeom prst="rect">
            <a:avLst/>
          </a:prstGeom>
        </p:spPr>
        <p:txBody>
          <a:bodyPr vert="horz" lIns="91440" tIns="45720" rIns="91440" bIns="45720" rtlCol="0" anchor="ctr">
            <a:normAutofit/>
          </a:bodyPr>
          <a:lstStyle/>
          <a:p>
            <a:r>
              <a:rPr lang="nb-NO" dirty="0"/>
              <a:t>KLIKK FOR Å REDIGERE TITTELSTIL</a:t>
            </a:r>
          </a:p>
        </p:txBody>
      </p:sp>
      <p:sp>
        <p:nvSpPr>
          <p:cNvPr id="13" name="Plassholder for tekst 2"/>
          <p:cNvSpPr>
            <a:spLocks noGrp="1"/>
          </p:cNvSpPr>
          <p:nvPr>
            <p:ph type="body" idx="1"/>
          </p:nvPr>
        </p:nvSpPr>
        <p:spPr>
          <a:xfrm>
            <a:off x="457200" y="771550"/>
            <a:ext cx="8229600" cy="38230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05821619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75" r:id="rId3"/>
    <p:sldLayoutId id="2147483698" r:id="rId4"/>
    <p:sldLayoutId id="2147483696" r:id="rId5"/>
    <p:sldLayoutId id="2147483697" r:id="rId6"/>
    <p:sldLayoutId id="2147483676" r:id="rId7"/>
    <p:sldLayoutId id="2147483677" r:id="rId8"/>
    <p:sldLayoutId id="2147483674" r:id="rId9"/>
    <p:sldLayoutId id="2147483680" r:id="rId10"/>
    <p:sldLayoutId id="2147483681" r:id="rId11"/>
  </p:sldLayoutIdLst>
  <p:txStyles>
    <p:titleStyle>
      <a:lvl1pPr algn="l" defTabSz="914400" rtl="0" eaLnBrk="1" latinLnBrk="0" hangingPunct="1">
        <a:lnSpc>
          <a:spcPct val="90000"/>
        </a:lnSpc>
        <a:spcBef>
          <a:spcPct val="0"/>
        </a:spcBef>
        <a:buNone/>
        <a:defRPr sz="2800" b="1" kern="1200">
          <a:solidFill>
            <a:srgbClr val="40678D"/>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a:t>Juridiske </a:t>
            </a:r>
            <a:r>
              <a:rPr lang="nb-NO" i="1" dirty="0"/>
              <a:t>og praktiske utfordringer </a:t>
            </a:r>
            <a:r>
              <a:rPr lang="nb-NO" dirty="0"/>
              <a:t>ved kontakt med kolleger med rus</a:t>
            </a:r>
          </a:p>
        </p:txBody>
      </p:sp>
      <p:sp>
        <p:nvSpPr>
          <p:cNvPr id="3" name="Undertittel 2"/>
          <p:cNvSpPr>
            <a:spLocks noGrp="1"/>
          </p:cNvSpPr>
          <p:nvPr>
            <p:ph type="subTitle" idx="1"/>
          </p:nvPr>
        </p:nvSpPr>
        <p:spPr>
          <a:xfrm>
            <a:off x="2627784" y="3183818"/>
            <a:ext cx="6192688" cy="828092"/>
          </a:xfrm>
        </p:spPr>
        <p:txBody>
          <a:bodyPr>
            <a:normAutofit fontScale="85000" lnSpcReduction="20000"/>
          </a:bodyPr>
          <a:lstStyle/>
          <a:p>
            <a:r>
              <a:rPr lang="nb-NO" dirty="0"/>
              <a:t>Stine K. Tønsaker </a:t>
            </a:r>
          </a:p>
          <a:p>
            <a:r>
              <a:rPr lang="nb-NO" dirty="0"/>
              <a:t>Advokat/spesialrådgiver </a:t>
            </a:r>
          </a:p>
          <a:p>
            <a:r>
              <a:rPr lang="nb-NO" dirty="0"/>
              <a:t>Jus og arbeidsliv, Legeforeningen </a:t>
            </a:r>
          </a:p>
        </p:txBody>
      </p:sp>
    </p:spTree>
    <p:extLst>
      <p:ext uri="{BB962C8B-B14F-4D97-AF65-F5344CB8AC3E}">
        <p14:creationId xmlns:p14="http://schemas.microsoft.com/office/powerpoint/2010/main" val="16494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195486"/>
            <a:ext cx="6192688" cy="612110"/>
          </a:xfrm>
        </p:spPr>
        <p:txBody>
          <a:bodyPr>
            <a:normAutofit fontScale="90000"/>
          </a:bodyPr>
          <a:lstStyle/>
          <a:p>
            <a:r>
              <a:rPr lang="nb-NO" dirty="0"/>
              <a:t>Forskrift om pliktmessig avhold for helsepersonell utdyper at: </a:t>
            </a:r>
          </a:p>
        </p:txBody>
      </p:sp>
      <p:sp>
        <p:nvSpPr>
          <p:cNvPr id="3" name="Undertittel 2"/>
          <p:cNvSpPr>
            <a:spLocks noGrp="1"/>
          </p:cNvSpPr>
          <p:nvPr>
            <p:ph type="subTitle" idx="1"/>
          </p:nvPr>
        </p:nvSpPr>
        <p:spPr>
          <a:xfrm>
            <a:off x="2627784" y="1059582"/>
            <a:ext cx="6192688" cy="3348372"/>
          </a:xfrm>
        </p:spPr>
        <p:txBody>
          <a:bodyPr>
            <a:normAutofit lnSpcReduction="10000"/>
          </a:bodyPr>
          <a:lstStyle/>
          <a:p>
            <a:pPr marL="342900" indent="-342900">
              <a:buFont typeface="Arial" panose="020B0604020202020204" pitchFamily="34" charset="0"/>
              <a:buChar char="•"/>
            </a:pPr>
            <a:r>
              <a:rPr lang="nb-NO" sz="1600" b="0" dirty="0">
                <a:solidFill>
                  <a:srgbClr val="104170"/>
                </a:solidFill>
              </a:rPr>
              <a:t>helsepersonell ikke skal innta alkohol eller andre rusmidler i et tidsrom av</a:t>
            </a:r>
            <a:r>
              <a:rPr lang="nb-NO" sz="1600" dirty="0">
                <a:solidFill>
                  <a:srgbClr val="104170"/>
                </a:solidFill>
              </a:rPr>
              <a:t> 8 (åtte) timer før arbeidstidens begynnelse</a:t>
            </a:r>
            <a:r>
              <a:rPr lang="nb-NO" sz="1600" b="0" dirty="0">
                <a:solidFill>
                  <a:srgbClr val="104170"/>
                </a:solidFill>
              </a:rPr>
              <a:t>. </a:t>
            </a:r>
          </a:p>
          <a:p>
            <a:endParaRPr lang="nb-NO" sz="1600" b="0" dirty="0">
              <a:solidFill>
                <a:srgbClr val="104170"/>
              </a:solidFill>
            </a:endParaRPr>
          </a:p>
          <a:p>
            <a:pPr marL="342900" indent="-342900">
              <a:buFont typeface="Arial" panose="020B0604020202020204" pitchFamily="34" charset="0"/>
              <a:buChar char="•"/>
            </a:pPr>
            <a:r>
              <a:rPr lang="nb-NO" sz="1600" b="0" dirty="0">
                <a:solidFill>
                  <a:srgbClr val="104170"/>
                </a:solidFill>
              </a:rPr>
              <a:t>arbeidsgiver eller Fylkesmannen kan </a:t>
            </a:r>
            <a:r>
              <a:rPr lang="nb-NO" sz="1600" dirty="0">
                <a:solidFill>
                  <a:srgbClr val="104170"/>
                </a:solidFill>
              </a:rPr>
              <a:t>pålegge</a:t>
            </a:r>
            <a:r>
              <a:rPr lang="nb-NO" sz="1600" b="0" dirty="0">
                <a:solidFill>
                  <a:srgbClr val="104170"/>
                </a:solidFill>
              </a:rPr>
              <a:t> helsepersonell </a:t>
            </a:r>
            <a:r>
              <a:rPr lang="nb-NO" sz="1600" dirty="0">
                <a:solidFill>
                  <a:srgbClr val="104170"/>
                </a:solidFill>
              </a:rPr>
              <a:t>å avgi </a:t>
            </a:r>
            <a:r>
              <a:rPr lang="nb-NO" sz="1600" b="0" dirty="0">
                <a:solidFill>
                  <a:srgbClr val="104170"/>
                </a:solidFill>
              </a:rPr>
              <a:t>utåndingsprøve, blodprøve eller lignende prøver dersom det foreligger mistanke om at personellet har overtrådt forbudet</a:t>
            </a:r>
          </a:p>
          <a:p>
            <a:endParaRPr lang="nb-NO" sz="1600" b="0" dirty="0">
              <a:solidFill>
                <a:srgbClr val="104170"/>
              </a:solidFill>
            </a:endParaRPr>
          </a:p>
          <a:p>
            <a:pPr marL="342900" indent="-342900">
              <a:buFont typeface="Arial" panose="020B0604020202020204" pitchFamily="34" charset="0"/>
              <a:buChar char="•"/>
            </a:pPr>
            <a:r>
              <a:rPr lang="nb-NO" sz="1600" b="0" dirty="0">
                <a:solidFill>
                  <a:srgbClr val="104170"/>
                </a:solidFill>
              </a:rPr>
              <a:t>helsepersonellet ikke på noe tidspunkt i løpet av arbeids-tiden må ha høyere konsentrasjon av rusmidler i blodet enn tilsvarende 0,2 promille alkohol. </a:t>
            </a:r>
          </a:p>
          <a:p>
            <a:pPr marL="342900" indent="-342900">
              <a:buFont typeface="Arial" panose="020B0604020202020204" pitchFamily="34" charset="0"/>
              <a:buChar char="•"/>
            </a:pPr>
            <a:endParaRPr lang="nb-NO" sz="1600" b="0" dirty="0">
              <a:solidFill>
                <a:srgbClr val="104170"/>
              </a:solidFill>
            </a:endParaRPr>
          </a:p>
          <a:p>
            <a:pPr marL="342900" indent="-342900">
              <a:buFont typeface="Arial" panose="020B0604020202020204" pitchFamily="34" charset="0"/>
              <a:buChar char="•"/>
            </a:pPr>
            <a:r>
              <a:rPr lang="nb-NO" sz="1600" b="0" dirty="0">
                <a:solidFill>
                  <a:srgbClr val="104170"/>
                </a:solidFill>
              </a:rPr>
              <a:t>Villfarelse om rusmiddelkonsentrasjon fritar ikke for administrativ reaksjon eller straff etter helsepersonelloven</a:t>
            </a:r>
            <a:r>
              <a:rPr lang="nb-NO" sz="1600" dirty="0">
                <a:solidFill>
                  <a:srgbClr val="104170"/>
                </a:solidFill>
              </a:rPr>
              <a:t>. </a:t>
            </a:r>
          </a:p>
        </p:txBody>
      </p:sp>
      <p:pic>
        <p:nvPicPr>
          <p:cNvPr id="5" name="Plassholder for bilde 4"/>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28568" r="28568"/>
          <a:stretch>
            <a:fillRect/>
          </a:stretch>
        </p:blipFill>
        <p:spPr/>
      </p:pic>
    </p:spTree>
    <p:extLst>
      <p:ext uri="{BB962C8B-B14F-4D97-AF65-F5344CB8AC3E}">
        <p14:creationId xmlns:p14="http://schemas.microsoft.com/office/powerpoint/2010/main" val="99841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267494"/>
            <a:ext cx="6192688" cy="612110"/>
          </a:xfrm>
        </p:spPr>
        <p:txBody>
          <a:bodyPr/>
          <a:lstStyle/>
          <a:p>
            <a:r>
              <a:rPr lang="nb-NO" dirty="0"/>
              <a:t>Reaksjoner ved brudd </a:t>
            </a:r>
          </a:p>
        </p:txBody>
      </p:sp>
      <p:sp>
        <p:nvSpPr>
          <p:cNvPr id="3" name="Undertittel 2"/>
          <p:cNvSpPr>
            <a:spLocks noGrp="1"/>
          </p:cNvSpPr>
          <p:nvPr>
            <p:ph type="subTitle" idx="1"/>
          </p:nvPr>
        </p:nvSpPr>
        <p:spPr>
          <a:xfrm>
            <a:off x="2699792" y="987574"/>
            <a:ext cx="6444208" cy="3348372"/>
          </a:xfrm>
        </p:spPr>
        <p:txBody>
          <a:bodyPr>
            <a:normAutofit/>
          </a:bodyPr>
          <a:lstStyle/>
          <a:p>
            <a:pPr marL="457200" indent="-457200">
              <a:buAutoNum type="arabicParenR"/>
            </a:pPr>
            <a:r>
              <a:rPr lang="nb-NO" sz="1800" b="0" dirty="0">
                <a:solidFill>
                  <a:srgbClr val="104170"/>
                </a:solidFill>
              </a:rPr>
              <a:t>Arbeidsgiver – saklig grunn til oppsigelse/avskjed </a:t>
            </a:r>
          </a:p>
          <a:p>
            <a:pPr marL="914400" lvl="1" indent="-457200" algn="l">
              <a:buFont typeface="Arial" panose="020B0604020202020204" pitchFamily="34" charset="0"/>
              <a:buChar char="•"/>
            </a:pPr>
            <a:r>
              <a:rPr lang="nb-NO" sz="1600" dirty="0">
                <a:solidFill>
                  <a:srgbClr val="104170"/>
                </a:solidFill>
              </a:rPr>
              <a:t>Bedriftsinterne regler/arbeidsavtale </a:t>
            </a:r>
          </a:p>
          <a:p>
            <a:pPr marL="914400" lvl="1" indent="-457200" algn="l">
              <a:buFont typeface="Arial" panose="020B0604020202020204" pitchFamily="34" charset="0"/>
              <a:buChar char="•"/>
            </a:pPr>
            <a:r>
              <a:rPr lang="nb-NO" sz="1600" dirty="0">
                <a:solidFill>
                  <a:srgbClr val="104170"/>
                </a:solidFill>
              </a:rPr>
              <a:t>Rusmiddelpolicy </a:t>
            </a:r>
          </a:p>
          <a:p>
            <a:pPr marL="914400" lvl="1" indent="-457200" algn="l">
              <a:buFont typeface="Arial" panose="020B0604020202020204" pitchFamily="34" charset="0"/>
              <a:buChar char="•"/>
            </a:pPr>
            <a:r>
              <a:rPr lang="nb-NO" sz="1600" dirty="0">
                <a:solidFill>
                  <a:srgbClr val="104170"/>
                </a:solidFill>
              </a:rPr>
              <a:t>AKAN-avtale e.l. </a:t>
            </a:r>
          </a:p>
          <a:p>
            <a:pPr marL="914400" lvl="1" indent="-457200" algn="l">
              <a:buFont typeface="Arial" panose="020B0604020202020204" pitchFamily="34" charset="0"/>
              <a:buChar char="•"/>
            </a:pPr>
            <a:r>
              <a:rPr lang="nb-NO" sz="1600" dirty="0">
                <a:solidFill>
                  <a:srgbClr val="104170"/>
                </a:solidFill>
              </a:rPr>
              <a:t>Konkret vurdering </a:t>
            </a:r>
          </a:p>
          <a:p>
            <a:pPr lvl="1" algn="l"/>
            <a:endParaRPr lang="nb-NO" sz="1600" dirty="0">
              <a:solidFill>
                <a:srgbClr val="104170"/>
              </a:solidFill>
            </a:endParaRPr>
          </a:p>
          <a:p>
            <a:pPr lvl="1" algn="l"/>
            <a:endParaRPr lang="nb-NO" sz="1600" dirty="0">
              <a:solidFill>
                <a:srgbClr val="104170"/>
              </a:solidFill>
            </a:endParaRPr>
          </a:p>
          <a:p>
            <a:pPr marL="457200" indent="-457200">
              <a:buAutoNum type="arabicParenR"/>
            </a:pPr>
            <a:r>
              <a:rPr lang="nb-NO" sz="1800" b="0" dirty="0">
                <a:solidFill>
                  <a:srgbClr val="104170"/>
                </a:solidFill>
              </a:rPr>
              <a:t>Statens helsetilsyn - kalle gi advarsel/tilbakekalle/begrense autorisasjon </a:t>
            </a:r>
          </a:p>
          <a:p>
            <a:pPr marL="457200" indent="-457200">
              <a:buAutoNum type="arabicParenR"/>
            </a:pPr>
            <a:endParaRPr lang="nb-NO" sz="1800" b="0" dirty="0">
              <a:solidFill>
                <a:srgbClr val="104170"/>
              </a:solidFill>
            </a:endParaRPr>
          </a:p>
          <a:p>
            <a:pPr lvl="1"/>
            <a:endParaRPr lang="nb-NO" sz="1600" b="0" dirty="0">
              <a:solidFill>
                <a:srgbClr val="104170"/>
              </a:solidFill>
            </a:endParaRPr>
          </a:p>
          <a:p>
            <a:endParaRPr lang="nb-NO" sz="1800" b="0" dirty="0">
              <a:solidFill>
                <a:srgbClr val="104170"/>
              </a:solidFill>
            </a:endParaRPr>
          </a:p>
          <a:p>
            <a:endParaRPr lang="nb-NO" b="0" dirty="0">
              <a:solidFill>
                <a:srgbClr val="104170"/>
              </a:solidFill>
            </a:endParaRPr>
          </a:p>
        </p:txBody>
      </p:sp>
      <p:pic>
        <p:nvPicPr>
          <p:cNvPr id="7" name="Plassholder for bilde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3073" r="23073"/>
          <a:stretch>
            <a:fillRect/>
          </a:stretch>
        </p:blipFill>
        <p:spPr/>
      </p:pic>
    </p:spTree>
    <p:extLst>
      <p:ext uri="{BB962C8B-B14F-4D97-AF65-F5344CB8AC3E}">
        <p14:creationId xmlns:p14="http://schemas.microsoft.com/office/powerpoint/2010/main" val="3718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83768" y="195486"/>
            <a:ext cx="6192688" cy="612110"/>
          </a:xfrm>
        </p:spPr>
        <p:txBody>
          <a:bodyPr/>
          <a:lstStyle/>
          <a:p>
            <a:r>
              <a:rPr lang="nb-NO" dirty="0"/>
              <a:t>Advarsel </a:t>
            </a:r>
          </a:p>
        </p:txBody>
      </p:sp>
      <p:sp>
        <p:nvSpPr>
          <p:cNvPr id="3" name="Undertittel 2"/>
          <p:cNvSpPr>
            <a:spLocks noGrp="1"/>
          </p:cNvSpPr>
          <p:nvPr>
            <p:ph type="subTitle" idx="1"/>
          </p:nvPr>
        </p:nvSpPr>
        <p:spPr>
          <a:xfrm>
            <a:off x="2627784" y="915566"/>
            <a:ext cx="6192688" cy="3492388"/>
          </a:xfrm>
        </p:spPr>
        <p:txBody>
          <a:bodyPr>
            <a:normAutofit fontScale="92500" lnSpcReduction="10000"/>
          </a:bodyPr>
          <a:lstStyle/>
          <a:p>
            <a:pPr lvl="0"/>
            <a:endParaRPr lang="nb-NO" sz="1700" b="0" dirty="0">
              <a:solidFill>
                <a:srgbClr val="104170"/>
              </a:solidFill>
            </a:endParaRPr>
          </a:p>
          <a:p>
            <a:r>
              <a:rPr lang="nb-NO" b="0" dirty="0">
                <a:solidFill>
                  <a:srgbClr val="104170"/>
                </a:solidFill>
              </a:rPr>
              <a:t>… </a:t>
            </a:r>
            <a:r>
              <a:rPr lang="nb-NO" b="0" i="1" dirty="0">
                <a:solidFill>
                  <a:srgbClr val="104170"/>
                </a:solidFill>
              </a:rPr>
              <a:t>til helsepersonell som forsettlig eller uaktsomt overtrer plikter etter denne lov eller bestemmelser gitt i medhold av den, hvis pliktbruddet er egnet til å medføre </a:t>
            </a:r>
            <a:r>
              <a:rPr lang="nb-NO" i="1" dirty="0">
                <a:solidFill>
                  <a:srgbClr val="104170"/>
                </a:solidFill>
              </a:rPr>
              <a:t>fare for sikkerheten</a:t>
            </a:r>
            <a:r>
              <a:rPr lang="nb-NO" b="0" i="1" dirty="0">
                <a:solidFill>
                  <a:srgbClr val="104170"/>
                </a:solidFill>
              </a:rPr>
              <a:t> i helse- og omsorgstjenesten, til å </a:t>
            </a:r>
            <a:r>
              <a:rPr lang="nb-NO" i="1" dirty="0">
                <a:solidFill>
                  <a:srgbClr val="104170"/>
                </a:solidFill>
              </a:rPr>
              <a:t>påføre pasienter eller brukere en betydelig belastning</a:t>
            </a:r>
            <a:r>
              <a:rPr lang="nb-NO" b="0" i="1" dirty="0">
                <a:solidFill>
                  <a:srgbClr val="104170"/>
                </a:solidFill>
              </a:rPr>
              <a:t> eller til i </a:t>
            </a:r>
            <a:r>
              <a:rPr lang="nb-NO" i="1" dirty="0">
                <a:solidFill>
                  <a:srgbClr val="104170"/>
                </a:solidFill>
              </a:rPr>
              <a:t>vesentlig grad å svekke tilliten</a:t>
            </a:r>
            <a:r>
              <a:rPr lang="nb-NO" b="0" i="1" dirty="0">
                <a:solidFill>
                  <a:srgbClr val="104170"/>
                </a:solidFill>
              </a:rPr>
              <a:t> til helsepersonell eller helse- og omsorgstjenesten.</a:t>
            </a:r>
          </a:p>
          <a:p>
            <a:endParaRPr lang="nb-NO" b="0" i="1" dirty="0">
              <a:solidFill>
                <a:srgbClr val="104170"/>
              </a:solidFill>
            </a:endParaRPr>
          </a:p>
          <a:p>
            <a:r>
              <a:rPr lang="nb-NO" b="0" i="1" dirty="0">
                <a:solidFill>
                  <a:srgbClr val="104170"/>
                </a:solidFill>
              </a:rPr>
              <a:t>Statens helsetilsyn kan gi advarsel til helsepersonell som har utvist en</a:t>
            </a:r>
            <a:r>
              <a:rPr lang="nb-NO" i="1" dirty="0">
                <a:solidFill>
                  <a:srgbClr val="104170"/>
                </a:solidFill>
              </a:rPr>
              <a:t> atferd som er egnet til i vesentlig grad å svekke tilliten </a:t>
            </a:r>
            <a:r>
              <a:rPr lang="nb-NO" b="0" i="1" dirty="0">
                <a:solidFill>
                  <a:srgbClr val="104170"/>
                </a:solidFill>
              </a:rPr>
              <a:t>til vedkommende yrkesgruppe</a:t>
            </a:r>
          </a:p>
          <a:p>
            <a:endParaRPr lang="nb-NO" dirty="0"/>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191" r="27191"/>
          <a:stretch>
            <a:fillRect/>
          </a:stretch>
        </p:blipFill>
        <p:spPr/>
      </p:pic>
    </p:spTree>
    <p:extLst>
      <p:ext uri="{BB962C8B-B14F-4D97-AF65-F5344CB8AC3E}">
        <p14:creationId xmlns:p14="http://schemas.microsoft.com/office/powerpoint/2010/main" val="18161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195486"/>
            <a:ext cx="6192688" cy="576064"/>
          </a:xfrm>
        </p:spPr>
        <p:txBody>
          <a:bodyPr>
            <a:normAutofit/>
          </a:bodyPr>
          <a:lstStyle/>
          <a:p>
            <a:r>
              <a:rPr lang="nb-NO" sz="2000" dirty="0"/>
              <a:t>Tilbakekall</a:t>
            </a:r>
          </a:p>
        </p:txBody>
      </p:sp>
      <p:sp>
        <p:nvSpPr>
          <p:cNvPr id="3" name="Undertittel 2"/>
          <p:cNvSpPr>
            <a:spLocks noGrp="1"/>
          </p:cNvSpPr>
          <p:nvPr>
            <p:ph type="subTitle" idx="1"/>
          </p:nvPr>
        </p:nvSpPr>
        <p:spPr>
          <a:xfrm>
            <a:off x="2591780" y="843558"/>
            <a:ext cx="6192688" cy="3780420"/>
          </a:xfrm>
        </p:spPr>
        <p:txBody>
          <a:bodyPr>
            <a:normAutofit lnSpcReduction="10000"/>
          </a:bodyPr>
          <a:lstStyle/>
          <a:p>
            <a:pPr marL="285750" lvl="0" indent="-285750">
              <a:buFontTx/>
              <a:buChar char="-"/>
            </a:pPr>
            <a:r>
              <a:rPr lang="nb-NO" sz="1700" i="1" dirty="0">
                <a:solidFill>
                  <a:srgbClr val="104170"/>
                </a:solidFill>
              </a:rPr>
              <a:t>uegnet til å utøve sitt yrke forsvarlig </a:t>
            </a:r>
            <a:r>
              <a:rPr lang="nb-NO" sz="1700" b="0" i="1" dirty="0">
                <a:solidFill>
                  <a:srgbClr val="104170"/>
                </a:solidFill>
              </a:rPr>
              <a:t>på grunn av alvorlig sinnslidelse, psykisk eller fysisk svekkelse, langt fravær fra yrket, </a:t>
            </a:r>
            <a:r>
              <a:rPr lang="nb-NO" sz="1700" i="1" dirty="0">
                <a:solidFill>
                  <a:srgbClr val="104170"/>
                </a:solidFill>
              </a:rPr>
              <a:t>bruk av alkohol, narkotika eller midler med lignende virkning,</a:t>
            </a:r>
            <a:r>
              <a:rPr lang="nb-NO" sz="1700" b="0" i="1" dirty="0">
                <a:solidFill>
                  <a:srgbClr val="104170"/>
                </a:solidFill>
              </a:rPr>
              <a:t> grov mangel på faglig innsikt, uforsvarlig virksomhet, grove pliktbrudd etter denne lov eller bestemmelser gitt i medhold av den, eller på grunn av </a:t>
            </a:r>
            <a:r>
              <a:rPr lang="nb-NO" sz="1700" i="1" dirty="0">
                <a:solidFill>
                  <a:srgbClr val="104170"/>
                </a:solidFill>
              </a:rPr>
              <a:t>atferd som anses uforenlig</a:t>
            </a:r>
            <a:r>
              <a:rPr lang="nb-NO" sz="1700" b="0" i="1" dirty="0">
                <a:solidFill>
                  <a:srgbClr val="104170"/>
                </a:solidFill>
              </a:rPr>
              <a:t> med yrkesutøvelsen.</a:t>
            </a:r>
          </a:p>
          <a:p>
            <a:pPr lvl="0"/>
            <a:endParaRPr lang="nb-NO" sz="1700" b="0" i="1" dirty="0">
              <a:solidFill>
                <a:srgbClr val="104170"/>
              </a:solidFill>
            </a:endParaRPr>
          </a:p>
          <a:p>
            <a:pPr lvl="0"/>
            <a:r>
              <a:rPr lang="nb-NO" sz="2200" b="0" i="1" dirty="0">
                <a:solidFill>
                  <a:srgbClr val="104170"/>
                </a:solidFill>
              </a:rPr>
              <a:t>Begrensning </a:t>
            </a:r>
          </a:p>
          <a:p>
            <a:pPr marL="285750" lvl="0" indent="-285750">
              <a:buFontTx/>
              <a:buChar char="-"/>
            </a:pPr>
            <a:r>
              <a:rPr lang="nb-NO" sz="1700" b="0" i="1" dirty="0">
                <a:solidFill>
                  <a:srgbClr val="104170"/>
                </a:solidFill>
              </a:rPr>
              <a:t>utøvelse av bestemt virksomhet under bestemte vilkår.</a:t>
            </a:r>
          </a:p>
          <a:p>
            <a:pPr marL="742950" lvl="1" indent="-285750" algn="l">
              <a:buFontTx/>
              <a:buChar char="-"/>
            </a:pPr>
            <a:r>
              <a:rPr lang="nb-NO" sz="1500" i="1" dirty="0">
                <a:solidFill>
                  <a:srgbClr val="104170"/>
                </a:solidFill>
              </a:rPr>
              <a:t> til tross for at vilkårene for tilbakekall er oppfylt, anses skikket til å utøve virksomhet på et begrenset felt under tilsyn og veiledning.</a:t>
            </a:r>
          </a:p>
          <a:p>
            <a:pPr marL="742950" lvl="1" indent="-285750" algn="l">
              <a:buFontTx/>
              <a:buChar char="-"/>
            </a:pPr>
            <a:r>
              <a:rPr lang="nb-NO" sz="1500" b="0" i="1" dirty="0">
                <a:solidFill>
                  <a:srgbClr val="104170"/>
                </a:solidFill>
              </a:rPr>
              <a:t>Uten at vilkårene er oppfylt hvis advarsel ikke fremstår tilstrekkelig . Kan bli uegnet </a:t>
            </a:r>
          </a:p>
          <a:p>
            <a:pPr lvl="0"/>
            <a:endParaRPr lang="nb-NO" sz="1700" b="0" i="1" dirty="0">
              <a:solidFill>
                <a:srgbClr val="104170"/>
              </a:solidFill>
            </a:endParaRPr>
          </a:p>
          <a:p>
            <a:pPr marL="285750" lvl="0" indent="-285750">
              <a:buFontTx/>
              <a:buChar char="-"/>
            </a:pPr>
            <a:endParaRPr lang="nb-NO" sz="1700" b="0" dirty="0">
              <a:solidFill>
                <a:srgbClr val="104170"/>
              </a:solidFill>
            </a:endParaRPr>
          </a:p>
          <a:p>
            <a:pPr marL="285750" lvl="0" indent="-285750">
              <a:buFontTx/>
              <a:buChar char="-"/>
            </a:pPr>
            <a:endParaRPr lang="nb-NO" sz="1700" b="0" dirty="0">
              <a:solidFill>
                <a:srgbClr val="104170"/>
              </a:solidFill>
            </a:endParaRPr>
          </a:p>
          <a:p>
            <a:endParaRPr lang="nb-NO" dirty="0"/>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349" r="21349"/>
          <a:stretch>
            <a:fillRect/>
          </a:stretch>
        </p:blipFill>
        <p:spPr/>
      </p:pic>
    </p:spTree>
    <p:extLst>
      <p:ext uri="{BB962C8B-B14F-4D97-AF65-F5344CB8AC3E}">
        <p14:creationId xmlns:p14="http://schemas.microsoft.com/office/powerpoint/2010/main" val="23789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004" t="20306" r="51179" b="2328"/>
          <a:stretch/>
        </p:blipFill>
        <p:spPr bwMode="auto">
          <a:xfrm>
            <a:off x="-1439" y="121286"/>
            <a:ext cx="5187334" cy="479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5255568" y="267494"/>
            <a:ext cx="3888432" cy="1169551"/>
          </a:xfrm>
          <a:prstGeom prst="rect">
            <a:avLst/>
          </a:prstGeom>
        </p:spPr>
        <p:txBody>
          <a:bodyPr wrap="square">
            <a:spAutoFit/>
          </a:bodyPr>
          <a:lstStyle/>
          <a:p>
            <a:r>
              <a:rPr lang="nb-NO" sz="1400" dirty="0"/>
              <a:t>Årsakene til at autorisasjonen ble tilbakekalt, er i </a:t>
            </a:r>
          </a:p>
          <a:p>
            <a:r>
              <a:rPr lang="nb-NO" sz="1400" dirty="0"/>
              <a:t>de fleste tilfellene misbruk av  rusmidler </a:t>
            </a:r>
          </a:p>
          <a:p>
            <a:r>
              <a:rPr lang="nb-NO" sz="1400" dirty="0"/>
              <a:t>og atferd uforenlig med yrkesutøvelsen. </a:t>
            </a:r>
          </a:p>
          <a:p>
            <a:r>
              <a:rPr lang="nb-NO" sz="1400" dirty="0"/>
              <a:t>Eksempler på slik atferd er tyveri av legemidler, narkotikalovbrudd  og vold.</a:t>
            </a:r>
          </a:p>
        </p:txBody>
      </p:sp>
      <p:sp>
        <p:nvSpPr>
          <p:cNvPr id="6" name="Ellipse 5"/>
          <p:cNvSpPr/>
          <p:nvPr/>
        </p:nvSpPr>
        <p:spPr>
          <a:xfrm>
            <a:off x="215516" y="1527634"/>
            <a:ext cx="2212431" cy="612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nvSpPr>
        <p:spPr>
          <a:xfrm>
            <a:off x="5255568" y="1878092"/>
            <a:ext cx="4572000" cy="523220"/>
          </a:xfrm>
          <a:prstGeom prst="rect">
            <a:avLst/>
          </a:prstGeom>
        </p:spPr>
        <p:txBody>
          <a:bodyPr>
            <a:spAutoFit/>
          </a:bodyPr>
          <a:lstStyle/>
          <a:p>
            <a:r>
              <a:rPr lang="nb-NO" sz="1400" dirty="0"/>
              <a:t>Fem leger ga frivillig avkall på rekvireringsretten for</a:t>
            </a:r>
          </a:p>
          <a:p>
            <a:r>
              <a:rPr lang="nb-NO" sz="1400" dirty="0"/>
              <a:t>legemidler i gruppe A og B.</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40" y="2967794"/>
            <a:ext cx="4078287" cy="186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9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267494"/>
            <a:ext cx="6192688" cy="612110"/>
          </a:xfrm>
        </p:spPr>
        <p:txBody>
          <a:bodyPr/>
          <a:lstStyle/>
          <a:p>
            <a:r>
              <a:rPr lang="nb-NO" dirty="0"/>
              <a:t>Kollega med rus</a:t>
            </a:r>
          </a:p>
        </p:txBody>
      </p:sp>
      <p:sp>
        <p:nvSpPr>
          <p:cNvPr id="3" name="Undertittel 2"/>
          <p:cNvSpPr>
            <a:spLocks noGrp="1"/>
          </p:cNvSpPr>
          <p:nvPr>
            <p:ph type="subTitle" idx="1"/>
          </p:nvPr>
        </p:nvSpPr>
        <p:spPr>
          <a:xfrm>
            <a:off x="2627784" y="987574"/>
            <a:ext cx="6408712" cy="3492388"/>
          </a:xfrm>
        </p:spPr>
        <p:txBody>
          <a:bodyPr>
            <a:normAutofit/>
          </a:bodyPr>
          <a:lstStyle/>
          <a:p>
            <a:endParaRPr lang="nb-NO" dirty="0">
              <a:solidFill>
                <a:srgbClr val="104170"/>
              </a:solidFill>
            </a:endParaRPr>
          </a:p>
          <a:p>
            <a:r>
              <a:rPr lang="nb-NO" dirty="0">
                <a:solidFill>
                  <a:srgbClr val="104170"/>
                </a:solidFill>
              </a:rPr>
              <a:t>Etiske regler for leger kap. II, § 2:</a:t>
            </a:r>
          </a:p>
          <a:p>
            <a:r>
              <a:rPr lang="nb-NO" b="0" i="1" dirty="0">
                <a:solidFill>
                  <a:srgbClr val="104170"/>
                </a:solidFill>
              </a:rPr>
              <a:t>«Dersom en lege oppdager tegn til faglig eller etisk svikt hos en kollega eller medarbeider, bør han/hun først </a:t>
            </a:r>
            <a:r>
              <a:rPr lang="nb-NO" i="1" dirty="0">
                <a:solidFill>
                  <a:srgbClr val="104170"/>
                </a:solidFill>
              </a:rPr>
              <a:t>ta det direkte opp med vedkommende</a:t>
            </a:r>
            <a:r>
              <a:rPr lang="nb-NO" b="0" i="1" dirty="0">
                <a:solidFill>
                  <a:srgbClr val="104170"/>
                </a:solidFill>
              </a:rPr>
              <a:t>. Formen bør være varsom (…)  </a:t>
            </a:r>
          </a:p>
          <a:p>
            <a:r>
              <a:rPr lang="nb-NO" b="0" i="1" dirty="0">
                <a:solidFill>
                  <a:srgbClr val="104170"/>
                </a:solidFill>
              </a:rPr>
              <a:t>Dersom en lege oppdager tegn på sykdom eller misbruk av rusmidler hos en kollega eller medarbeider bør han/hun </a:t>
            </a:r>
            <a:r>
              <a:rPr lang="nb-NO" i="1" dirty="0">
                <a:solidFill>
                  <a:srgbClr val="104170"/>
                </a:solidFill>
              </a:rPr>
              <a:t>tilby hjelp» </a:t>
            </a:r>
          </a:p>
          <a:p>
            <a:pPr marL="342900" indent="-342900">
              <a:buFont typeface="Arial" panose="020B0604020202020204" pitchFamily="34" charset="0"/>
              <a:buChar char="•"/>
            </a:pPr>
            <a:endParaRPr lang="nb-NO" dirty="0">
              <a:solidFill>
                <a:srgbClr val="104170"/>
              </a:solidFill>
            </a:endParaRPr>
          </a:p>
          <a:p>
            <a:pPr marL="342900" indent="-342900">
              <a:buFont typeface="Arial" panose="020B0604020202020204" pitchFamily="34" charset="0"/>
              <a:buChar char="•"/>
            </a:pPr>
            <a:endParaRPr lang="nb-NO" dirty="0"/>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894" r="32894"/>
          <a:stretch>
            <a:fillRect/>
          </a:stretch>
        </p:blipFill>
        <p:spPr/>
      </p:pic>
    </p:spTree>
    <p:extLst>
      <p:ext uri="{BB962C8B-B14F-4D97-AF65-F5344CB8AC3E}">
        <p14:creationId xmlns:p14="http://schemas.microsoft.com/office/powerpoint/2010/main" val="3267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303498"/>
            <a:ext cx="6192688" cy="612110"/>
          </a:xfrm>
        </p:spPr>
        <p:txBody>
          <a:bodyPr>
            <a:normAutofit fontScale="90000"/>
          </a:bodyPr>
          <a:lstStyle/>
          <a:p>
            <a:r>
              <a:rPr lang="nb-NO" dirty="0"/>
              <a:t>Særlige utfordringer - bistand til lege – mistanke om rusmisbruk </a:t>
            </a:r>
          </a:p>
        </p:txBody>
      </p:sp>
      <p:sp>
        <p:nvSpPr>
          <p:cNvPr id="3" name="Undertittel 2"/>
          <p:cNvSpPr>
            <a:spLocks noGrp="1"/>
          </p:cNvSpPr>
          <p:nvPr>
            <p:ph type="subTitle" idx="1"/>
          </p:nvPr>
        </p:nvSpPr>
        <p:spPr>
          <a:xfrm>
            <a:off x="2591780" y="1095586"/>
            <a:ext cx="6192688" cy="3348372"/>
          </a:xfrm>
        </p:spPr>
        <p:txBody>
          <a:bodyPr/>
          <a:lstStyle/>
          <a:p>
            <a:r>
              <a:rPr lang="nb-NO" b="0" dirty="0">
                <a:solidFill>
                  <a:srgbClr val="104170"/>
                </a:solidFill>
              </a:rPr>
              <a:t>1) Få klarhet i faktum</a:t>
            </a:r>
          </a:p>
          <a:p>
            <a:pPr marL="342900" indent="-342900">
              <a:buFont typeface="Arial" panose="020B0604020202020204" pitchFamily="34" charset="0"/>
              <a:buChar char="•"/>
            </a:pPr>
            <a:r>
              <a:rPr lang="nb-NO" b="0" i="1" dirty="0">
                <a:solidFill>
                  <a:srgbClr val="104170"/>
                </a:solidFill>
              </a:rPr>
              <a:t>Uforstående, nekter, bortforklarer, bagatelliserer </a:t>
            </a:r>
          </a:p>
          <a:p>
            <a:endParaRPr lang="nb-NO" b="0" dirty="0">
              <a:solidFill>
                <a:srgbClr val="104170"/>
              </a:solidFill>
            </a:endParaRPr>
          </a:p>
          <a:p>
            <a:r>
              <a:rPr lang="nb-NO" b="0" dirty="0">
                <a:solidFill>
                  <a:srgbClr val="104170"/>
                </a:solidFill>
              </a:rPr>
              <a:t>2) Få til god, konstruktiv dialog </a:t>
            </a:r>
          </a:p>
          <a:p>
            <a:pPr marL="342900" indent="-342900">
              <a:buFont typeface="Arial" panose="020B0604020202020204" pitchFamily="34" charset="0"/>
              <a:buChar char="•"/>
            </a:pPr>
            <a:r>
              <a:rPr lang="nb-NO" b="0" i="1" dirty="0">
                <a:solidFill>
                  <a:srgbClr val="104170"/>
                </a:solidFill>
              </a:rPr>
              <a:t>Sinne, frustrasjon, fortvilelse</a:t>
            </a:r>
          </a:p>
          <a:p>
            <a:pPr marL="342900" indent="-342900">
              <a:buFont typeface="Arial" panose="020B0604020202020204" pitchFamily="34" charset="0"/>
              <a:buChar char="•"/>
            </a:pPr>
            <a:r>
              <a:rPr lang="nb-NO" b="0" i="1" dirty="0">
                <a:solidFill>
                  <a:srgbClr val="104170"/>
                </a:solidFill>
              </a:rPr>
              <a:t>Beskyldinger, bebreidelser, unnskyldninger </a:t>
            </a:r>
          </a:p>
          <a:p>
            <a:endParaRPr lang="nb-NO" b="0" dirty="0">
              <a:solidFill>
                <a:srgbClr val="104170"/>
              </a:solidFill>
            </a:endParaRPr>
          </a:p>
          <a:p>
            <a:r>
              <a:rPr lang="nb-NO" b="0" dirty="0">
                <a:solidFill>
                  <a:srgbClr val="104170"/>
                </a:solidFill>
              </a:rPr>
              <a:t>3) Kunne gi gode råd  - og god bistand </a:t>
            </a:r>
          </a:p>
          <a:p>
            <a:endParaRPr lang="nb-NO" dirty="0">
              <a:solidFill>
                <a:srgbClr val="104170"/>
              </a:solidFill>
            </a:endParaRPr>
          </a:p>
          <a:p>
            <a:endParaRPr lang="nb-NO" dirty="0">
              <a:solidFill>
                <a:srgbClr val="104170"/>
              </a:solidFill>
            </a:endParaRPr>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87" r="19587"/>
          <a:stretch>
            <a:fillRect/>
          </a:stretch>
        </p:blipFill>
        <p:spPr/>
      </p:pic>
    </p:spTree>
    <p:extLst>
      <p:ext uri="{BB962C8B-B14F-4D97-AF65-F5344CB8AC3E}">
        <p14:creationId xmlns:p14="http://schemas.microsoft.com/office/powerpoint/2010/main" val="31033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80" t="19263" r="27008"/>
          <a:stretch/>
        </p:blipFill>
        <p:spPr bwMode="auto">
          <a:xfrm>
            <a:off x="107504" y="17623"/>
            <a:ext cx="5702932" cy="500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084168" y="3903898"/>
            <a:ext cx="2987824" cy="923330"/>
          </a:xfrm>
          <a:prstGeom prst="rect">
            <a:avLst/>
          </a:prstGeom>
        </p:spPr>
        <p:txBody>
          <a:bodyPr wrap="square">
            <a:spAutoFit/>
          </a:bodyPr>
          <a:lstStyle/>
          <a:p>
            <a:r>
              <a:rPr lang="nb-NO" dirty="0"/>
              <a:t>https://www.helsetilsynet.no/upload/regelverk/rundskriv/rundskriv_ik_2_2017.pdf</a:t>
            </a:r>
          </a:p>
        </p:txBody>
      </p:sp>
    </p:spTree>
    <p:extLst>
      <p:ext uri="{BB962C8B-B14F-4D97-AF65-F5344CB8AC3E}">
        <p14:creationId xmlns:p14="http://schemas.microsoft.com/office/powerpoint/2010/main" val="40593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267494"/>
            <a:ext cx="6192688" cy="612110"/>
          </a:xfrm>
        </p:spPr>
        <p:txBody>
          <a:bodyPr/>
          <a:lstStyle/>
          <a:p>
            <a:r>
              <a:rPr lang="nb-NO" dirty="0"/>
              <a:t>Behandling og rustesting </a:t>
            </a:r>
          </a:p>
        </p:txBody>
      </p:sp>
      <p:sp>
        <p:nvSpPr>
          <p:cNvPr id="3" name="Undertittel 2"/>
          <p:cNvSpPr>
            <a:spLocks noGrp="1"/>
          </p:cNvSpPr>
          <p:nvPr>
            <p:ph type="subTitle" idx="1"/>
          </p:nvPr>
        </p:nvSpPr>
        <p:spPr>
          <a:xfrm>
            <a:off x="2627784" y="1023578"/>
            <a:ext cx="6192688" cy="3384376"/>
          </a:xfrm>
        </p:spPr>
        <p:txBody>
          <a:bodyPr>
            <a:normAutofit/>
          </a:bodyPr>
          <a:lstStyle/>
          <a:p>
            <a:r>
              <a:rPr lang="nb-NO" sz="1600" b="0" dirty="0">
                <a:solidFill>
                  <a:srgbClr val="104170"/>
                </a:solidFill>
              </a:rPr>
              <a:t>Dokumentasjon av skikkethet, ved å bl.a. </a:t>
            </a:r>
          </a:p>
          <a:p>
            <a:endParaRPr lang="nb-NO" sz="1600" b="0" dirty="0">
              <a:solidFill>
                <a:srgbClr val="104170"/>
              </a:solidFill>
            </a:endParaRPr>
          </a:p>
          <a:p>
            <a:pPr marL="457200" indent="-457200">
              <a:buAutoNum type="arabicParenR"/>
            </a:pPr>
            <a:r>
              <a:rPr lang="nb-NO" sz="1600" b="0" dirty="0">
                <a:solidFill>
                  <a:srgbClr val="104170"/>
                </a:solidFill>
              </a:rPr>
              <a:t>dokumentere at du har bearbeidet årsakene som utløste rusmiddelproblemet</a:t>
            </a:r>
          </a:p>
          <a:p>
            <a:pPr marL="457200" indent="-457200">
              <a:buAutoNum type="arabicParenR"/>
            </a:pPr>
            <a:r>
              <a:rPr lang="nb-NO" sz="1600" b="0" dirty="0">
                <a:solidFill>
                  <a:srgbClr val="104170"/>
                </a:solidFill>
              </a:rPr>
              <a:t>dokumentere sammenhengende rusfrihet over en lengre periode gjennomrusmiddeltesting, ved å fremlegge kopi av analysesvar på rusmiddeltester som også inkluderer alkohol</a:t>
            </a:r>
          </a:p>
          <a:p>
            <a:pPr marL="800100" lvl="1" indent="-342900" algn="l">
              <a:buFont typeface="Arial" panose="020B0604020202020204" pitchFamily="34" charset="0"/>
              <a:buChar char="•"/>
            </a:pPr>
            <a:r>
              <a:rPr lang="nb-NO" sz="1400" b="0" dirty="0">
                <a:solidFill>
                  <a:srgbClr val="104170"/>
                </a:solidFill>
              </a:rPr>
              <a:t>Ny autorisasjon – minimum 2 år </a:t>
            </a:r>
          </a:p>
          <a:p>
            <a:pPr marL="800100" lvl="1" indent="-342900" algn="l">
              <a:buFont typeface="Arial" panose="020B0604020202020204" pitchFamily="34" charset="0"/>
              <a:buChar char="•"/>
            </a:pPr>
            <a:r>
              <a:rPr lang="nb-NO" sz="1400" b="0" dirty="0">
                <a:solidFill>
                  <a:srgbClr val="104170"/>
                </a:solidFill>
              </a:rPr>
              <a:t>Begrenset autorisasjon – minimum seks måneder </a:t>
            </a:r>
          </a:p>
          <a:p>
            <a:r>
              <a:rPr lang="nb-NO" sz="1600" b="0" dirty="0">
                <a:solidFill>
                  <a:srgbClr val="104170"/>
                </a:solidFill>
              </a:rPr>
              <a:t>3)    Du kan dokumentere aktivitet </a:t>
            </a:r>
          </a:p>
          <a:p>
            <a:pPr marL="342900" indent="-342900">
              <a:buFont typeface="Arial" panose="020B0604020202020204" pitchFamily="34" charset="0"/>
              <a:buChar char="•"/>
            </a:pPr>
            <a:endParaRPr lang="nb-NO" dirty="0"/>
          </a:p>
        </p:txBody>
      </p:sp>
      <p:pic>
        <p:nvPicPr>
          <p:cNvPr id="7" name="Plassholder for bilde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642" r="19642"/>
          <a:stretch>
            <a:fillRect/>
          </a:stretch>
        </p:blipFill>
        <p:spPr/>
      </p:pic>
    </p:spTree>
    <p:extLst>
      <p:ext uri="{BB962C8B-B14F-4D97-AF65-F5344CB8AC3E}">
        <p14:creationId xmlns:p14="http://schemas.microsoft.com/office/powerpoint/2010/main" val="315525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47764" y="303498"/>
            <a:ext cx="6192688" cy="612110"/>
          </a:xfrm>
        </p:spPr>
        <p:txBody>
          <a:bodyPr/>
          <a:lstStyle/>
          <a:p>
            <a:r>
              <a:rPr lang="nb-NO" dirty="0"/>
              <a:t>Husk:  </a:t>
            </a:r>
          </a:p>
        </p:txBody>
      </p:sp>
      <p:sp>
        <p:nvSpPr>
          <p:cNvPr id="3" name="Undertittel 2"/>
          <p:cNvSpPr>
            <a:spLocks noGrp="1"/>
          </p:cNvSpPr>
          <p:nvPr>
            <p:ph type="subTitle" idx="1"/>
          </p:nvPr>
        </p:nvSpPr>
        <p:spPr>
          <a:xfrm>
            <a:off x="2627784" y="1023578"/>
            <a:ext cx="6192688" cy="3312368"/>
          </a:xfrm>
        </p:spPr>
        <p:txBody>
          <a:bodyPr>
            <a:normAutofit/>
          </a:bodyPr>
          <a:lstStyle/>
          <a:p>
            <a:pPr marL="342900" indent="-342900">
              <a:buFont typeface="Arial" panose="020B0604020202020204" pitchFamily="34" charset="0"/>
              <a:buChar char="•"/>
            </a:pPr>
            <a:r>
              <a:rPr lang="nb-NO" b="0" dirty="0">
                <a:solidFill>
                  <a:srgbClr val="104170"/>
                </a:solidFill>
              </a:rPr>
              <a:t>Rolleavklaring – særlig ovenfor legen </a:t>
            </a:r>
          </a:p>
          <a:p>
            <a:pPr marL="342900" indent="-342900">
              <a:buFont typeface="Arial" panose="020B0604020202020204" pitchFamily="34" charset="0"/>
              <a:buChar char="•"/>
            </a:pPr>
            <a:r>
              <a:rPr lang="nb-NO" b="0" dirty="0">
                <a:solidFill>
                  <a:srgbClr val="104170"/>
                </a:solidFill>
              </a:rPr>
              <a:t>Forventningsavklaring – hva kan du og hva kan du ikke hjelpe med </a:t>
            </a:r>
          </a:p>
          <a:p>
            <a:pPr marL="342900" indent="-342900">
              <a:buFont typeface="Arial" panose="020B0604020202020204" pitchFamily="34" charset="0"/>
              <a:buChar char="•"/>
            </a:pPr>
            <a:r>
              <a:rPr lang="nb-NO" b="0" dirty="0">
                <a:solidFill>
                  <a:srgbClr val="104170"/>
                </a:solidFill>
              </a:rPr>
              <a:t>Behov for helsehjelp?  </a:t>
            </a:r>
          </a:p>
          <a:p>
            <a:pPr marL="342900" indent="-342900">
              <a:buFont typeface="Arial" panose="020B0604020202020204" pitchFamily="34" charset="0"/>
              <a:buChar char="•"/>
            </a:pPr>
            <a:r>
              <a:rPr lang="nb-NO" b="0" dirty="0">
                <a:solidFill>
                  <a:srgbClr val="104170"/>
                </a:solidFill>
              </a:rPr>
              <a:t>Behov for å koble på andre; JA, arbeidsgiver e.l. ? (husk samtykke) </a:t>
            </a:r>
          </a:p>
          <a:p>
            <a:pPr marL="342900" indent="-342900">
              <a:buFont typeface="Arial" panose="020B0604020202020204" pitchFamily="34" charset="0"/>
              <a:buChar char="•"/>
            </a:pPr>
            <a:r>
              <a:rPr lang="nb-NO" b="0" dirty="0">
                <a:solidFill>
                  <a:srgbClr val="104170"/>
                </a:solidFill>
              </a:rPr>
              <a:t>Rustesting – for å godtgjøre, ikke nødvendigvis erkjennelse  </a:t>
            </a:r>
          </a:p>
          <a:p>
            <a:pPr marL="342900" indent="-342900">
              <a:buFont typeface="Arial" panose="020B0604020202020204" pitchFamily="34" charset="0"/>
              <a:buChar char="•"/>
            </a:pPr>
            <a:r>
              <a:rPr lang="nb-NO" b="0" dirty="0">
                <a:solidFill>
                  <a:srgbClr val="104170"/>
                </a:solidFill>
              </a:rPr>
              <a:t>Frivillig avkall? </a:t>
            </a:r>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2123" r="22123"/>
          <a:stretch>
            <a:fillRect/>
          </a:stretch>
        </p:blipFill>
        <p:spPr/>
      </p:pic>
    </p:spTree>
    <p:extLst>
      <p:ext uri="{BB962C8B-B14F-4D97-AF65-F5344CB8AC3E}">
        <p14:creationId xmlns:p14="http://schemas.microsoft.com/office/powerpoint/2010/main" val="1579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83768" y="231490"/>
            <a:ext cx="6192688" cy="612110"/>
          </a:xfrm>
        </p:spPr>
        <p:txBody>
          <a:bodyPr/>
          <a:lstStyle/>
          <a:p>
            <a:r>
              <a:rPr lang="nb-NO" dirty="0"/>
              <a:t>Bakgrunn  </a:t>
            </a:r>
          </a:p>
        </p:txBody>
      </p:sp>
      <p:sp>
        <p:nvSpPr>
          <p:cNvPr id="3" name="Undertittel 2"/>
          <p:cNvSpPr>
            <a:spLocks noGrp="1"/>
          </p:cNvSpPr>
          <p:nvPr>
            <p:ph type="subTitle" idx="1"/>
          </p:nvPr>
        </p:nvSpPr>
        <p:spPr>
          <a:xfrm>
            <a:off x="2231740" y="951570"/>
            <a:ext cx="6804248" cy="3204356"/>
          </a:xfrm>
        </p:spPr>
        <p:txBody>
          <a:bodyPr>
            <a:normAutofit fontScale="85000" lnSpcReduction="10000"/>
          </a:bodyPr>
          <a:lstStyle/>
          <a:p>
            <a:r>
              <a:rPr lang="nb-NO" b="0" dirty="0">
                <a:solidFill>
                  <a:srgbClr val="104170"/>
                </a:solidFill>
              </a:rPr>
              <a:t>Vi fikk spørsmål om dere, når dere opptrer som støttekolleger, har varslingsplikt til tilsynsmyndighetene i saker hvor det kommer frem opplysninger om f.eks. rus hvor pasientsikkerheten kan være i fare. </a:t>
            </a:r>
          </a:p>
          <a:p>
            <a:endParaRPr lang="nb-NO" b="0" i="1" dirty="0">
              <a:solidFill>
                <a:srgbClr val="104170"/>
              </a:solidFill>
            </a:endParaRPr>
          </a:p>
          <a:p>
            <a:r>
              <a:rPr lang="nb-NO" b="0" i="1" dirty="0">
                <a:solidFill>
                  <a:srgbClr val="104170"/>
                </a:solidFill>
              </a:rPr>
              <a:t> «Helsepersonell skal av eget tiltak gi tilsynsmyndighetene informasjon om forhold som kan medføre fare for pasienters eller brukeres sikkerhet. Det skal ikke gis informasjon om taushetsbelagte opplysninger.» (</a:t>
            </a:r>
            <a:r>
              <a:rPr lang="nb-NO" b="0" i="1" dirty="0" err="1">
                <a:solidFill>
                  <a:srgbClr val="104170"/>
                </a:solidFill>
              </a:rPr>
              <a:t>hpl</a:t>
            </a:r>
            <a:r>
              <a:rPr lang="nb-NO" b="0" i="1" dirty="0">
                <a:solidFill>
                  <a:srgbClr val="104170"/>
                </a:solidFill>
              </a:rPr>
              <a:t>.  17) </a:t>
            </a:r>
          </a:p>
          <a:p>
            <a:endParaRPr lang="nb-NO" b="0" i="1" dirty="0">
              <a:solidFill>
                <a:srgbClr val="104170"/>
              </a:solidFill>
            </a:endParaRPr>
          </a:p>
          <a:p>
            <a:r>
              <a:rPr lang="nb-NO" dirty="0">
                <a:solidFill>
                  <a:srgbClr val="104170"/>
                </a:solidFill>
              </a:rPr>
              <a:t>Reiser et mer overordnet spørsmål:  </a:t>
            </a:r>
          </a:p>
          <a:p>
            <a:endParaRPr lang="nb-NO" b="0" dirty="0">
              <a:solidFill>
                <a:srgbClr val="104170"/>
              </a:solidFill>
            </a:endParaRPr>
          </a:p>
          <a:p>
            <a:r>
              <a:rPr lang="nb-NO" b="0" dirty="0">
                <a:solidFill>
                  <a:srgbClr val="104170"/>
                </a:solidFill>
              </a:rPr>
              <a:t>Faller støttekollegenes arbeid som støttekollega innunder helsepersonelloven sitt virkeområde?</a:t>
            </a:r>
            <a:r>
              <a:rPr lang="nb-NO" dirty="0">
                <a:solidFill>
                  <a:srgbClr val="104170"/>
                </a:solidFill>
              </a:rPr>
              <a:t> </a:t>
            </a:r>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723" b="7723"/>
          <a:stretch>
            <a:fillRect/>
          </a:stretch>
        </p:blipFill>
        <p:spPr/>
      </p:pic>
    </p:spTree>
    <p:extLst>
      <p:ext uri="{BB962C8B-B14F-4D97-AF65-F5344CB8AC3E}">
        <p14:creationId xmlns:p14="http://schemas.microsoft.com/office/powerpoint/2010/main" val="25569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627784" y="1995686"/>
            <a:ext cx="6192688" cy="576064"/>
          </a:xfrm>
        </p:spPr>
        <p:txBody>
          <a:bodyPr>
            <a:normAutofit/>
          </a:bodyPr>
          <a:lstStyle/>
          <a:p>
            <a:endParaRPr lang="nb-NO" dirty="0">
              <a:solidFill>
                <a:srgbClr val="104170"/>
              </a:solidFill>
            </a:endParaRPr>
          </a:p>
          <a:p>
            <a:endParaRPr lang="nb-NO" dirty="0"/>
          </a:p>
          <a:p>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532" y="0"/>
            <a:ext cx="5279403" cy="5143500"/>
          </a:xfrm>
          <a:prstGeom prst="rect">
            <a:avLst/>
          </a:prstGeom>
        </p:spPr>
      </p:pic>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0"/>
            <a:ext cx="4525893" cy="5143500"/>
          </a:xfrm>
          <a:prstGeom prst="rect">
            <a:avLst/>
          </a:prstGeom>
        </p:spPr>
      </p:pic>
    </p:spTree>
    <p:extLst>
      <p:ext uri="{BB962C8B-B14F-4D97-AF65-F5344CB8AC3E}">
        <p14:creationId xmlns:p14="http://schemas.microsoft.com/office/powerpoint/2010/main" val="2846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11760" y="195486"/>
            <a:ext cx="6192688" cy="612110"/>
          </a:xfrm>
        </p:spPr>
        <p:txBody>
          <a:bodyPr>
            <a:normAutofit fontScale="90000"/>
          </a:bodyPr>
          <a:lstStyle/>
          <a:p>
            <a:r>
              <a:rPr lang="nb-NO" dirty="0"/>
              <a:t>Dersom helsepersonelloven gjelder for dere  når dere er støttekolleger: </a:t>
            </a:r>
          </a:p>
        </p:txBody>
      </p:sp>
      <p:sp>
        <p:nvSpPr>
          <p:cNvPr id="3" name="Undertittel 2"/>
          <p:cNvSpPr>
            <a:spLocks noGrp="1"/>
          </p:cNvSpPr>
          <p:nvPr>
            <p:ph type="subTitle" idx="1"/>
          </p:nvPr>
        </p:nvSpPr>
        <p:spPr>
          <a:xfrm>
            <a:off x="2483768" y="1059582"/>
            <a:ext cx="6192688" cy="2952328"/>
          </a:xfrm>
        </p:spPr>
        <p:txBody>
          <a:bodyPr>
            <a:normAutofit lnSpcReduction="10000"/>
          </a:bodyPr>
          <a:lstStyle/>
          <a:p>
            <a:r>
              <a:rPr lang="nb-NO" b="0" dirty="0">
                <a:solidFill>
                  <a:srgbClr val="104170"/>
                </a:solidFill>
              </a:rPr>
              <a:t>Bl.a. </a:t>
            </a:r>
          </a:p>
          <a:p>
            <a:pPr marL="342900" indent="-342900">
              <a:buFont typeface="Arial" panose="020B0604020202020204" pitchFamily="34" charset="0"/>
              <a:buChar char="•"/>
            </a:pPr>
            <a:r>
              <a:rPr lang="nb-NO" b="0" dirty="0">
                <a:solidFill>
                  <a:srgbClr val="104170"/>
                </a:solidFill>
              </a:rPr>
              <a:t>Dokumentasjonsplikt </a:t>
            </a:r>
          </a:p>
          <a:p>
            <a:pPr marL="342900" indent="-342900">
              <a:buFont typeface="Arial" panose="020B0604020202020204" pitchFamily="34" charset="0"/>
              <a:buChar char="•"/>
            </a:pPr>
            <a:r>
              <a:rPr lang="nb-NO" b="0" dirty="0">
                <a:solidFill>
                  <a:srgbClr val="104170"/>
                </a:solidFill>
              </a:rPr>
              <a:t>Varslingsplikt </a:t>
            </a:r>
          </a:p>
          <a:p>
            <a:pPr marL="342900" indent="-342900">
              <a:buFont typeface="Arial" panose="020B0604020202020204" pitchFamily="34" charset="0"/>
              <a:buChar char="•"/>
            </a:pPr>
            <a:r>
              <a:rPr lang="nb-NO" b="0" dirty="0">
                <a:solidFill>
                  <a:srgbClr val="104170"/>
                </a:solidFill>
              </a:rPr>
              <a:t>Opplysnings- og meldeplikt </a:t>
            </a:r>
          </a:p>
          <a:p>
            <a:pPr marL="342900" indent="-342900">
              <a:buFont typeface="Arial" panose="020B0604020202020204" pitchFamily="34" charset="0"/>
              <a:buChar char="•"/>
            </a:pPr>
            <a:r>
              <a:rPr lang="nb-NO" b="0" dirty="0">
                <a:solidFill>
                  <a:srgbClr val="104170"/>
                </a:solidFill>
              </a:rPr>
              <a:t>Krav til faglig forsvarlig virksomhet </a:t>
            </a:r>
          </a:p>
          <a:p>
            <a:pPr marL="342900" indent="-342900">
              <a:buFont typeface="Arial" panose="020B0604020202020204" pitchFamily="34" charset="0"/>
              <a:buChar char="•"/>
            </a:pPr>
            <a:r>
              <a:rPr lang="nb-NO" b="0" dirty="0">
                <a:solidFill>
                  <a:srgbClr val="104170"/>
                </a:solidFill>
              </a:rPr>
              <a:t>Reaksjoner mv. ved brudd på lovens bestemmelser </a:t>
            </a:r>
          </a:p>
          <a:p>
            <a:endParaRPr lang="nb-NO" b="0" dirty="0">
              <a:solidFill>
                <a:srgbClr val="104170"/>
              </a:solidFill>
            </a:endParaRPr>
          </a:p>
          <a:p>
            <a:pPr marL="342900" indent="-342900">
              <a:buFont typeface="Arial" panose="020B0604020202020204" pitchFamily="34" charset="0"/>
              <a:buChar char="•"/>
            </a:pPr>
            <a:r>
              <a:rPr lang="nb-NO" b="0" i="1" dirty="0">
                <a:solidFill>
                  <a:srgbClr val="104170"/>
                </a:solidFill>
              </a:rPr>
              <a:t>Vil endre karakter og innhold i tjenesten? </a:t>
            </a:r>
          </a:p>
        </p:txBody>
      </p:sp>
      <p:pic>
        <p:nvPicPr>
          <p:cNvPr id="7" name="Plassholder for bilde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90" r="19590"/>
          <a:stretch>
            <a:fillRect/>
          </a:stretch>
        </p:blipFill>
        <p:spPr/>
      </p:pic>
    </p:spTree>
    <p:extLst>
      <p:ext uri="{BB962C8B-B14F-4D97-AF65-F5344CB8AC3E}">
        <p14:creationId xmlns:p14="http://schemas.microsoft.com/office/powerpoint/2010/main" val="396558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19772" y="267494"/>
            <a:ext cx="6192688" cy="612110"/>
          </a:xfrm>
        </p:spPr>
        <p:txBody>
          <a:bodyPr/>
          <a:lstStyle/>
          <a:p>
            <a:r>
              <a:rPr lang="nb-NO" dirty="0"/>
              <a:t>Helsepersonelloven virkeområde</a:t>
            </a:r>
          </a:p>
        </p:txBody>
      </p:sp>
      <p:sp>
        <p:nvSpPr>
          <p:cNvPr id="3" name="Undertittel 2"/>
          <p:cNvSpPr>
            <a:spLocks noGrp="1"/>
          </p:cNvSpPr>
          <p:nvPr>
            <p:ph type="subTitle" idx="1"/>
          </p:nvPr>
        </p:nvSpPr>
        <p:spPr>
          <a:xfrm>
            <a:off x="2627784" y="1059582"/>
            <a:ext cx="6192688" cy="3240360"/>
          </a:xfrm>
        </p:spPr>
        <p:txBody>
          <a:bodyPr>
            <a:normAutofit/>
          </a:bodyPr>
          <a:lstStyle/>
          <a:p>
            <a:pPr marL="342900" indent="-342900">
              <a:buFont typeface="Arial" panose="020B0604020202020204" pitchFamily="34" charset="0"/>
              <a:buChar char="•"/>
            </a:pPr>
            <a:r>
              <a:rPr lang="nb-NO" sz="1800" dirty="0">
                <a:solidFill>
                  <a:srgbClr val="104170"/>
                </a:solidFill>
              </a:rPr>
              <a:t>Helsepersonelloven gjelder bl.a. for «</a:t>
            </a:r>
            <a:r>
              <a:rPr lang="nb-NO" sz="1800" i="1" dirty="0">
                <a:solidFill>
                  <a:srgbClr val="104170"/>
                </a:solidFill>
              </a:rPr>
              <a:t>helsepersonell og virksomheter som yter helsehjelp i riket» </a:t>
            </a:r>
          </a:p>
          <a:p>
            <a:pPr marL="342900" indent="-342900">
              <a:buFont typeface="Arial" panose="020B0604020202020204" pitchFamily="34" charset="0"/>
              <a:buChar char="•"/>
            </a:pPr>
            <a:r>
              <a:rPr lang="nb-NO" sz="1800" dirty="0">
                <a:solidFill>
                  <a:srgbClr val="104170"/>
                </a:solidFill>
              </a:rPr>
              <a:t>Helsepersonelloven § 3 tredje ledd definerer helsehjelp som: </a:t>
            </a:r>
          </a:p>
          <a:p>
            <a:r>
              <a:rPr lang="nb-NO" sz="1800" i="1" dirty="0">
                <a:solidFill>
                  <a:srgbClr val="104170"/>
                </a:solidFill>
              </a:rPr>
              <a:t>	</a:t>
            </a:r>
            <a:r>
              <a:rPr lang="nb-NO" sz="1800" b="0" i="1" dirty="0">
                <a:solidFill>
                  <a:srgbClr val="104170"/>
                </a:solidFill>
              </a:rPr>
              <a:t>Med helsehjelp menes enhver handling som har 	forebyggende, diagnostisk, behandlende, 	helsebevarende, rehabiliterende eller pleie- og 	</a:t>
            </a:r>
            <a:r>
              <a:rPr lang="nb-NO" sz="1800" b="0" i="1" dirty="0" err="1">
                <a:solidFill>
                  <a:srgbClr val="104170"/>
                </a:solidFill>
              </a:rPr>
              <a:t>omsorgsformål</a:t>
            </a:r>
            <a:r>
              <a:rPr lang="nb-NO" sz="1800" b="0" i="1" dirty="0">
                <a:solidFill>
                  <a:srgbClr val="104170"/>
                </a:solidFill>
              </a:rPr>
              <a:t> og som utføres av helsepersonell.</a:t>
            </a:r>
          </a:p>
          <a:p>
            <a:pPr marL="342900" indent="-342900">
              <a:buFont typeface="Arial" panose="020B0604020202020204" pitchFamily="34" charset="0"/>
              <a:buChar char="•"/>
            </a:pPr>
            <a:endParaRPr lang="nb-NO" dirty="0">
              <a:solidFill>
                <a:srgbClr val="104170"/>
              </a:solidFill>
            </a:endParaRP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4" y="0"/>
            <a:ext cx="2449898" cy="5143500"/>
          </a:xfrm>
          <a:prstGeom prst="rect">
            <a:avLst/>
          </a:prstGeom>
        </p:spPr>
      </p:pic>
    </p:spTree>
    <p:extLst>
      <p:ext uri="{BB962C8B-B14F-4D97-AF65-F5344CB8AC3E}">
        <p14:creationId xmlns:p14="http://schemas.microsoft.com/office/powerpoint/2010/main" val="158761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83768" y="267494"/>
            <a:ext cx="6192688" cy="612110"/>
          </a:xfrm>
        </p:spPr>
        <p:txBody>
          <a:bodyPr/>
          <a:lstStyle/>
          <a:p>
            <a:r>
              <a:rPr lang="nb-NO" dirty="0"/>
              <a:t>Støttekollegaordningen </a:t>
            </a:r>
          </a:p>
        </p:txBody>
      </p:sp>
      <p:sp>
        <p:nvSpPr>
          <p:cNvPr id="3" name="Undertittel 2"/>
          <p:cNvSpPr>
            <a:spLocks noGrp="1"/>
          </p:cNvSpPr>
          <p:nvPr>
            <p:ph type="subTitle" idx="1"/>
          </p:nvPr>
        </p:nvSpPr>
        <p:spPr>
          <a:xfrm>
            <a:off x="2627784" y="951570"/>
            <a:ext cx="6192688" cy="3420380"/>
          </a:xfrm>
        </p:spPr>
        <p:txBody>
          <a:bodyPr>
            <a:normAutofit/>
          </a:bodyPr>
          <a:lstStyle/>
          <a:p>
            <a:pPr marL="342900" indent="-342900">
              <a:buFont typeface="Arial" panose="020B0604020202020204" pitchFamily="34" charset="0"/>
              <a:buChar char="•"/>
            </a:pPr>
            <a:r>
              <a:rPr lang="nb-NO" sz="1700" dirty="0">
                <a:solidFill>
                  <a:srgbClr val="104170"/>
                </a:solidFill>
              </a:rPr>
              <a:t>Etablert </a:t>
            </a:r>
            <a:r>
              <a:rPr lang="nb-NO" sz="1700" i="1" dirty="0">
                <a:solidFill>
                  <a:srgbClr val="104170"/>
                </a:solidFill>
              </a:rPr>
              <a:t>«for å skape et landsomfattende nettverk av spesielle tillitsvalgte som kan kontaktes når lege har behov for en fortrolig samtale med en god kollega» </a:t>
            </a:r>
          </a:p>
          <a:p>
            <a:pPr marL="342900" indent="-342900">
              <a:buFont typeface="Arial" panose="020B0604020202020204" pitchFamily="34" charset="0"/>
              <a:buChar char="•"/>
            </a:pPr>
            <a:r>
              <a:rPr lang="nb-NO" sz="1700" dirty="0">
                <a:solidFill>
                  <a:srgbClr val="104170"/>
                </a:solidFill>
              </a:rPr>
              <a:t>Støttekollegenes oppgave: </a:t>
            </a:r>
          </a:p>
          <a:p>
            <a:pPr marL="800100" lvl="1" indent="-342900" algn="l">
              <a:buFont typeface="Arial" panose="020B0604020202020204" pitchFamily="34" charset="0"/>
              <a:buChar char="•"/>
            </a:pPr>
            <a:r>
              <a:rPr lang="nb-NO" sz="1400" dirty="0">
                <a:solidFill>
                  <a:srgbClr val="104170"/>
                </a:solidFill>
              </a:rPr>
              <a:t>gi medmenneskelig støtte, råd og veiledning</a:t>
            </a:r>
          </a:p>
          <a:p>
            <a:pPr marL="800100" lvl="1" indent="-342900" algn="l">
              <a:buFont typeface="Arial" panose="020B0604020202020204" pitchFamily="34" charset="0"/>
              <a:buChar char="•"/>
            </a:pPr>
            <a:r>
              <a:rPr lang="nb-NO" sz="1400" dirty="0">
                <a:solidFill>
                  <a:srgbClr val="104170"/>
                </a:solidFill>
              </a:rPr>
              <a:t>Beredskapsordning, utstrakt hånd, fra kollega til kollega </a:t>
            </a:r>
          </a:p>
          <a:p>
            <a:pPr marL="800100" lvl="1" indent="-342900" algn="l">
              <a:buFont typeface="Arial" panose="020B0604020202020204" pitchFamily="34" charset="0"/>
              <a:buChar char="•"/>
            </a:pPr>
            <a:r>
              <a:rPr lang="nb-NO" sz="1400" dirty="0">
                <a:solidFill>
                  <a:srgbClr val="104170"/>
                </a:solidFill>
              </a:rPr>
              <a:t>Yter ikke legetjenester, dvs. fører ikke journal, skriver ikke sykemeldinger, forskriver medikamenter e.l. </a:t>
            </a:r>
          </a:p>
          <a:p>
            <a:pPr marL="800100" lvl="1" indent="-342900" algn="l">
              <a:buFont typeface="Arial" panose="020B0604020202020204" pitchFamily="34" charset="0"/>
              <a:buChar char="•"/>
            </a:pPr>
            <a:r>
              <a:rPr lang="nb-NO" sz="1400" dirty="0">
                <a:solidFill>
                  <a:srgbClr val="104170"/>
                </a:solidFill>
              </a:rPr>
              <a:t>Gi anbefalinger om veien videre; oppsøke lege, søke juridisk bistand, tillitsvalgte o.l. </a:t>
            </a:r>
          </a:p>
          <a:p>
            <a:pPr marL="800100" lvl="1" indent="-342900" algn="l">
              <a:buFont typeface="Arial" panose="020B0604020202020204" pitchFamily="34" charset="0"/>
              <a:buChar char="•"/>
            </a:pPr>
            <a:r>
              <a:rPr lang="nb-NO" sz="1400" dirty="0">
                <a:solidFill>
                  <a:srgbClr val="104170"/>
                </a:solidFill>
              </a:rPr>
              <a:t>Kontakten er ikke konsultasjon, og virksomheten er ikke del av støttekollegenes virksomhet som lege </a:t>
            </a:r>
          </a:p>
          <a:p>
            <a:pPr marL="800100" lvl="1" indent="-342900" algn="l">
              <a:buFont typeface="Arial" panose="020B0604020202020204" pitchFamily="34" charset="0"/>
              <a:buChar char="•"/>
            </a:pPr>
            <a:r>
              <a:rPr lang="nb-NO" sz="1400" dirty="0">
                <a:solidFill>
                  <a:srgbClr val="104170"/>
                </a:solidFill>
              </a:rPr>
              <a:t>All kontakt med støttekollegaen er fortrolig, og det føres ikke journal </a:t>
            </a:r>
          </a:p>
        </p:txBody>
      </p:sp>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3740" r="33740"/>
          <a:stretch>
            <a:fillRect/>
          </a:stretch>
        </p:blipFill>
        <p:spPr/>
      </p:pic>
    </p:spTree>
    <p:extLst>
      <p:ext uri="{BB962C8B-B14F-4D97-AF65-F5344CB8AC3E}">
        <p14:creationId xmlns:p14="http://schemas.microsoft.com/office/powerpoint/2010/main" val="608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11760" y="303498"/>
            <a:ext cx="6192688" cy="612110"/>
          </a:xfrm>
        </p:spPr>
        <p:txBody>
          <a:bodyPr/>
          <a:lstStyle/>
          <a:p>
            <a:r>
              <a:rPr lang="nb-NO" dirty="0"/>
              <a:t>Rollebevissthet – kontinuerlig refleksjon </a:t>
            </a:r>
          </a:p>
        </p:txBody>
      </p:sp>
      <p:sp>
        <p:nvSpPr>
          <p:cNvPr id="3" name="Undertittel 2"/>
          <p:cNvSpPr>
            <a:spLocks noGrp="1"/>
          </p:cNvSpPr>
          <p:nvPr>
            <p:ph type="subTitle" idx="1"/>
          </p:nvPr>
        </p:nvSpPr>
        <p:spPr>
          <a:xfrm>
            <a:off x="2591780" y="1131590"/>
            <a:ext cx="6192688" cy="3456384"/>
          </a:xfrm>
        </p:spPr>
        <p:txBody>
          <a:bodyPr>
            <a:normAutofit/>
          </a:bodyPr>
          <a:lstStyle/>
          <a:p>
            <a:pPr marL="342900" indent="-342900">
              <a:buFont typeface="Arial" panose="020B0604020202020204" pitchFamily="34" charset="0"/>
              <a:buChar char="•"/>
            </a:pPr>
            <a:r>
              <a:rPr lang="nb-NO" sz="1800" b="0" dirty="0">
                <a:solidFill>
                  <a:srgbClr val="104170"/>
                </a:solidFill>
              </a:rPr>
              <a:t>Svært viktig med bevissthet om hvilken rolle du har, og særlig at du ikke er behandler som yter helsehjelp i rollen som støttekollega </a:t>
            </a:r>
          </a:p>
          <a:p>
            <a:pPr marL="342900" indent="-342900">
              <a:buFont typeface="Arial" panose="020B0604020202020204" pitchFamily="34" charset="0"/>
              <a:buChar char="•"/>
            </a:pPr>
            <a:r>
              <a:rPr lang="nb-NO" sz="1800" b="0" dirty="0">
                <a:solidFill>
                  <a:srgbClr val="104170"/>
                </a:solidFill>
              </a:rPr>
              <a:t>Ansvar for tydelig budskap om rollen – ikke den hjelpesøkenes ansvar </a:t>
            </a:r>
          </a:p>
          <a:p>
            <a:pPr marL="342900" indent="-342900">
              <a:buFont typeface="Arial" panose="020B0604020202020204" pitchFamily="34" charset="0"/>
              <a:buChar char="•"/>
            </a:pPr>
            <a:r>
              <a:rPr lang="nb-NO" sz="1800" b="0" dirty="0">
                <a:solidFill>
                  <a:srgbClr val="104170"/>
                </a:solidFill>
              </a:rPr>
              <a:t>Om det er behov for legetjeneste – </a:t>
            </a:r>
            <a:r>
              <a:rPr lang="nb-NO" sz="1800" b="0" dirty="0" err="1">
                <a:solidFill>
                  <a:srgbClr val="104170"/>
                </a:solidFill>
              </a:rPr>
              <a:t>vedkommendes</a:t>
            </a:r>
            <a:r>
              <a:rPr lang="nb-NO" sz="1800" b="0" dirty="0">
                <a:solidFill>
                  <a:srgbClr val="104170"/>
                </a:solidFill>
              </a:rPr>
              <a:t> fastlege/ annen lege enn deg om mulig </a:t>
            </a:r>
          </a:p>
          <a:p>
            <a:pPr marL="342900" indent="-342900">
              <a:buFont typeface="Arial" panose="020B0604020202020204" pitchFamily="34" charset="0"/>
              <a:buChar char="•"/>
            </a:pPr>
            <a:r>
              <a:rPr lang="nb-NO" sz="1800" b="0" dirty="0">
                <a:solidFill>
                  <a:srgbClr val="104170"/>
                </a:solidFill>
              </a:rPr>
              <a:t>Må du «omdefinere din rolle» – særlig viktig med bevissthet og tydelighet </a:t>
            </a:r>
          </a:p>
          <a:p>
            <a:pPr marL="342900" indent="-342900">
              <a:buFont typeface="Arial" panose="020B0604020202020204" pitchFamily="34" charset="0"/>
              <a:buChar char="•"/>
            </a:pPr>
            <a:r>
              <a:rPr lang="nb-NO" sz="1800" b="0" dirty="0">
                <a:solidFill>
                  <a:srgbClr val="104170"/>
                </a:solidFill>
              </a:rPr>
              <a:t>Tenk: Om noen eksterne skulle vurdere… (f.eks. tilsynet) </a:t>
            </a:r>
          </a:p>
          <a:p>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4" y="0"/>
            <a:ext cx="2507072" cy="5143500"/>
          </a:xfrm>
          <a:prstGeom prst="rect">
            <a:avLst/>
          </a:prstGeom>
        </p:spPr>
      </p:pic>
    </p:spTree>
    <p:extLst>
      <p:ext uri="{BB962C8B-B14F-4D97-AF65-F5344CB8AC3E}">
        <p14:creationId xmlns:p14="http://schemas.microsoft.com/office/powerpoint/2010/main" val="298564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12" t="16135" r="25615"/>
          <a:stretch/>
        </p:blipFill>
        <p:spPr bwMode="auto">
          <a:xfrm>
            <a:off x="0" y="0"/>
            <a:ext cx="3063699" cy="301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53" t="16074" r="31656" b="6244"/>
          <a:stretch/>
        </p:blipFill>
        <p:spPr bwMode="auto">
          <a:xfrm>
            <a:off x="5841026" y="59068"/>
            <a:ext cx="3287834" cy="248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21163" y="3012508"/>
            <a:ext cx="3074491" cy="1384995"/>
          </a:xfrm>
          <a:prstGeom prst="rect">
            <a:avLst/>
          </a:prstGeom>
        </p:spPr>
        <p:txBody>
          <a:bodyPr wrap="square">
            <a:spAutoFit/>
          </a:bodyPr>
          <a:lstStyle/>
          <a:p>
            <a:r>
              <a:rPr lang="nb-NO" sz="1200" i="1" dirty="0">
                <a:latin typeface="Bookman Old Style" panose="02050604050505020204" pitchFamily="18" charset="0"/>
              </a:rPr>
              <a:t>Ja, jeg tror det er mye mer utbredt med rusmisbruk blant helsepersonell enn det som kommer frem. Men det er ingen enkel løsning på det fra Stortingets side. Det må være et lokalt lederansvar å følge opp de ansatte, sier hun</a:t>
            </a: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2051" t="33672" r="51484" b="10818"/>
          <a:stretch/>
        </p:blipFill>
        <p:spPr bwMode="auto">
          <a:xfrm>
            <a:off x="2339752" y="118137"/>
            <a:ext cx="2037509" cy="242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1953" t="41062" r="36105" b="2912"/>
          <a:stretch/>
        </p:blipFill>
        <p:spPr bwMode="auto">
          <a:xfrm>
            <a:off x="3793611" y="951570"/>
            <a:ext cx="2958063" cy="250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21454" t="62291" r="26041" b="20927"/>
          <a:stretch/>
        </p:blipFill>
        <p:spPr bwMode="auto">
          <a:xfrm>
            <a:off x="2951819" y="3615866"/>
            <a:ext cx="3417427" cy="128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465" t="30650" r="25492" b="198"/>
          <a:stretch/>
        </p:blipFill>
        <p:spPr bwMode="auto">
          <a:xfrm>
            <a:off x="6405604" y="3147814"/>
            <a:ext cx="2723256" cy="180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Sylinder 7"/>
          <p:cNvSpPr txBox="1"/>
          <p:nvPr/>
        </p:nvSpPr>
        <p:spPr>
          <a:xfrm>
            <a:off x="84359" y="4589502"/>
            <a:ext cx="2867460" cy="553998"/>
          </a:xfrm>
          <a:prstGeom prst="rect">
            <a:avLst/>
          </a:prstGeom>
          <a:noFill/>
        </p:spPr>
        <p:txBody>
          <a:bodyPr wrap="square" rtlCol="0">
            <a:spAutoFit/>
          </a:bodyPr>
          <a:lstStyle/>
          <a:p>
            <a:r>
              <a:rPr lang="nb-NO" sz="1200" dirty="0"/>
              <a:t>Klipp fra</a:t>
            </a:r>
            <a:r>
              <a:rPr lang="nb-NO" dirty="0"/>
              <a:t>: </a:t>
            </a:r>
            <a:r>
              <a:rPr lang="nb-NO" sz="1200" dirty="0"/>
              <a:t>vg.no, ta.no, varden.no, aftenposten.no</a:t>
            </a:r>
          </a:p>
        </p:txBody>
      </p:sp>
    </p:spTree>
    <p:extLst>
      <p:ext uri="{BB962C8B-B14F-4D97-AF65-F5344CB8AC3E}">
        <p14:creationId xmlns:p14="http://schemas.microsoft.com/office/powerpoint/2010/main" val="330449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6"/>
            <a:ext cx="2664296"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ctrTitle"/>
          </p:nvPr>
        </p:nvSpPr>
        <p:spPr>
          <a:xfrm>
            <a:off x="2519772" y="735546"/>
            <a:ext cx="6192688" cy="612110"/>
          </a:xfrm>
        </p:spPr>
        <p:txBody>
          <a:bodyPr/>
          <a:lstStyle/>
          <a:p>
            <a:r>
              <a:rPr lang="nb-NO" dirty="0"/>
              <a:t>Rusmidler </a:t>
            </a:r>
          </a:p>
        </p:txBody>
      </p:sp>
      <p:sp>
        <p:nvSpPr>
          <p:cNvPr id="3" name="Undertittel 2"/>
          <p:cNvSpPr>
            <a:spLocks noGrp="1"/>
          </p:cNvSpPr>
          <p:nvPr>
            <p:ph type="subTitle" idx="1"/>
          </p:nvPr>
        </p:nvSpPr>
        <p:spPr>
          <a:xfrm>
            <a:off x="2627784" y="1419622"/>
            <a:ext cx="6192688" cy="2880320"/>
          </a:xfrm>
        </p:spPr>
        <p:txBody>
          <a:bodyPr>
            <a:normAutofit lnSpcReduction="10000"/>
          </a:bodyPr>
          <a:lstStyle/>
          <a:p>
            <a:r>
              <a:rPr lang="nb-NO" b="0" i="1" dirty="0">
                <a:solidFill>
                  <a:srgbClr val="104170"/>
                </a:solidFill>
              </a:rPr>
              <a:t>Med rusmidler menes alle stoffer som gir rus på grunn av sin </a:t>
            </a:r>
            <a:r>
              <a:rPr lang="nb-NO" i="1" dirty="0">
                <a:solidFill>
                  <a:srgbClr val="104170"/>
                </a:solidFill>
              </a:rPr>
              <a:t>virkning på hjernen</a:t>
            </a:r>
            <a:r>
              <a:rPr lang="nb-NO" b="0" i="1" dirty="0">
                <a:solidFill>
                  <a:srgbClr val="104170"/>
                </a:solidFill>
              </a:rPr>
              <a:t>. Disse omfatter alkohol, illegale stoffer (cannabis, amfetamin, heroin, osv.), løsemidler og visse legale legemidler (sovemidler, beroligende midler).</a:t>
            </a:r>
          </a:p>
          <a:p>
            <a:endParaRPr lang="nb-NO" b="0" i="1" dirty="0">
              <a:solidFill>
                <a:srgbClr val="104170"/>
              </a:solidFill>
            </a:endParaRPr>
          </a:p>
          <a:p>
            <a:r>
              <a:rPr lang="nb-NO" b="0" i="1" dirty="0">
                <a:solidFill>
                  <a:srgbClr val="104170"/>
                </a:solidFill>
              </a:rPr>
              <a:t>Felles for alle er at rusen vil være kjennetegnet av oppstemthet, konsentrasjonssvekkelse, hukommelses- og innlæringssvikt, kritikkløshet, sløvhet eller endret stemningsleie</a:t>
            </a:r>
          </a:p>
        </p:txBody>
      </p:sp>
    </p:spTree>
    <p:extLst>
      <p:ext uri="{BB962C8B-B14F-4D97-AF65-F5344CB8AC3E}">
        <p14:creationId xmlns:p14="http://schemas.microsoft.com/office/powerpoint/2010/main" val="5133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2071"/>
            <a:ext cx="2491929"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ctrTitle"/>
          </p:nvPr>
        </p:nvSpPr>
        <p:spPr>
          <a:xfrm>
            <a:off x="2519772" y="231490"/>
            <a:ext cx="6192688" cy="612110"/>
          </a:xfrm>
        </p:spPr>
        <p:txBody>
          <a:bodyPr/>
          <a:lstStyle/>
          <a:p>
            <a:r>
              <a:rPr lang="nb-NO" dirty="0"/>
              <a:t>Pliktmessig avhold, </a:t>
            </a:r>
            <a:r>
              <a:rPr lang="nb-NO" dirty="0" err="1"/>
              <a:t>hpl</a:t>
            </a:r>
            <a:r>
              <a:rPr lang="nb-NO" dirty="0"/>
              <a:t>. § 8 </a:t>
            </a:r>
          </a:p>
        </p:txBody>
      </p:sp>
      <p:sp>
        <p:nvSpPr>
          <p:cNvPr id="3" name="Undertittel 2"/>
          <p:cNvSpPr>
            <a:spLocks noGrp="1"/>
          </p:cNvSpPr>
          <p:nvPr>
            <p:ph type="subTitle" idx="1"/>
          </p:nvPr>
        </p:nvSpPr>
        <p:spPr>
          <a:xfrm>
            <a:off x="2627784" y="915566"/>
            <a:ext cx="6192688" cy="3456384"/>
          </a:xfrm>
        </p:spPr>
        <p:txBody>
          <a:bodyPr>
            <a:normAutofit/>
          </a:bodyPr>
          <a:lstStyle/>
          <a:p>
            <a:r>
              <a:rPr lang="nb-NO" sz="1800" b="0" i="1" dirty="0">
                <a:solidFill>
                  <a:srgbClr val="104170"/>
                </a:solidFill>
              </a:rPr>
              <a:t>«Helsepersonell skal ikke </a:t>
            </a:r>
            <a:r>
              <a:rPr lang="nb-NO" sz="1800" i="1" dirty="0">
                <a:solidFill>
                  <a:srgbClr val="104170"/>
                </a:solidFill>
              </a:rPr>
              <a:t>innta eller være påvirket</a:t>
            </a:r>
            <a:r>
              <a:rPr lang="nb-NO" sz="1800" b="0" i="1" dirty="0">
                <a:solidFill>
                  <a:srgbClr val="104170"/>
                </a:solidFill>
              </a:rPr>
              <a:t> av alkohol eller andre rusmidler i arbeidstiden. </a:t>
            </a:r>
          </a:p>
          <a:p>
            <a:endParaRPr lang="nb-NO" sz="1800" b="0" i="1" dirty="0">
              <a:solidFill>
                <a:srgbClr val="104170"/>
              </a:solidFill>
            </a:endParaRPr>
          </a:p>
          <a:p>
            <a:r>
              <a:rPr lang="nb-NO" sz="1800" b="0" i="1" dirty="0">
                <a:solidFill>
                  <a:srgbClr val="104170"/>
                </a:solidFill>
              </a:rPr>
              <a:t>Legemidler som er</a:t>
            </a:r>
            <a:r>
              <a:rPr lang="nb-NO" sz="1800" i="1" dirty="0">
                <a:solidFill>
                  <a:srgbClr val="104170"/>
                </a:solidFill>
              </a:rPr>
              <a:t> nødvendige på grunn av sykdom</a:t>
            </a:r>
            <a:r>
              <a:rPr lang="nb-NO" sz="1800" b="0" i="1" dirty="0">
                <a:solidFill>
                  <a:srgbClr val="104170"/>
                </a:solidFill>
              </a:rPr>
              <a:t>, regnes ikke som rusmidler etter første ledd. Helsepersonell som inntar slike legemidler, skal s</a:t>
            </a:r>
            <a:r>
              <a:rPr lang="nb-NO" sz="1800" i="1" dirty="0">
                <a:solidFill>
                  <a:srgbClr val="104170"/>
                </a:solidFill>
              </a:rPr>
              <a:t>narest orientere sin arbeidsgiver om dette</a:t>
            </a:r>
          </a:p>
          <a:p>
            <a:endParaRPr lang="nb-NO" sz="1800" b="0" i="1" dirty="0"/>
          </a:p>
          <a:p>
            <a:r>
              <a:rPr lang="nb-NO" sz="1800" b="0" i="1" dirty="0">
                <a:solidFill>
                  <a:srgbClr val="104170"/>
                </a:solidFill>
              </a:rPr>
              <a:t>Departementet kan i forskrift gi bestemmelser om (…) </a:t>
            </a:r>
          </a:p>
          <a:p>
            <a:endParaRPr lang="nb-NO" sz="1600" i="1" dirty="0"/>
          </a:p>
          <a:p>
            <a:endParaRPr lang="nb-NO" dirty="0"/>
          </a:p>
          <a:p>
            <a:endParaRPr lang="nb-NO" dirty="0"/>
          </a:p>
          <a:p>
            <a:endParaRPr lang="nb-NO" dirty="0"/>
          </a:p>
        </p:txBody>
      </p:sp>
    </p:spTree>
    <p:extLst>
      <p:ext uri="{BB962C8B-B14F-4D97-AF65-F5344CB8AC3E}">
        <p14:creationId xmlns:p14="http://schemas.microsoft.com/office/powerpoint/2010/main" val="24308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sider og innhold">
  <a:themeElements>
    <a:clrScheme name="DNL">
      <a:dk1>
        <a:srgbClr val="000000"/>
      </a:dk1>
      <a:lt1>
        <a:srgbClr val="FFFFFF"/>
      </a:lt1>
      <a:dk2>
        <a:srgbClr val="005B8D"/>
      </a:dk2>
      <a:lt2>
        <a:srgbClr val="F3EEE9"/>
      </a:lt2>
      <a:accent1>
        <a:srgbClr val="BDB5C0"/>
      </a:accent1>
      <a:accent2>
        <a:srgbClr val="696D71"/>
      </a:accent2>
      <a:accent3>
        <a:srgbClr val="679DBB"/>
      </a:accent3>
      <a:accent4>
        <a:srgbClr val="DDD5CC"/>
      </a:accent4>
      <a:accent5>
        <a:srgbClr val="DFEAF1"/>
      </a:accent5>
      <a:accent6>
        <a:srgbClr val="FFFFFF"/>
      </a:accent6>
      <a:hlink>
        <a:srgbClr val="000000"/>
      </a:hlink>
      <a:folHlink>
        <a:srgbClr val="DFEAF1"/>
      </a:folHlink>
    </a:clrScheme>
    <a:fontScheme name="DN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3" id="{CC417C49-D6E1-E24E-9B7D-6890CB18FF68}" vid="{C629526A-958E-EF45-90BC-729382C24688}"/>
    </a:ext>
  </a:extLst>
</a:theme>
</file>

<file path=ppt/theme/theme2.xml><?xml version="1.0" encoding="utf-8"?>
<a:theme xmlns:a="http://schemas.openxmlformats.org/drawingml/2006/main" name="Bilder og kontaktinf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DNL - Powerpoint</Template>
  <TotalTime>3065</TotalTime>
  <Words>1199</Words>
  <Application>Microsoft Office PowerPoint</Application>
  <PresentationFormat>Skjermfremvisning (16:9)</PresentationFormat>
  <Paragraphs>124</Paragraphs>
  <Slides>20</Slides>
  <Notes>0</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20</vt:i4>
      </vt:variant>
    </vt:vector>
  </HeadingPairs>
  <TitlesOfParts>
    <vt:vector size="25" baseType="lpstr">
      <vt:lpstr>Arial</vt:lpstr>
      <vt:lpstr>Bookman Old Style</vt:lpstr>
      <vt:lpstr>Calibri</vt:lpstr>
      <vt:lpstr>Forsider og innhold</vt:lpstr>
      <vt:lpstr>Bilder og kontaktinfo</vt:lpstr>
      <vt:lpstr>Juridiske og praktiske utfordringer ved kontakt med kolleger med rus</vt:lpstr>
      <vt:lpstr>Bakgrunn  </vt:lpstr>
      <vt:lpstr>Dersom helsepersonelloven gjelder for dere  når dere er støttekolleger: </vt:lpstr>
      <vt:lpstr>Helsepersonelloven virkeområde</vt:lpstr>
      <vt:lpstr>Støttekollegaordningen </vt:lpstr>
      <vt:lpstr>Rollebevissthet – kontinuerlig refleksjon </vt:lpstr>
      <vt:lpstr>PowerPoint-presentasjon</vt:lpstr>
      <vt:lpstr>Rusmidler </vt:lpstr>
      <vt:lpstr>Pliktmessig avhold, hpl. § 8 </vt:lpstr>
      <vt:lpstr>Forskrift om pliktmessig avhold for helsepersonell utdyper at: </vt:lpstr>
      <vt:lpstr>Reaksjoner ved brudd </vt:lpstr>
      <vt:lpstr>Advarsel </vt:lpstr>
      <vt:lpstr>Tilbakekall</vt:lpstr>
      <vt:lpstr>PowerPoint-presentasjon</vt:lpstr>
      <vt:lpstr>Kollega med rus</vt:lpstr>
      <vt:lpstr>Særlige utfordringer - bistand til lege – mistanke om rusmisbruk </vt:lpstr>
      <vt:lpstr>PowerPoint-presentasjon</vt:lpstr>
      <vt:lpstr>Behandling og rustesting </vt:lpstr>
      <vt:lpstr>Husk: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Glenn Bjermeland</dc:creator>
  <cp:lastModifiedBy>Kari Ronge</cp:lastModifiedBy>
  <cp:revision>150</cp:revision>
  <dcterms:created xsi:type="dcterms:W3CDTF">2017-07-06T08:31:48Z</dcterms:created>
  <dcterms:modified xsi:type="dcterms:W3CDTF">2018-02-08T11:55:02Z</dcterms:modified>
</cp:coreProperties>
</file>