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2" r:id="rId2"/>
    <p:sldId id="256" r:id="rId3"/>
    <p:sldId id="258" r:id="rId4"/>
    <p:sldId id="270" r:id="rId5"/>
    <p:sldId id="259" r:id="rId6"/>
    <p:sldId id="260" r:id="rId7"/>
    <p:sldId id="267" r:id="rId8"/>
    <p:sldId id="271" r:id="rId9"/>
    <p:sldId id="263" r:id="rId10"/>
    <p:sldId id="266" r:id="rId11"/>
    <p:sldId id="261" r:id="rId12"/>
    <p:sldId id="272" r:id="rId13"/>
    <p:sldId id="268" r:id="rId14"/>
    <p:sldId id="269" r:id="rId15"/>
    <p:sldId id="264" r:id="rId16"/>
    <p:sldId id="265" r:id="rId1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1952" autoAdjust="0"/>
  </p:normalViewPr>
  <p:slideViewPr>
    <p:cSldViewPr snapToGrid="0">
      <p:cViewPr varScale="1">
        <p:scale>
          <a:sx n="67" d="100"/>
          <a:sy n="67" d="100"/>
        </p:scale>
        <p:origin x="11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4A19-541C-4455-BC19-751658BE6120}" type="doc">
      <dgm:prSet loTypeId="urn:microsoft.com/office/officeart/2005/8/layout/hierarchy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9098EF-EF11-4C8E-8DCF-10F2054FD46A}">
      <dgm:prSet/>
      <dgm:spPr/>
      <dgm:t>
        <a:bodyPr/>
        <a:lstStyle/>
        <a:p>
          <a:r>
            <a:rPr lang="nb-NO"/>
            <a:t>Sepsis: systemisk inflammatorisk reaksjon på infeksjon, pga. dysregulert vertsrespons</a:t>
          </a:r>
          <a:endParaRPr lang="en-US"/>
        </a:p>
      </dgm:t>
    </dgm:pt>
    <dgm:pt modelId="{933222B3-E044-4DF0-86BF-0D8E252C2AA8}" type="parTrans" cxnId="{6767D0C9-9E54-42A7-887D-B726228AB361}">
      <dgm:prSet/>
      <dgm:spPr/>
      <dgm:t>
        <a:bodyPr/>
        <a:lstStyle/>
        <a:p>
          <a:endParaRPr lang="en-US"/>
        </a:p>
      </dgm:t>
    </dgm:pt>
    <dgm:pt modelId="{D2EC7157-B23B-4C7F-842C-67E72CF65394}" type="sibTrans" cxnId="{6767D0C9-9E54-42A7-887D-B726228AB361}">
      <dgm:prSet/>
      <dgm:spPr/>
      <dgm:t>
        <a:bodyPr/>
        <a:lstStyle/>
        <a:p>
          <a:endParaRPr lang="en-US"/>
        </a:p>
      </dgm:t>
    </dgm:pt>
    <dgm:pt modelId="{3ABC73E5-65F5-4D5E-8190-BE91F25673AC}">
      <dgm:prSet/>
      <dgm:spPr/>
      <dgm:t>
        <a:bodyPr/>
        <a:lstStyle/>
        <a:p>
          <a:r>
            <a:rPr lang="nb-NO" dirty="0"/>
            <a:t>Septisk sjokk: sepsis med organdysfunksjon med vedvarende hypotensjon til tross for væsketilførsel, der behov for vasopressorer for opprettholdelse av MAP &gt; 65 og der laktat er &gt; 2. </a:t>
          </a:r>
          <a:endParaRPr lang="en-US" dirty="0"/>
        </a:p>
      </dgm:t>
    </dgm:pt>
    <dgm:pt modelId="{FF35B01A-E890-4247-B05E-7B3DD09C2D56}" type="parTrans" cxnId="{14B20EEB-3C06-4BDB-B179-8BDBB6681FFA}">
      <dgm:prSet/>
      <dgm:spPr/>
      <dgm:t>
        <a:bodyPr/>
        <a:lstStyle/>
        <a:p>
          <a:endParaRPr lang="en-US"/>
        </a:p>
      </dgm:t>
    </dgm:pt>
    <dgm:pt modelId="{CCFD9425-64D9-47C8-8E61-24CA3AFD0B06}" type="sibTrans" cxnId="{14B20EEB-3C06-4BDB-B179-8BDBB6681FFA}">
      <dgm:prSet/>
      <dgm:spPr/>
      <dgm:t>
        <a:bodyPr/>
        <a:lstStyle/>
        <a:p>
          <a:endParaRPr lang="en-US"/>
        </a:p>
      </dgm:t>
    </dgm:pt>
    <dgm:pt modelId="{0C6B568E-2DBF-4E83-B1DD-4C22458ACB3E}" type="pres">
      <dgm:prSet presAssocID="{B8424A19-541C-4455-BC19-751658BE61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8073F6-AB2C-41FC-98B6-9EBF7105C9C1}" type="pres">
      <dgm:prSet presAssocID="{529098EF-EF11-4C8E-8DCF-10F2054FD46A}" presName="hierRoot1" presStyleCnt="0"/>
      <dgm:spPr/>
    </dgm:pt>
    <dgm:pt modelId="{74E14024-DB08-4E26-A0EF-CA7CB57AD5F0}" type="pres">
      <dgm:prSet presAssocID="{529098EF-EF11-4C8E-8DCF-10F2054FD46A}" presName="composite" presStyleCnt="0"/>
      <dgm:spPr/>
    </dgm:pt>
    <dgm:pt modelId="{3135235A-0927-4E8E-ADC1-8A47B7A6E470}" type="pres">
      <dgm:prSet presAssocID="{529098EF-EF11-4C8E-8DCF-10F2054FD46A}" presName="background" presStyleLbl="node0" presStyleIdx="0" presStyleCnt="2"/>
      <dgm:spPr/>
    </dgm:pt>
    <dgm:pt modelId="{10B8422D-56F1-4B43-9B23-CF76515F85E4}" type="pres">
      <dgm:prSet presAssocID="{529098EF-EF11-4C8E-8DCF-10F2054FD46A}" presName="text" presStyleLbl="fgAcc0" presStyleIdx="0" presStyleCnt="2">
        <dgm:presLayoutVars>
          <dgm:chPref val="3"/>
        </dgm:presLayoutVars>
      </dgm:prSet>
      <dgm:spPr/>
    </dgm:pt>
    <dgm:pt modelId="{CD7DD12D-F56B-4195-A77F-74B2BC11AAD1}" type="pres">
      <dgm:prSet presAssocID="{529098EF-EF11-4C8E-8DCF-10F2054FD46A}" presName="hierChild2" presStyleCnt="0"/>
      <dgm:spPr/>
    </dgm:pt>
    <dgm:pt modelId="{12AD6F39-692A-49CF-84D2-31238FE94D4A}" type="pres">
      <dgm:prSet presAssocID="{3ABC73E5-65F5-4D5E-8190-BE91F25673AC}" presName="hierRoot1" presStyleCnt="0"/>
      <dgm:spPr/>
    </dgm:pt>
    <dgm:pt modelId="{DE83CF47-2063-4339-8917-73E005E45515}" type="pres">
      <dgm:prSet presAssocID="{3ABC73E5-65F5-4D5E-8190-BE91F25673AC}" presName="composite" presStyleCnt="0"/>
      <dgm:spPr/>
    </dgm:pt>
    <dgm:pt modelId="{593F9A9D-0E9D-4DD5-9CA1-83158D82330B}" type="pres">
      <dgm:prSet presAssocID="{3ABC73E5-65F5-4D5E-8190-BE91F25673AC}" presName="background" presStyleLbl="node0" presStyleIdx="1" presStyleCnt="2"/>
      <dgm:spPr/>
    </dgm:pt>
    <dgm:pt modelId="{E43D8221-20C2-4811-B59E-91420BF834D9}" type="pres">
      <dgm:prSet presAssocID="{3ABC73E5-65F5-4D5E-8190-BE91F25673AC}" presName="text" presStyleLbl="fgAcc0" presStyleIdx="1" presStyleCnt="2">
        <dgm:presLayoutVars>
          <dgm:chPref val="3"/>
        </dgm:presLayoutVars>
      </dgm:prSet>
      <dgm:spPr/>
    </dgm:pt>
    <dgm:pt modelId="{B5567415-DF1D-4CE0-92E1-D93E78DF516F}" type="pres">
      <dgm:prSet presAssocID="{3ABC73E5-65F5-4D5E-8190-BE91F25673AC}" presName="hierChild2" presStyleCnt="0"/>
      <dgm:spPr/>
    </dgm:pt>
  </dgm:ptLst>
  <dgm:cxnLst>
    <dgm:cxn modelId="{D47D5A66-265F-4BD7-8027-50F7317C890C}" type="presOf" srcId="{B8424A19-541C-4455-BC19-751658BE6120}" destId="{0C6B568E-2DBF-4E83-B1DD-4C22458ACB3E}" srcOrd="0" destOrd="0" presId="urn:microsoft.com/office/officeart/2005/8/layout/hierarchy1"/>
    <dgm:cxn modelId="{6767D0C9-9E54-42A7-887D-B726228AB361}" srcId="{B8424A19-541C-4455-BC19-751658BE6120}" destId="{529098EF-EF11-4C8E-8DCF-10F2054FD46A}" srcOrd="0" destOrd="0" parTransId="{933222B3-E044-4DF0-86BF-0D8E252C2AA8}" sibTransId="{D2EC7157-B23B-4C7F-842C-67E72CF65394}"/>
    <dgm:cxn modelId="{E8A818D3-DDC8-472D-AE40-EF5D470E1898}" type="presOf" srcId="{529098EF-EF11-4C8E-8DCF-10F2054FD46A}" destId="{10B8422D-56F1-4B43-9B23-CF76515F85E4}" srcOrd="0" destOrd="0" presId="urn:microsoft.com/office/officeart/2005/8/layout/hierarchy1"/>
    <dgm:cxn modelId="{14B20EEB-3C06-4BDB-B179-8BDBB6681FFA}" srcId="{B8424A19-541C-4455-BC19-751658BE6120}" destId="{3ABC73E5-65F5-4D5E-8190-BE91F25673AC}" srcOrd="1" destOrd="0" parTransId="{FF35B01A-E890-4247-B05E-7B3DD09C2D56}" sibTransId="{CCFD9425-64D9-47C8-8E61-24CA3AFD0B06}"/>
    <dgm:cxn modelId="{1EED83EB-555E-42F2-9D20-9A21AEA14C79}" type="presOf" srcId="{3ABC73E5-65F5-4D5E-8190-BE91F25673AC}" destId="{E43D8221-20C2-4811-B59E-91420BF834D9}" srcOrd="0" destOrd="0" presId="urn:microsoft.com/office/officeart/2005/8/layout/hierarchy1"/>
    <dgm:cxn modelId="{04281AA4-79C1-423F-84B3-1A370FD08600}" type="presParOf" srcId="{0C6B568E-2DBF-4E83-B1DD-4C22458ACB3E}" destId="{078073F6-AB2C-41FC-98B6-9EBF7105C9C1}" srcOrd="0" destOrd="0" presId="urn:microsoft.com/office/officeart/2005/8/layout/hierarchy1"/>
    <dgm:cxn modelId="{9BBB2D9C-DA46-4CCE-A300-94AA9573C198}" type="presParOf" srcId="{078073F6-AB2C-41FC-98B6-9EBF7105C9C1}" destId="{74E14024-DB08-4E26-A0EF-CA7CB57AD5F0}" srcOrd="0" destOrd="0" presId="urn:microsoft.com/office/officeart/2005/8/layout/hierarchy1"/>
    <dgm:cxn modelId="{31845E87-1487-4791-AF06-95788CC1B071}" type="presParOf" srcId="{74E14024-DB08-4E26-A0EF-CA7CB57AD5F0}" destId="{3135235A-0927-4E8E-ADC1-8A47B7A6E470}" srcOrd="0" destOrd="0" presId="urn:microsoft.com/office/officeart/2005/8/layout/hierarchy1"/>
    <dgm:cxn modelId="{AA2F15A4-7717-4342-A8D3-617EC26B340F}" type="presParOf" srcId="{74E14024-DB08-4E26-A0EF-CA7CB57AD5F0}" destId="{10B8422D-56F1-4B43-9B23-CF76515F85E4}" srcOrd="1" destOrd="0" presId="urn:microsoft.com/office/officeart/2005/8/layout/hierarchy1"/>
    <dgm:cxn modelId="{6818F241-09F1-4513-B795-CF524C2E9082}" type="presParOf" srcId="{078073F6-AB2C-41FC-98B6-9EBF7105C9C1}" destId="{CD7DD12D-F56B-4195-A77F-74B2BC11AAD1}" srcOrd="1" destOrd="0" presId="urn:microsoft.com/office/officeart/2005/8/layout/hierarchy1"/>
    <dgm:cxn modelId="{F204607B-9EB2-4323-96F0-07D05B250713}" type="presParOf" srcId="{0C6B568E-2DBF-4E83-B1DD-4C22458ACB3E}" destId="{12AD6F39-692A-49CF-84D2-31238FE94D4A}" srcOrd="1" destOrd="0" presId="urn:microsoft.com/office/officeart/2005/8/layout/hierarchy1"/>
    <dgm:cxn modelId="{F63BD2C4-8432-47AF-8819-813404FBC4C6}" type="presParOf" srcId="{12AD6F39-692A-49CF-84D2-31238FE94D4A}" destId="{DE83CF47-2063-4339-8917-73E005E45515}" srcOrd="0" destOrd="0" presId="urn:microsoft.com/office/officeart/2005/8/layout/hierarchy1"/>
    <dgm:cxn modelId="{1D919CF4-24C0-4D35-9591-5BB09F95326F}" type="presParOf" srcId="{DE83CF47-2063-4339-8917-73E005E45515}" destId="{593F9A9D-0E9D-4DD5-9CA1-83158D82330B}" srcOrd="0" destOrd="0" presId="urn:microsoft.com/office/officeart/2005/8/layout/hierarchy1"/>
    <dgm:cxn modelId="{66304FD7-339E-4EBC-AAB2-B1DB56BACF63}" type="presParOf" srcId="{DE83CF47-2063-4339-8917-73E005E45515}" destId="{E43D8221-20C2-4811-B59E-91420BF834D9}" srcOrd="1" destOrd="0" presId="urn:microsoft.com/office/officeart/2005/8/layout/hierarchy1"/>
    <dgm:cxn modelId="{32EFEF57-D304-4AD3-B105-4C671E5810ED}" type="presParOf" srcId="{12AD6F39-692A-49CF-84D2-31238FE94D4A}" destId="{B5567415-DF1D-4CE0-92E1-D93E78DF51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23BD7-0C79-448A-81E9-A4283F8C5375}" type="doc">
      <dgm:prSet loTypeId="urn:microsoft.com/office/officeart/2005/8/layout/vList5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AFEC85-1D77-42FA-B624-CA280798BF17}">
      <dgm:prSet/>
      <dgm:spPr/>
      <dgm:t>
        <a:bodyPr/>
        <a:lstStyle/>
        <a:p>
          <a:r>
            <a:rPr lang="nb-NO" dirty="0">
              <a:solidFill>
                <a:srgbClr val="FF0000"/>
              </a:solidFill>
            </a:rPr>
            <a:t>60 min</a:t>
          </a:r>
          <a:endParaRPr lang="en-US" dirty="0">
            <a:solidFill>
              <a:srgbClr val="FF0000"/>
            </a:solidFill>
          </a:endParaRPr>
        </a:p>
      </dgm:t>
    </dgm:pt>
    <dgm:pt modelId="{3D697BA0-213F-4912-BDA5-46F6B18E4217}" type="parTrans" cxnId="{87C0D5A8-4431-4CED-B878-7AF1F90D6D9A}">
      <dgm:prSet/>
      <dgm:spPr/>
      <dgm:t>
        <a:bodyPr/>
        <a:lstStyle/>
        <a:p>
          <a:endParaRPr lang="en-US"/>
        </a:p>
      </dgm:t>
    </dgm:pt>
    <dgm:pt modelId="{D82C3A40-6FE6-4D24-A326-22CF331D4DBF}" type="sibTrans" cxnId="{87C0D5A8-4431-4CED-B878-7AF1F90D6D9A}">
      <dgm:prSet/>
      <dgm:spPr/>
      <dgm:t>
        <a:bodyPr/>
        <a:lstStyle/>
        <a:p>
          <a:endParaRPr lang="en-US"/>
        </a:p>
      </dgm:t>
    </dgm:pt>
    <dgm:pt modelId="{99ECBBA9-B67F-4DDA-8290-95FCDC764BBC}">
      <dgm:prSet custT="1"/>
      <dgm:spPr/>
      <dgm:t>
        <a:bodyPr/>
        <a:lstStyle/>
        <a:p>
          <a:r>
            <a:rPr lang="nb-NO" sz="2800" dirty="0"/>
            <a:t>Empirisk, bredspektret, flere </a:t>
          </a:r>
          <a:endParaRPr lang="en-US" sz="2800" dirty="0"/>
        </a:p>
      </dgm:t>
    </dgm:pt>
    <dgm:pt modelId="{A517482F-23ED-4440-8B2A-8AF3F9A618E8}" type="parTrans" cxnId="{1D5EC998-15D5-4E31-8CE8-5DD81C03A0BA}">
      <dgm:prSet/>
      <dgm:spPr/>
      <dgm:t>
        <a:bodyPr/>
        <a:lstStyle/>
        <a:p>
          <a:endParaRPr lang="en-US"/>
        </a:p>
      </dgm:t>
    </dgm:pt>
    <dgm:pt modelId="{80795F0B-F88B-4B93-AC19-E36BBAAC8ED7}" type="sibTrans" cxnId="{1D5EC998-15D5-4E31-8CE8-5DD81C03A0BA}">
      <dgm:prSet/>
      <dgm:spPr/>
      <dgm:t>
        <a:bodyPr/>
        <a:lstStyle/>
        <a:p>
          <a:endParaRPr lang="en-US"/>
        </a:p>
      </dgm:t>
    </dgm:pt>
    <dgm:pt modelId="{8289C68F-C11B-4B60-9207-3688232A1A4E}">
      <dgm:prSet/>
      <dgm:spPr/>
      <dgm:t>
        <a:bodyPr/>
        <a:lstStyle/>
        <a:p>
          <a:r>
            <a:rPr lang="nb-NO" dirty="0"/>
            <a:t>Lang  reisevei? </a:t>
          </a:r>
          <a:endParaRPr lang="en-US" dirty="0"/>
        </a:p>
      </dgm:t>
    </dgm:pt>
    <dgm:pt modelId="{C617BB4F-EBA7-4B83-92C1-2832234AE322}" type="parTrans" cxnId="{4E428671-B6CB-47F3-A4B2-5B234A9547E3}">
      <dgm:prSet/>
      <dgm:spPr/>
      <dgm:t>
        <a:bodyPr/>
        <a:lstStyle/>
        <a:p>
          <a:endParaRPr lang="en-US"/>
        </a:p>
      </dgm:t>
    </dgm:pt>
    <dgm:pt modelId="{249F8679-A20D-4D5F-AF50-B35C5CE60FBC}" type="sibTrans" cxnId="{4E428671-B6CB-47F3-A4B2-5B234A9547E3}">
      <dgm:prSet/>
      <dgm:spPr/>
      <dgm:t>
        <a:bodyPr/>
        <a:lstStyle/>
        <a:p>
          <a:endParaRPr lang="en-US"/>
        </a:p>
      </dgm:t>
    </dgm:pt>
    <dgm:pt modelId="{87C7C903-3F4B-4508-9739-D3B1B887367D}">
      <dgm:prSet/>
      <dgm:spPr/>
      <dgm:t>
        <a:bodyPr/>
        <a:lstStyle/>
        <a:p>
          <a:r>
            <a:rPr lang="nb-NO" dirty="0"/>
            <a:t>Dyrkningsprøver hvis mulig- send med </a:t>
          </a:r>
          <a:endParaRPr lang="en-US" dirty="0"/>
        </a:p>
      </dgm:t>
    </dgm:pt>
    <dgm:pt modelId="{4BF5E3DA-4A1E-4FD9-8405-C1C300655FDB}" type="parTrans" cxnId="{96F17E96-7283-41C5-BF75-36A6AB5B6027}">
      <dgm:prSet/>
      <dgm:spPr/>
      <dgm:t>
        <a:bodyPr/>
        <a:lstStyle/>
        <a:p>
          <a:endParaRPr lang="en-US"/>
        </a:p>
      </dgm:t>
    </dgm:pt>
    <dgm:pt modelId="{92E71DF5-A1B3-4EAE-A520-1EED1647B07C}" type="sibTrans" cxnId="{96F17E96-7283-41C5-BF75-36A6AB5B6027}">
      <dgm:prSet/>
      <dgm:spPr/>
      <dgm:t>
        <a:bodyPr/>
        <a:lstStyle/>
        <a:p>
          <a:endParaRPr lang="en-US"/>
        </a:p>
      </dgm:t>
    </dgm:pt>
    <dgm:pt modelId="{56E08565-C1FF-4B78-BA8A-CFDC7E1E4CBC}">
      <dgm:prSet/>
      <dgm:spPr/>
      <dgm:t>
        <a:bodyPr/>
        <a:lstStyle/>
        <a:p>
          <a:r>
            <a:rPr lang="en-US" dirty="0"/>
            <a:t>Antibiotika</a:t>
          </a:r>
        </a:p>
      </dgm:t>
    </dgm:pt>
    <dgm:pt modelId="{14A149B2-D89B-4EC8-BB00-45287AFFAFBC}" type="parTrans" cxnId="{730D67F1-207B-46C0-A1B1-CAE402102270}">
      <dgm:prSet/>
      <dgm:spPr/>
      <dgm:t>
        <a:bodyPr/>
        <a:lstStyle/>
        <a:p>
          <a:endParaRPr lang="nb-NO"/>
        </a:p>
      </dgm:t>
    </dgm:pt>
    <dgm:pt modelId="{3D21A6D0-EA85-409E-94A1-AC981068A777}" type="sibTrans" cxnId="{730D67F1-207B-46C0-A1B1-CAE402102270}">
      <dgm:prSet/>
      <dgm:spPr/>
      <dgm:t>
        <a:bodyPr/>
        <a:lstStyle/>
        <a:p>
          <a:endParaRPr lang="nb-NO"/>
        </a:p>
      </dgm:t>
    </dgm:pt>
    <dgm:pt modelId="{DDFF2F5E-053F-43EF-ABF9-DE82B3C92619}">
      <dgm:prSet/>
      <dgm:spPr/>
      <dgm:t>
        <a:bodyPr/>
        <a:lstStyle/>
        <a:p>
          <a:r>
            <a:rPr lang="en-US" dirty="0"/>
            <a:t>Pasientens tilstand </a:t>
          </a:r>
        </a:p>
      </dgm:t>
    </dgm:pt>
    <dgm:pt modelId="{5C5E26AF-9D9C-4EA8-95E2-D48DC6BED2A6}" type="parTrans" cxnId="{A9904226-D5BC-49AA-8299-D205DAE85F02}">
      <dgm:prSet/>
      <dgm:spPr/>
      <dgm:t>
        <a:bodyPr/>
        <a:lstStyle/>
        <a:p>
          <a:endParaRPr lang="nb-NO"/>
        </a:p>
      </dgm:t>
    </dgm:pt>
    <dgm:pt modelId="{24E34DE2-8131-4A11-BAB3-22EFDB453302}" type="sibTrans" cxnId="{A9904226-D5BC-49AA-8299-D205DAE85F02}">
      <dgm:prSet/>
      <dgm:spPr/>
      <dgm:t>
        <a:bodyPr/>
        <a:lstStyle/>
        <a:p>
          <a:endParaRPr lang="nb-NO"/>
        </a:p>
      </dgm:t>
    </dgm:pt>
    <dgm:pt modelId="{39A41760-2DBD-4FD4-9A32-58B71B4B2309}" type="pres">
      <dgm:prSet presAssocID="{2AC23BD7-0C79-448A-81E9-A4283F8C5375}" presName="Name0" presStyleCnt="0">
        <dgm:presLayoutVars>
          <dgm:dir/>
          <dgm:animLvl val="lvl"/>
          <dgm:resizeHandles val="exact"/>
        </dgm:presLayoutVars>
      </dgm:prSet>
      <dgm:spPr/>
    </dgm:pt>
    <dgm:pt modelId="{85474929-9AE5-47BE-884F-7851B20C9D93}" type="pres">
      <dgm:prSet presAssocID="{DEAFEC85-1D77-42FA-B624-CA280798BF17}" presName="linNode" presStyleCnt="0"/>
      <dgm:spPr/>
    </dgm:pt>
    <dgm:pt modelId="{544E40CA-52BD-4BBF-9DAD-BE7269B3642F}" type="pres">
      <dgm:prSet presAssocID="{DEAFEC85-1D77-42FA-B624-CA280798BF1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6024BD9-9B2C-44B3-8F86-A7F156C874CF}" type="pres">
      <dgm:prSet presAssocID="{DEAFEC85-1D77-42FA-B624-CA280798BF17}" presName="descendantText" presStyleLbl="alignAccFollowNode1" presStyleIdx="0" presStyleCnt="2" custLinFactNeighborX="-1004" custLinFactNeighborY="3939">
        <dgm:presLayoutVars>
          <dgm:bulletEnabled val="1"/>
        </dgm:presLayoutVars>
      </dgm:prSet>
      <dgm:spPr/>
    </dgm:pt>
    <dgm:pt modelId="{F91361B1-EC78-45BF-BB13-2DF6056639DA}" type="pres">
      <dgm:prSet presAssocID="{D82C3A40-6FE6-4D24-A326-22CF331D4DBF}" presName="sp" presStyleCnt="0"/>
      <dgm:spPr/>
    </dgm:pt>
    <dgm:pt modelId="{478E515B-E7C1-4352-AFC6-8044F5218056}" type="pres">
      <dgm:prSet presAssocID="{8289C68F-C11B-4B60-9207-3688232A1A4E}" presName="linNode" presStyleCnt="0"/>
      <dgm:spPr/>
    </dgm:pt>
    <dgm:pt modelId="{47D86E69-449D-4393-97A5-E230A7B4822F}" type="pres">
      <dgm:prSet presAssocID="{8289C68F-C11B-4B60-9207-3688232A1A4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B44A10A-E716-453F-99A0-A60CF6E8885C}" type="pres">
      <dgm:prSet presAssocID="{8289C68F-C11B-4B60-9207-3688232A1A4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E34AA18-B672-46FB-AA5E-E3AA0C91CCD6}" type="presOf" srcId="{2AC23BD7-0C79-448A-81E9-A4283F8C5375}" destId="{39A41760-2DBD-4FD4-9A32-58B71B4B2309}" srcOrd="0" destOrd="0" presId="urn:microsoft.com/office/officeart/2005/8/layout/vList5"/>
    <dgm:cxn modelId="{A9904226-D5BC-49AA-8299-D205DAE85F02}" srcId="{8289C68F-C11B-4B60-9207-3688232A1A4E}" destId="{DDFF2F5E-053F-43EF-ABF9-DE82B3C92619}" srcOrd="0" destOrd="0" parTransId="{5C5E26AF-9D9C-4EA8-95E2-D48DC6BED2A6}" sibTransId="{24E34DE2-8131-4A11-BAB3-22EFDB453302}"/>
    <dgm:cxn modelId="{D1D7164C-EE5B-4FA3-9AA5-DF0F01DC9D74}" type="presOf" srcId="{56E08565-C1FF-4B78-BA8A-CFDC7E1E4CBC}" destId="{1B44A10A-E716-453F-99A0-A60CF6E8885C}" srcOrd="0" destOrd="2" presId="urn:microsoft.com/office/officeart/2005/8/layout/vList5"/>
    <dgm:cxn modelId="{CAF0BB4F-9809-4F04-B9F7-4898286DDA4B}" type="presOf" srcId="{DEAFEC85-1D77-42FA-B624-CA280798BF17}" destId="{544E40CA-52BD-4BBF-9DAD-BE7269B3642F}" srcOrd="0" destOrd="0" presId="urn:microsoft.com/office/officeart/2005/8/layout/vList5"/>
    <dgm:cxn modelId="{4E428671-B6CB-47F3-A4B2-5B234A9547E3}" srcId="{2AC23BD7-0C79-448A-81E9-A4283F8C5375}" destId="{8289C68F-C11B-4B60-9207-3688232A1A4E}" srcOrd="1" destOrd="0" parTransId="{C617BB4F-EBA7-4B83-92C1-2832234AE322}" sibTransId="{249F8679-A20D-4D5F-AF50-B35C5CE60FBC}"/>
    <dgm:cxn modelId="{96F17E96-7283-41C5-BF75-36A6AB5B6027}" srcId="{8289C68F-C11B-4B60-9207-3688232A1A4E}" destId="{87C7C903-3F4B-4508-9739-D3B1B887367D}" srcOrd="1" destOrd="0" parTransId="{4BF5E3DA-4A1E-4FD9-8405-C1C300655FDB}" sibTransId="{92E71DF5-A1B3-4EAE-A520-1EED1647B07C}"/>
    <dgm:cxn modelId="{1D5EC998-15D5-4E31-8CE8-5DD81C03A0BA}" srcId="{DEAFEC85-1D77-42FA-B624-CA280798BF17}" destId="{99ECBBA9-B67F-4DDA-8290-95FCDC764BBC}" srcOrd="0" destOrd="0" parTransId="{A517482F-23ED-4440-8B2A-8AF3F9A618E8}" sibTransId="{80795F0B-F88B-4B93-AC19-E36BBAAC8ED7}"/>
    <dgm:cxn modelId="{3AE2F299-5E69-4618-B62B-E2DD25092970}" type="presOf" srcId="{99ECBBA9-B67F-4DDA-8290-95FCDC764BBC}" destId="{66024BD9-9B2C-44B3-8F86-A7F156C874CF}" srcOrd="0" destOrd="0" presId="urn:microsoft.com/office/officeart/2005/8/layout/vList5"/>
    <dgm:cxn modelId="{87C0D5A8-4431-4CED-B878-7AF1F90D6D9A}" srcId="{2AC23BD7-0C79-448A-81E9-A4283F8C5375}" destId="{DEAFEC85-1D77-42FA-B624-CA280798BF17}" srcOrd="0" destOrd="0" parTransId="{3D697BA0-213F-4912-BDA5-46F6B18E4217}" sibTransId="{D82C3A40-6FE6-4D24-A326-22CF331D4DBF}"/>
    <dgm:cxn modelId="{154CD6B2-EAC7-41F1-AC07-D1E8E7ACAC38}" type="presOf" srcId="{87C7C903-3F4B-4508-9739-D3B1B887367D}" destId="{1B44A10A-E716-453F-99A0-A60CF6E8885C}" srcOrd="0" destOrd="1" presId="urn:microsoft.com/office/officeart/2005/8/layout/vList5"/>
    <dgm:cxn modelId="{7A21D2C5-3BD1-4239-ABBA-916E703E36DA}" type="presOf" srcId="{DDFF2F5E-053F-43EF-ABF9-DE82B3C92619}" destId="{1B44A10A-E716-453F-99A0-A60CF6E8885C}" srcOrd="0" destOrd="0" presId="urn:microsoft.com/office/officeart/2005/8/layout/vList5"/>
    <dgm:cxn modelId="{CAD0A9E0-8CD3-4FFD-BFAC-9D774DBBE442}" type="presOf" srcId="{8289C68F-C11B-4B60-9207-3688232A1A4E}" destId="{47D86E69-449D-4393-97A5-E230A7B4822F}" srcOrd="0" destOrd="0" presId="urn:microsoft.com/office/officeart/2005/8/layout/vList5"/>
    <dgm:cxn modelId="{730D67F1-207B-46C0-A1B1-CAE402102270}" srcId="{8289C68F-C11B-4B60-9207-3688232A1A4E}" destId="{56E08565-C1FF-4B78-BA8A-CFDC7E1E4CBC}" srcOrd="2" destOrd="0" parTransId="{14A149B2-D89B-4EC8-BB00-45287AFFAFBC}" sibTransId="{3D21A6D0-EA85-409E-94A1-AC981068A777}"/>
    <dgm:cxn modelId="{1DE60C15-485D-48DC-9C83-AF02413FA918}" type="presParOf" srcId="{39A41760-2DBD-4FD4-9A32-58B71B4B2309}" destId="{85474929-9AE5-47BE-884F-7851B20C9D93}" srcOrd="0" destOrd="0" presId="urn:microsoft.com/office/officeart/2005/8/layout/vList5"/>
    <dgm:cxn modelId="{13421781-5E11-4946-88BA-03BB17E919D1}" type="presParOf" srcId="{85474929-9AE5-47BE-884F-7851B20C9D93}" destId="{544E40CA-52BD-4BBF-9DAD-BE7269B3642F}" srcOrd="0" destOrd="0" presId="urn:microsoft.com/office/officeart/2005/8/layout/vList5"/>
    <dgm:cxn modelId="{B07D93AA-40A6-449B-8664-34BA121C10FA}" type="presParOf" srcId="{85474929-9AE5-47BE-884F-7851B20C9D93}" destId="{66024BD9-9B2C-44B3-8F86-A7F156C874CF}" srcOrd="1" destOrd="0" presId="urn:microsoft.com/office/officeart/2005/8/layout/vList5"/>
    <dgm:cxn modelId="{5DCF72A5-9D55-41A1-B2FD-E63EA92323E2}" type="presParOf" srcId="{39A41760-2DBD-4FD4-9A32-58B71B4B2309}" destId="{F91361B1-EC78-45BF-BB13-2DF6056639DA}" srcOrd="1" destOrd="0" presId="urn:microsoft.com/office/officeart/2005/8/layout/vList5"/>
    <dgm:cxn modelId="{A1FB48E1-548B-4166-AA12-0264FF081889}" type="presParOf" srcId="{39A41760-2DBD-4FD4-9A32-58B71B4B2309}" destId="{478E515B-E7C1-4352-AFC6-8044F5218056}" srcOrd="2" destOrd="0" presId="urn:microsoft.com/office/officeart/2005/8/layout/vList5"/>
    <dgm:cxn modelId="{4E15CF95-AF73-4FA8-8554-72C0B919CD9F}" type="presParOf" srcId="{478E515B-E7C1-4352-AFC6-8044F5218056}" destId="{47D86E69-449D-4393-97A5-E230A7B4822F}" srcOrd="0" destOrd="0" presId="urn:microsoft.com/office/officeart/2005/8/layout/vList5"/>
    <dgm:cxn modelId="{3B659F40-3DFE-4D72-A617-B84FF0AC92EF}" type="presParOf" srcId="{478E515B-E7C1-4352-AFC6-8044F5218056}" destId="{1B44A10A-E716-453F-99A0-A60CF6E88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F5B64-FC15-497D-AC8B-06BBAE45F7F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9398F4-B5AC-4E5E-BFCA-0BEA1688CFB4}">
      <dgm:prSet/>
      <dgm:spPr/>
      <dgm:t>
        <a:bodyPr/>
        <a:lstStyle/>
        <a:p>
          <a:r>
            <a:rPr lang="nb-NO"/>
            <a:t>Tenk sepsis</a:t>
          </a:r>
          <a:endParaRPr lang="en-US"/>
        </a:p>
      </dgm:t>
    </dgm:pt>
    <dgm:pt modelId="{435EE03F-54D3-443E-9C14-0E9FBB28616C}" type="parTrans" cxnId="{B45047EE-CDE8-4599-954C-B8E6AE85F853}">
      <dgm:prSet/>
      <dgm:spPr/>
      <dgm:t>
        <a:bodyPr/>
        <a:lstStyle/>
        <a:p>
          <a:endParaRPr lang="en-US"/>
        </a:p>
      </dgm:t>
    </dgm:pt>
    <dgm:pt modelId="{068CC59F-2961-422E-BFAB-7DA3EB3DAF3D}" type="sibTrans" cxnId="{B45047EE-CDE8-4599-954C-B8E6AE85F853}">
      <dgm:prSet/>
      <dgm:spPr/>
      <dgm:t>
        <a:bodyPr/>
        <a:lstStyle/>
        <a:p>
          <a:endParaRPr lang="en-US"/>
        </a:p>
      </dgm:t>
    </dgm:pt>
    <dgm:pt modelId="{4F6E65FE-00BB-4AE3-A76F-0ACA7DDFA658}">
      <dgm:prSet/>
      <dgm:spPr/>
      <dgm:t>
        <a:bodyPr/>
        <a:lstStyle/>
        <a:p>
          <a:r>
            <a:rPr lang="nb-NO"/>
            <a:t>BT, puls, spO2, temperatur og RR</a:t>
          </a:r>
          <a:endParaRPr lang="en-US"/>
        </a:p>
      </dgm:t>
    </dgm:pt>
    <dgm:pt modelId="{027A77C7-96DC-4C38-B773-E2B59A416358}" type="parTrans" cxnId="{026D4790-77EC-4614-B02E-169697978159}">
      <dgm:prSet/>
      <dgm:spPr/>
      <dgm:t>
        <a:bodyPr/>
        <a:lstStyle/>
        <a:p>
          <a:endParaRPr lang="en-US"/>
        </a:p>
      </dgm:t>
    </dgm:pt>
    <dgm:pt modelId="{9AD6F6C8-9E62-41EE-A239-FC7E10AAC49F}" type="sibTrans" cxnId="{026D4790-77EC-4614-B02E-169697978159}">
      <dgm:prSet/>
      <dgm:spPr/>
      <dgm:t>
        <a:bodyPr/>
        <a:lstStyle/>
        <a:p>
          <a:endParaRPr lang="en-US"/>
        </a:p>
      </dgm:t>
    </dgm:pt>
    <dgm:pt modelId="{DF1AA1FC-1AE7-4F5C-AEB6-00A9F6A685DF}">
      <dgm:prSet/>
      <dgm:spPr/>
      <dgm:t>
        <a:bodyPr/>
        <a:lstStyle/>
        <a:p>
          <a:r>
            <a:rPr lang="nb-NO"/>
            <a:t>ABCDE med fortløpende tiltak</a:t>
          </a:r>
          <a:endParaRPr lang="en-US"/>
        </a:p>
      </dgm:t>
    </dgm:pt>
    <dgm:pt modelId="{154C50DF-142D-42B7-8529-F5AA698ABA6A}" type="parTrans" cxnId="{FDE8ED3C-5C03-45B6-97A4-1C5DC98FC062}">
      <dgm:prSet/>
      <dgm:spPr/>
      <dgm:t>
        <a:bodyPr/>
        <a:lstStyle/>
        <a:p>
          <a:endParaRPr lang="en-US"/>
        </a:p>
      </dgm:t>
    </dgm:pt>
    <dgm:pt modelId="{60881474-ABB1-4C68-A7C3-F5B0BA0B872E}" type="sibTrans" cxnId="{FDE8ED3C-5C03-45B6-97A4-1C5DC98FC062}">
      <dgm:prSet/>
      <dgm:spPr/>
      <dgm:t>
        <a:bodyPr/>
        <a:lstStyle/>
        <a:p>
          <a:endParaRPr lang="en-US"/>
        </a:p>
      </dgm:t>
    </dgm:pt>
    <dgm:pt modelId="{4B3283A7-6A2B-4280-B316-BCD907328F21}">
      <dgm:prSet/>
      <dgm:spPr/>
      <dgm:t>
        <a:bodyPr/>
        <a:lstStyle/>
        <a:p>
          <a:r>
            <a:rPr lang="nb-NO"/>
            <a:t>Revurder </a:t>
          </a:r>
          <a:endParaRPr lang="en-US"/>
        </a:p>
      </dgm:t>
    </dgm:pt>
    <dgm:pt modelId="{CD2B5686-14D3-4DB8-9218-451EA997C279}" type="parTrans" cxnId="{1C0A8F6B-744F-4751-AF48-69E80DBCCAE7}">
      <dgm:prSet/>
      <dgm:spPr/>
      <dgm:t>
        <a:bodyPr/>
        <a:lstStyle/>
        <a:p>
          <a:endParaRPr lang="en-US"/>
        </a:p>
      </dgm:t>
    </dgm:pt>
    <dgm:pt modelId="{01F77F33-D3BB-452C-BFED-9310D3E71736}" type="sibTrans" cxnId="{1C0A8F6B-744F-4751-AF48-69E80DBCCAE7}">
      <dgm:prSet/>
      <dgm:spPr/>
      <dgm:t>
        <a:bodyPr/>
        <a:lstStyle/>
        <a:p>
          <a:endParaRPr lang="en-US"/>
        </a:p>
      </dgm:t>
    </dgm:pt>
    <dgm:pt modelId="{9537292F-2F16-4CD1-A575-1C01494F5E58}">
      <dgm:prSet/>
      <dgm:spPr/>
      <dgm:t>
        <a:bodyPr/>
        <a:lstStyle/>
        <a:p>
          <a:r>
            <a:rPr lang="nb-NO"/>
            <a:t>Dyrkningsprøver + evt. antibiotika</a:t>
          </a:r>
          <a:endParaRPr lang="en-US"/>
        </a:p>
      </dgm:t>
    </dgm:pt>
    <dgm:pt modelId="{D551642D-1E23-4C15-8B34-E131A17F5677}" type="parTrans" cxnId="{8CCDB674-BA5E-4B2F-8005-765FCD2035E0}">
      <dgm:prSet/>
      <dgm:spPr/>
      <dgm:t>
        <a:bodyPr/>
        <a:lstStyle/>
        <a:p>
          <a:endParaRPr lang="en-US"/>
        </a:p>
      </dgm:t>
    </dgm:pt>
    <dgm:pt modelId="{A5F9AE66-B948-481E-9955-132DAEA39018}" type="sibTrans" cxnId="{8CCDB674-BA5E-4B2F-8005-765FCD2035E0}">
      <dgm:prSet/>
      <dgm:spPr/>
      <dgm:t>
        <a:bodyPr/>
        <a:lstStyle/>
        <a:p>
          <a:endParaRPr lang="en-US"/>
        </a:p>
      </dgm:t>
    </dgm:pt>
    <dgm:pt modelId="{21B33B1E-73E8-4B9F-B0F5-9D45DDDF396E}" type="pres">
      <dgm:prSet presAssocID="{A5BF5B64-FC15-497D-AC8B-06BBAE45F7F8}" presName="linear" presStyleCnt="0">
        <dgm:presLayoutVars>
          <dgm:dir/>
          <dgm:animLvl val="lvl"/>
          <dgm:resizeHandles val="exact"/>
        </dgm:presLayoutVars>
      </dgm:prSet>
      <dgm:spPr/>
    </dgm:pt>
    <dgm:pt modelId="{3F1B340C-3786-4523-9731-B088533546E1}" type="pres">
      <dgm:prSet presAssocID="{E19398F4-B5AC-4E5E-BFCA-0BEA1688CFB4}" presName="parentLin" presStyleCnt="0"/>
      <dgm:spPr/>
    </dgm:pt>
    <dgm:pt modelId="{891A60CA-A147-4C0C-9DD1-B906870821B4}" type="pres">
      <dgm:prSet presAssocID="{E19398F4-B5AC-4E5E-BFCA-0BEA1688CFB4}" presName="parentLeftMargin" presStyleLbl="node1" presStyleIdx="0" presStyleCnt="5"/>
      <dgm:spPr/>
    </dgm:pt>
    <dgm:pt modelId="{FA8FE5EE-0ED8-4D70-806D-2A1267CF6327}" type="pres">
      <dgm:prSet presAssocID="{E19398F4-B5AC-4E5E-BFCA-0BEA1688CF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0A3464-5539-486F-A5F9-EE30EED772BE}" type="pres">
      <dgm:prSet presAssocID="{E19398F4-B5AC-4E5E-BFCA-0BEA1688CFB4}" presName="negativeSpace" presStyleCnt="0"/>
      <dgm:spPr/>
    </dgm:pt>
    <dgm:pt modelId="{B1016BAC-7050-4743-A456-A8F405BA42B5}" type="pres">
      <dgm:prSet presAssocID="{E19398F4-B5AC-4E5E-BFCA-0BEA1688CFB4}" presName="childText" presStyleLbl="conFgAcc1" presStyleIdx="0" presStyleCnt="5">
        <dgm:presLayoutVars>
          <dgm:bulletEnabled val="1"/>
        </dgm:presLayoutVars>
      </dgm:prSet>
      <dgm:spPr/>
    </dgm:pt>
    <dgm:pt modelId="{107DCBD0-9712-4FA3-8963-254040D98530}" type="pres">
      <dgm:prSet presAssocID="{068CC59F-2961-422E-BFAB-7DA3EB3DAF3D}" presName="spaceBetweenRectangles" presStyleCnt="0"/>
      <dgm:spPr/>
    </dgm:pt>
    <dgm:pt modelId="{33102013-3799-4128-A93F-36826A918A6F}" type="pres">
      <dgm:prSet presAssocID="{4F6E65FE-00BB-4AE3-A76F-0ACA7DDFA658}" presName="parentLin" presStyleCnt="0"/>
      <dgm:spPr/>
    </dgm:pt>
    <dgm:pt modelId="{485959AA-82BD-449E-81A4-E69EC6591AB8}" type="pres">
      <dgm:prSet presAssocID="{4F6E65FE-00BB-4AE3-A76F-0ACA7DDFA658}" presName="parentLeftMargin" presStyleLbl="node1" presStyleIdx="0" presStyleCnt="5"/>
      <dgm:spPr/>
    </dgm:pt>
    <dgm:pt modelId="{D6EE3BF6-7C9D-4F1A-8216-5A1073F1A382}" type="pres">
      <dgm:prSet presAssocID="{4F6E65FE-00BB-4AE3-A76F-0ACA7DDFA6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20C3DB-66C1-4E8B-ACFF-85EEB914A75A}" type="pres">
      <dgm:prSet presAssocID="{4F6E65FE-00BB-4AE3-A76F-0ACA7DDFA658}" presName="negativeSpace" presStyleCnt="0"/>
      <dgm:spPr/>
    </dgm:pt>
    <dgm:pt modelId="{AF4FC046-84CA-43A6-B468-F0D38C062AF4}" type="pres">
      <dgm:prSet presAssocID="{4F6E65FE-00BB-4AE3-A76F-0ACA7DDFA658}" presName="childText" presStyleLbl="conFgAcc1" presStyleIdx="1" presStyleCnt="5">
        <dgm:presLayoutVars>
          <dgm:bulletEnabled val="1"/>
        </dgm:presLayoutVars>
      </dgm:prSet>
      <dgm:spPr/>
    </dgm:pt>
    <dgm:pt modelId="{0D18D574-A794-4302-AAA4-F00A753F614B}" type="pres">
      <dgm:prSet presAssocID="{9AD6F6C8-9E62-41EE-A239-FC7E10AAC49F}" presName="spaceBetweenRectangles" presStyleCnt="0"/>
      <dgm:spPr/>
    </dgm:pt>
    <dgm:pt modelId="{D258712A-3B9B-468F-82E5-8D700DBFD261}" type="pres">
      <dgm:prSet presAssocID="{DF1AA1FC-1AE7-4F5C-AEB6-00A9F6A685DF}" presName="parentLin" presStyleCnt="0"/>
      <dgm:spPr/>
    </dgm:pt>
    <dgm:pt modelId="{0DCD3806-E095-4955-B0A3-E14FDBEF9507}" type="pres">
      <dgm:prSet presAssocID="{DF1AA1FC-1AE7-4F5C-AEB6-00A9F6A685DF}" presName="parentLeftMargin" presStyleLbl="node1" presStyleIdx="1" presStyleCnt="5"/>
      <dgm:spPr/>
    </dgm:pt>
    <dgm:pt modelId="{B3D6EC02-C4A5-4DC8-8C34-6316827B4FDB}" type="pres">
      <dgm:prSet presAssocID="{DF1AA1FC-1AE7-4F5C-AEB6-00A9F6A685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F0BB22-BEAB-4D92-BA1C-0BE2F4543133}" type="pres">
      <dgm:prSet presAssocID="{DF1AA1FC-1AE7-4F5C-AEB6-00A9F6A685DF}" presName="negativeSpace" presStyleCnt="0"/>
      <dgm:spPr/>
    </dgm:pt>
    <dgm:pt modelId="{B2DACFF9-C33D-440B-BAB8-E7FE3E27F610}" type="pres">
      <dgm:prSet presAssocID="{DF1AA1FC-1AE7-4F5C-AEB6-00A9F6A685DF}" presName="childText" presStyleLbl="conFgAcc1" presStyleIdx="2" presStyleCnt="5">
        <dgm:presLayoutVars>
          <dgm:bulletEnabled val="1"/>
        </dgm:presLayoutVars>
      </dgm:prSet>
      <dgm:spPr/>
    </dgm:pt>
    <dgm:pt modelId="{18A59360-47AA-4D02-9AD3-C8F06A8FB5CB}" type="pres">
      <dgm:prSet presAssocID="{60881474-ABB1-4C68-A7C3-F5B0BA0B872E}" presName="spaceBetweenRectangles" presStyleCnt="0"/>
      <dgm:spPr/>
    </dgm:pt>
    <dgm:pt modelId="{BBA97981-D5C5-40D0-9FAA-80EFA6661AE2}" type="pres">
      <dgm:prSet presAssocID="{4B3283A7-6A2B-4280-B316-BCD907328F21}" presName="parentLin" presStyleCnt="0"/>
      <dgm:spPr/>
    </dgm:pt>
    <dgm:pt modelId="{43F3174D-A091-415C-93E3-6D3720D30023}" type="pres">
      <dgm:prSet presAssocID="{4B3283A7-6A2B-4280-B316-BCD907328F21}" presName="parentLeftMargin" presStyleLbl="node1" presStyleIdx="2" presStyleCnt="5"/>
      <dgm:spPr/>
    </dgm:pt>
    <dgm:pt modelId="{901AF5CD-1171-4E10-B86D-5EC6B3A33D98}" type="pres">
      <dgm:prSet presAssocID="{4B3283A7-6A2B-4280-B316-BCD907328F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EABAEE-F718-4D78-A02A-1FD4C999B600}" type="pres">
      <dgm:prSet presAssocID="{4B3283A7-6A2B-4280-B316-BCD907328F21}" presName="negativeSpace" presStyleCnt="0"/>
      <dgm:spPr/>
    </dgm:pt>
    <dgm:pt modelId="{D53776E6-AB7D-4C04-A655-ABF158106C4A}" type="pres">
      <dgm:prSet presAssocID="{4B3283A7-6A2B-4280-B316-BCD907328F21}" presName="childText" presStyleLbl="conFgAcc1" presStyleIdx="3" presStyleCnt="5">
        <dgm:presLayoutVars>
          <dgm:bulletEnabled val="1"/>
        </dgm:presLayoutVars>
      </dgm:prSet>
      <dgm:spPr/>
    </dgm:pt>
    <dgm:pt modelId="{F54EB06F-3141-4F56-85A3-3D26665D6273}" type="pres">
      <dgm:prSet presAssocID="{01F77F33-D3BB-452C-BFED-9310D3E71736}" presName="spaceBetweenRectangles" presStyleCnt="0"/>
      <dgm:spPr/>
    </dgm:pt>
    <dgm:pt modelId="{2103EC64-FABE-4121-8AF2-419D4568C6BD}" type="pres">
      <dgm:prSet presAssocID="{9537292F-2F16-4CD1-A575-1C01494F5E58}" presName="parentLin" presStyleCnt="0"/>
      <dgm:spPr/>
    </dgm:pt>
    <dgm:pt modelId="{6826500B-1791-48A2-BD4B-D3A53EB05276}" type="pres">
      <dgm:prSet presAssocID="{9537292F-2F16-4CD1-A575-1C01494F5E58}" presName="parentLeftMargin" presStyleLbl="node1" presStyleIdx="3" presStyleCnt="5"/>
      <dgm:spPr/>
    </dgm:pt>
    <dgm:pt modelId="{F0842AC3-6C2E-4ED1-8C2E-18CECE54ED35}" type="pres">
      <dgm:prSet presAssocID="{9537292F-2F16-4CD1-A575-1C01494F5E5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10D7E02-CD65-44A7-9C74-8145F1872E65}" type="pres">
      <dgm:prSet presAssocID="{9537292F-2F16-4CD1-A575-1C01494F5E58}" presName="negativeSpace" presStyleCnt="0"/>
      <dgm:spPr/>
    </dgm:pt>
    <dgm:pt modelId="{546A9E26-1CD9-487C-98F7-B479C4BA2327}" type="pres">
      <dgm:prSet presAssocID="{9537292F-2F16-4CD1-A575-1C01494F5E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43BE804-53FB-418D-8CBE-DD270BDDE9D7}" type="presOf" srcId="{DF1AA1FC-1AE7-4F5C-AEB6-00A9F6A685DF}" destId="{B3D6EC02-C4A5-4DC8-8C34-6316827B4FDB}" srcOrd="1" destOrd="0" presId="urn:microsoft.com/office/officeart/2005/8/layout/list1"/>
    <dgm:cxn modelId="{AF1D4C0C-4D92-41D1-8C4E-41719A38F9BB}" type="presOf" srcId="{A5BF5B64-FC15-497D-AC8B-06BBAE45F7F8}" destId="{21B33B1E-73E8-4B9F-B0F5-9D45DDDF396E}" srcOrd="0" destOrd="0" presId="urn:microsoft.com/office/officeart/2005/8/layout/list1"/>
    <dgm:cxn modelId="{1D8B8B31-749E-4F80-BC84-F58E87215AA8}" type="presOf" srcId="{9537292F-2F16-4CD1-A575-1C01494F5E58}" destId="{F0842AC3-6C2E-4ED1-8C2E-18CECE54ED35}" srcOrd="1" destOrd="0" presId="urn:microsoft.com/office/officeart/2005/8/layout/list1"/>
    <dgm:cxn modelId="{F8C8BC38-0A96-4AD3-A6C9-7DDC1E622C3D}" type="presOf" srcId="{9537292F-2F16-4CD1-A575-1C01494F5E58}" destId="{6826500B-1791-48A2-BD4B-D3A53EB05276}" srcOrd="0" destOrd="0" presId="urn:microsoft.com/office/officeart/2005/8/layout/list1"/>
    <dgm:cxn modelId="{FDE8ED3C-5C03-45B6-97A4-1C5DC98FC062}" srcId="{A5BF5B64-FC15-497D-AC8B-06BBAE45F7F8}" destId="{DF1AA1FC-1AE7-4F5C-AEB6-00A9F6A685DF}" srcOrd="2" destOrd="0" parTransId="{154C50DF-142D-42B7-8529-F5AA698ABA6A}" sibTransId="{60881474-ABB1-4C68-A7C3-F5B0BA0B872E}"/>
    <dgm:cxn modelId="{1A00A565-3E96-47BF-931C-B3357CC65252}" type="presOf" srcId="{DF1AA1FC-1AE7-4F5C-AEB6-00A9F6A685DF}" destId="{0DCD3806-E095-4955-B0A3-E14FDBEF9507}" srcOrd="0" destOrd="0" presId="urn:microsoft.com/office/officeart/2005/8/layout/list1"/>
    <dgm:cxn modelId="{1C0A8F6B-744F-4751-AF48-69E80DBCCAE7}" srcId="{A5BF5B64-FC15-497D-AC8B-06BBAE45F7F8}" destId="{4B3283A7-6A2B-4280-B316-BCD907328F21}" srcOrd="3" destOrd="0" parTransId="{CD2B5686-14D3-4DB8-9218-451EA997C279}" sibTransId="{01F77F33-D3BB-452C-BFED-9310D3E71736}"/>
    <dgm:cxn modelId="{8CCDB674-BA5E-4B2F-8005-765FCD2035E0}" srcId="{A5BF5B64-FC15-497D-AC8B-06BBAE45F7F8}" destId="{9537292F-2F16-4CD1-A575-1C01494F5E58}" srcOrd="4" destOrd="0" parTransId="{D551642D-1E23-4C15-8B34-E131A17F5677}" sibTransId="{A5F9AE66-B948-481E-9955-132DAEA39018}"/>
    <dgm:cxn modelId="{B1EACB7B-53D3-49D5-93E3-8AEE62A8F2B6}" type="presOf" srcId="{4B3283A7-6A2B-4280-B316-BCD907328F21}" destId="{43F3174D-A091-415C-93E3-6D3720D30023}" srcOrd="0" destOrd="0" presId="urn:microsoft.com/office/officeart/2005/8/layout/list1"/>
    <dgm:cxn modelId="{E9E11681-40E9-4012-89F0-CF6E346AA9ED}" type="presOf" srcId="{E19398F4-B5AC-4E5E-BFCA-0BEA1688CFB4}" destId="{FA8FE5EE-0ED8-4D70-806D-2A1267CF6327}" srcOrd="1" destOrd="0" presId="urn:microsoft.com/office/officeart/2005/8/layout/list1"/>
    <dgm:cxn modelId="{F1BB3181-45D0-449F-9820-CC1AF7153856}" type="presOf" srcId="{E19398F4-B5AC-4E5E-BFCA-0BEA1688CFB4}" destId="{891A60CA-A147-4C0C-9DD1-B906870821B4}" srcOrd="0" destOrd="0" presId="urn:microsoft.com/office/officeart/2005/8/layout/list1"/>
    <dgm:cxn modelId="{4E4FB68B-FC27-44E8-8B75-731B26E75E36}" type="presOf" srcId="{4F6E65FE-00BB-4AE3-A76F-0ACA7DDFA658}" destId="{485959AA-82BD-449E-81A4-E69EC6591AB8}" srcOrd="0" destOrd="0" presId="urn:microsoft.com/office/officeart/2005/8/layout/list1"/>
    <dgm:cxn modelId="{026D4790-77EC-4614-B02E-169697978159}" srcId="{A5BF5B64-FC15-497D-AC8B-06BBAE45F7F8}" destId="{4F6E65FE-00BB-4AE3-A76F-0ACA7DDFA658}" srcOrd="1" destOrd="0" parTransId="{027A77C7-96DC-4C38-B773-E2B59A416358}" sibTransId="{9AD6F6C8-9E62-41EE-A239-FC7E10AAC49F}"/>
    <dgm:cxn modelId="{C1B485BB-F4AC-40BD-B31A-4D81886E5598}" type="presOf" srcId="{4F6E65FE-00BB-4AE3-A76F-0ACA7DDFA658}" destId="{D6EE3BF6-7C9D-4F1A-8216-5A1073F1A382}" srcOrd="1" destOrd="0" presId="urn:microsoft.com/office/officeart/2005/8/layout/list1"/>
    <dgm:cxn modelId="{987A16EC-9477-4067-86DC-6F9175AD090B}" type="presOf" srcId="{4B3283A7-6A2B-4280-B316-BCD907328F21}" destId="{901AF5CD-1171-4E10-B86D-5EC6B3A33D98}" srcOrd="1" destOrd="0" presId="urn:microsoft.com/office/officeart/2005/8/layout/list1"/>
    <dgm:cxn modelId="{B45047EE-CDE8-4599-954C-B8E6AE85F853}" srcId="{A5BF5B64-FC15-497D-AC8B-06BBAE45F7F8}" destId="{E19398F4-B5AC-4E5E-BFCA-0BEA1688CFB4}" srcOrd="0" destOrd="0" parTransId="{435EE03F-54D3-443E-9C14-0E9FBB28616C}" sibTransId="{068CC59F-2961-422E-BFAB-7DA3EB3DAF3D}"/>
    <dgm:cxn modelId="{50B03EF0-89CE-4709-986C-AB6B9D8FC189}" type="presParOf" srcId="{21B33B1E-73E8-4B9F-B0F5-9D45DDDF396E}" destId="{3F1B340C-3786-4523-9731-B088533546E1}" srcOrd="0" destOrd="0" presId="urn:microsoft.com/office/officeart/2005/8/layout/list1"/>
    <dgm:cxn modelId="{F3F9305C-2804-415A-8306-B762FE162AA3}" type="presParOf" srcId="{3F1B340C-3786-4523-9731-B088533546E1}" destId="{891A60CA-A147-4C0C-9DD1-B906870821B4}" srcOrd="0" destOrd="0" presId="urn:microsoft.com/office/officeart/2005/8/layout/list1"/>
    <dgm:cxn modelId="{5DF44BC1-9034-4258-BA90-8BA932863966}" type="presParOf" srcId="{3F1B340C-3786-4523-9731-B088533546E1}" destId="{FA8FE5EE-0ED8-4D70-806D-2A1267CF6327}" srcOrd="1" destOrd="0" presId="urn:microsoft.com/office/officeart/2005/8/layout/list1"/>
    <dgm:cxn modelId="{527E74F3-9A1E-49B6-ADCF-A2F05C3A345B}" type="presParOf" srcId="{21B33B1E-73E8-4B9F-B0F5-9D45DDDF396E}" destId="{C20A3464-5539-486F-A5F9-EE30EED772BE}" srcOrd="1" destOrd="0" presId="urn:microsoft.com/office/officeart/2005/8/layout/list1"/>
    <dgm:cxn modelId="{182012F5-C3FC-4E92-9E5F-AE264E69C178}" type="presParOf" srcId="{21B33B1E-73E8-4B9F-B0F5-9D45DDDF396E}" destId="{B1016BAC-7050-4743-A456-A8F405BA42B5}" srcOrd="2" destOrd="0" presId="urn:microsoft.com/office/officeart/2005/8/layout/list1"/>
    <dgm:cxn modelId="{1774A82F-F81B-4411-88E6-5930DC795D28}" type="presParOf" srcId="{21B33B1E-73E8-4B9F-B0F5-9D45DDDF396E}" destId="{107DCBD0-9712-4FA3-8963-254040D98530}" srcOrd="3" destOrd="0" presId="urn:microsoft.com/office/officeart/2005/8/layout/list1"/>
    <dgm:cxn modelId="{AAF8E1AE-D1C8-465F-93D3-4016FB33C164}" type="presParOf" srcId="{21B33B1E-73E8-4B9F-B0F5-9D45DDDF396E}" destId="{33102013-3799-4128-A93F-36826A918A6F}" srcOrd="4" destOrd="0" presId="urn:microsoft.com/office/officeart/2005/8/layout/list1"/>
    <dgm:cxn modelId="{ED9A167E-2E7B-43BF-AC94-CE26095AD19D}" type="presParOf" srcId="{33102013-3799-4128-A93F-36826A918A6F}" destId="{485959AA-82BD-449E-81A4-E69EC6591AB8}" srcOrd="0" destOrd="0" presId="urn:microsoft.com/office/officeart/2005/8/layout/list1"/>
    <dgm:cxn modelId="{EB3287A8-94DE-4236-A2BB-A1711EA18AAE}" type="presParOf" srcId="{33102013-3799-4128-A93F-36826A918A6F}" destId="{D6EE3BF6-7C9D-4F1A-8216-5A1073F1A382}" srcOrd="1" destOrd="0" presId="urn:microsoft.com/office/officeart/2005/8/layout/list1"/>
    <dgm:cxn modelId="{58DFBF6C-B6C1-4F1C-A012-A96F265727C6}" type="presParOf" srcId="{21B33B1E-73E8-4B9F-B0F5-9D45DDDF396E}" destId="{4120C3DB-66C1-4E8B-ACFF-85EEB914A75A}" srcOrd="5" destOrd="0" presId="urn:microsoft.com/office/officeart/2005/8/layout/list1"/>
    <dgm:cxn modelId="{3135D34A-93CE-4A6B-BE19-A4DC532FCA83}" type="presParOf" srcId="{21B33B1E-73E8-4B9F-B0F5-9D45DDDF396E}" destId="{AF4FC046-84CA-43A6-B468-F0D38C062AF4}" srcOrd="6" destOrd="0" presId="urn:microsoft.com/office/officeart/2005/8/layout/list1"/>
    <dgm:cxn modelId="{72F77F9D-23E8-4999-A6D8-BC64FF81CCD4}" type="presParOf" srcId="{21B33B1E-73E8-4B9F-B0F5-9D45DDDF396E}" destId="{0D18D574-A794-4302-AAA4-F00A753F614B}" srcOrd="7" destOrd="0" presId="urn:microsoft.com/office/officeart/2005/8/layout/list1"/>
    <dgm:cxn modelId="{A52C48BD-FD9B-45F3-A946-835CFA9D1C5E}" type="presParOf" srcId="{21B33B1E-73E8-4B9F-B0F5-9D45DDDF396E}" destId="{D258712A-3B9B-468F-82E5-8D700DBFD261}" srcOrd="8" destOrd="0" presId="urn:microsoft.com/office/officeart/2005/8/layout/list1"/>
    <dgm:cxn modelId="{E44B27C1-CD24-4EB7-9E14-D00EA6F886CA}" type="presParOf" srcId="{D258712A-3B9B-468F-82E5-8D700DBFD261}" destId="{0DCD3806-E095-4955-B0A3-E14FDBEF9507}" srcOrd="0" destOrd="0" presId="urn:microsoft.com/office/officeart/2005/8/layout/list1"/>
    <dgm:cxn modelId="{7B9109AD-1AF4-4480-A365-8852C0AF29FC}" type="presParOf" srcId="{D258712A-3B9B-468F-82E5-8D700DBFD261}" destId="{B3D6EC02-C4A5-4DC8-8C34-6316827B4FDB}" srcOrd="1" destOrd="0" presId="urn:microsoft.com/office/officeart/2005/8/layout/list1"/>
    <dgm:cxn modelId="{E2040744-847D-4D5E-9318-B1E198761ABF}" type="presParOf" srcId="{21B33B1E-73E8-4B9F-B0F5-9D45DDDF396E}" destId="{50F0BB22-BEAB-4D92-BA1C-0BE2F4543133}" srcOrd="9" destOrd="0" presId="urn:microsoft.com/office/officeart/2005/8/layout/list1"/>
    <dgm:cxn modelId="{AB71A89C-E9CE-4C24-908D-6E42E0EB2269}" type="presParOf" srcId="{21B33B1E-73E8-4B9F-B0F5-9D45DDDF396E}" destId="{B2DACFF9-C33D-440B-BAB8-E7FE3E27F610}" srcOrd="10" destOrd="0" presId="urn:microsoft.com/office/officeart/2005/8/layout/list1"/>
    <dgm:cxn modelId="{2939345F-7B4D-470E-A989-EE23784F4786}" type="presParOf" srcId="{21B33B1E-73E8-4B9F-B0F5-9D45DDDF396E}" destId="{18A59360-47AA-4D02-9AD3-C8F06A8FB5CB}" srcOrd="11" destOrd="0" presId="urn:microsoft.com/office/officeart/2005/8/layout/list1"/>
    <dgm:cxn modelId="{E300F696-33F9-44A5-BE50-5685C3EF7285}" type="presParOf" srcId="{21B33B1E-73E8-4B9F-B0F5-9D45DDDF396E}" destId="{BBA97981-D5C5-40D0-9FAA-80EFA6661AE2}" srcOrd="12" destOrd="0" presId="urn:microsoft.com/office/officeart/2005/8/layout/list1"/>
    <dgm:cxn modelId="{E47312E0-E57C-4333-8911-F2903BE0AC29}" type="presParOf" srcId="{BBA97981-D5C5-40D0-9FAA-80EFA6661AE2}" destId="{43F3174D-A091-415C-93E3-6D3720D30023}" srcOrd="0" destOrd="0" presId="urn:microsoft.com/office/officeart/2005/8/layout/list1"/>
    <dgm:cxn modelId="{4B3D0EB2-CCE3-4260-8139-D0342877B5F9}" type="presParOf" srcId="{BBA97981-D5C5-40D0-9FAA-80EFA6661AE2}" destId="{901AF5CD-1171-4E10-B86D-5EC6B3A33D98}" srcOrd="1" destOrd="0" presId="urn:microsoft.com/office/officeart/2005/8/layout/list1"/>
    <dgm:cxn modelId="{A9109431-0058-45E1-A1ED-ED6CE092FBA2}" type="presParOf" srcId="{21B33B1E-73E8-4B9F-B0F5-9D45DDDF396E}" destId="{8AEABAEE-F718-4D78-A02A-1FD4C999B600}" srcOrd="13" destOrd="0" presId="urn:microsoft.com/office/officeart/2005/8/layout/list1"/>
    <dgm:cxn modelId="{E55B7302-95A9-4FFD-B68B-BD2BE387ED46}" type="presParOf" srcId="{21B33B1E-73E8-4B9F-B0F5-9D45DDDF396E}" destId="{D53776E6-AB7D-4C04-A655-ABF158106C4A}" srcOrd="14" destOrd="0" presId="urn:microsoft.com/office/officeart/2005/8/layout/list1"/>
    <dgm:cxn modelId="{5225700E-6393-4297-A259-9F35E389F980}" type="presParOf" srcId="{21B33B1E-73E8-4B9F-B0F5-9D45DDDF396E}" destId="{F54EB06F-3141-4F56-85A3-3D26665D6273}" srcOrd="15" destOrd="0" presId="urn:microsoft.com/office/officeart/2005/8/layout/list1"/>
    <dgm:cxn modelId="{A3395DDD-A158-44B9-B2C1-84DF88423D7A}" type="presParOf" srcId="{21B33B1E-73E8-4B9F-B0F5-9D45DDDF396E}" destId="{2103EC64-FABE-4121-8AF2-419D4568C6BD}" srcOrd="16" destOrd="0" presId="urn:microsoft.com/office/officeart/2005/8/layout/list1"/>
    <dgm:cxn modelId="{9BEC411B-4E1E-43E6-ABA5-F4E79074CA9F}" type="presParOf" srcId="{2103EC64-FABE-4121-8AF2-419D4568C6BD}" destId="{6826500B-1791-48A2-BD4B-D3A53EB05276}" srcOrd="0" destOrd="0" presId="urn:microsoft.com/office/officeart/2005/8/layout/list1"/>
    <dgm:cxn modelId="{C5EB1CEE-F4D0-474D-96BB-2347DD7EAC48}" type="presParOf" srcId="{2103EC64-FABE-4121-8AF2-419D4568C6BD}" destId="{F0842AC3-6C2E-4ED1-8C2E-18CECE54ED35}" srcOrd="1" destOrd="0" presId="urn:microsoft.com/office/officeart/2005/8/layout/list1"/>
    <dgm:cxn modelId="{BAEB4E56-A4B5-4A9C-90E9-150FE619A83A}" type="presParOf" srcId="{21B33B1E-73E8-4B9F-B0F5-9D45DDDF396E}" destId="{110D7E02-CD65-44A7-9C74-8145F1872E65}" srcOrd="17" destOrd="0" presId="urn:microsoft.com/office/officeart/2005/8/layout/list1"/>
    <dgm:cxn modelId="{CE59CF39-226D-4899-8DED-1200251C0FB5}" type="presParOf" srcId="{21B33B1E-73E8-4B9F-B0F5-9D45DDDF396E}" destId="{546A9E26-1CD9-487C-98F7-B479C4BA232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235A-0927-4E8E-ADC1-8A47B7A6E470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B8422D-56F1-4B43-9B23-CF76515F85E4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Sepsis: systemisk inflammatorisk reaksjon på infeksjon, pga. dysregulert vertsrespons</a:t>
          </a:r>
          <a:endParaRPr lang="en-US" sz="2300" kern="1200"/>
        </a:p>
      </dsp:txBody>
      <dsp:txXfrm>
        <a:off x="678914" y="525899"/>
        <a:ext cx="4067491" cy="2525499"/>
      </dsp:txXfrm>
    </dsp:sp>
    <dsp:sp modelId="{593F9A9D-0E9D-4DD5-9CA1-83158D82330B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D8221-20C2-4811-B59E-91420BF834D9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Septisk sjokk: sepsis med organdysfunksjon med vedvarende hypotensjon til tross for væsketilførsel, der behov for vasopressorer for opprettholdelse av MAP &gt; 65 og der laktat er &gt; 2. </a:t>
          </a:r>
          <a:endParaRPr lang="en-US" sz="2300" kern="1200" dirty="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24BD9-9B2C-44B3-8F86-A7F156C874CF}">
      <dsp:nvSpPr>
        <dsp:cNvPr id="0" name=""/>
        <dsp:cNvSpPr/>
      </dsp:nvSpPr>
      <dsp:spPr>
        <a:xfrm rot="5400000">
          <a:off x="6233606" y="-2426295"/>
          <a:ext cx="1221965" cy="647639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800" kern="1200" dirty="0"/>
            <a:t>Empirisk, bredspektret, flere </a:t>
          </a:r>
          <a:endParaRPr lang="en-US" sz="2800" kern="1200" dirty="0"/>
        </a:p>
      </dsp:txBody>
      <dsp:txXfrm rot="-5400000">
        <a:off x="3606394" y="260568"/>
        <a:ext cx="6416739" cy="1102663"/>
      </dsp:txXfrm>
    </dsp:sp>
    <dsp:sp modelId="{544E40CA-52BD-4BBF-9DAD-BE7269B3642F}">
      <dsp:nvSpPr>
        <dsp:cNvPr id="0" name=""/>
        <dsp:cNvSpPr/>
      </dsp:nvSpPr>
      <dsp:spPr>
        <a:xfrm>
          <a:off x="0" y="38"/>
          <a:ext cx="3642969" cy="1527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300" kern="1200" dirty="0">
              <a:solidFill>
                <a:srgbClr val="FF0000"/>
              </a:solidFill>
            </a:rPr>
            <a:t>60 min</a:t>
          </a:r>
          <a:endParaRPr lang="en-US" sz="4300" kern="1200" dirty="0">
            <a:solidFill>
              <a:srgbClr val="FF0000"/>
            </a:solidFill>
          </a:endParaRPr>
        </a:p>
      </dsp:txBody>
      <dsp:txXfrm>
        <a:off x="74564" y="74602"/>
        <a:ext cx="3493841" cy="1378329"/>
      </dsp:txXfrm>
    </dsp:sp>
    <dsp:sp modelId="{1B44A10A-E716-453F-99A0-A60CF6E8885C}">
      <dsp:nvSpPr>
        <dsp:cNvPr id="0" name=""/>
        <dsp:cNvSpPr/>
      </dsp:nvSpPr>
      <dsp:spPr>
        <a:xfrm rot="5400000">
          <a:off x="6270181" y="-870598"/>
          <a:ext cx="1221965" cy="647639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Pasientens tilstand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 dirty="0"/>
            <a:t>Dyrkningsprøver hvis mulig- send med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Antibiotika</a:t>
          </a:r>
        </a:p>
      </dsp:txBody>
      <dsp:txXfrm rot="-5400000">
        <a:off x="3642969" y="1816265"/>
        <a:ext cx="6416739" cy="1102663"/>
      </dsp:txXfrm>
    </dsp:sp>
    <dsp:sp modelId="{47D86E69-449D-4393-97A5-E230A7B4822F}">
      <dsp:nvSpPr>
        <dsp:cNvPr id="0" name=""/>
        <dsp:cNvSpPr/>
      </dsp:nvSpPr>
      <dsp:spPr>
        <a:xfrm>
          <a:off x="0" y="1603868"/>
          <a:ext cx="3642969" cy="1527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300" kern="1200" dirty="0"/>
            <a:t>Lang  reisevei? </a:t>
          </a:r>
          <a:endParaRPr lang="en-US" sz="4300" kern="1200" dirty="0"/>
        </a:p>
      </dsp:txBody>
      <dsp:txXfrm>
        <a:off x="74564" y="1678432"/>
        <a:ext cx="3493841" cy="137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6BAC-7050-4743-A456-A8F405BA42B5}">
      <dsp:nvSpPr>
        <dsp:cNvPr id="0" name=""/>
        <dsp:cNvSpPr/>
      </dsp:nvSpPr>
      <dsp:spPr>
        <a:xfrm>
          <a:off x="0" y="736093"/>
          <a:ext cx="651360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FE5EE-0ED8-4D70-806D-2A1267CF6327}">
      <dsp:nvSpPr>
        <dsp:cNvPr id="0" name=""/>
        <dsp:cNvSpPr/>
      </dsp:nvSpPr>
      <dsp:spPr>
        <a:xfrm>
          <a:off x="325680" y="396613"/>
          <a:ext cx="455952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Tenk sepsis</a:t>
          </a:r>
          <a:endParaRPr lang="en-US" sz="2300" kern="1200"/>
        </a:p>
      </dsp:txBody>
      <dsp:txXfrm>
        <a:off x="358824" y="429757"/>
        <a:ext cx="4493234" cy="612672"/>
      </dsp:txXfrm>
    </dsp:sp>
    <dsp:sp modelId="{AF4FC046-84CA-43A6-B468-F0D38C062AF4}">
      <dsp:nvSpPr>
        <dsp:cNvPr id="0" name=""/>
        <dsp:cNvSpPr/>
      </dsp:nvSpPr>
      <dsp:spPr>
        <a:xfrm>
          <a:off x="0" y="1779373"/>
          <a:ext cx="651360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E3BF6-7C9D-4F1A-8216-5A1073F1A382}">
      <dsp:nvSpPr>
        <dsp:cNvPr id="0" name=""/>
        <dsp:cNvSpPr/>
      </dsp:nvSpPr>
      <dsp:spPr>
        <a:xfrm>
          <a:off x="325680" y="1439893"/>
          <a:ext cx="4559522" cy="6789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BT, puls, spO2, temperatur og RR</a:t>
          </a:r>
          <a:endParaRPr lang="en-US" sz="2300" kern="1200"/>
        </a:p>
      </dsp:txBody>
      <dsp:txXfrm>
        <a:off x="358824" y="1473037"/>
        <a:ext cx="4493234" cy="612672"/>
      </dsp:txXfrm>
    </dsp:sp>
    <dsp:sp modelId="{B2DACFF9-C33D-440B-BAB8-E7FE3E27F610}">
      <dsp:nvSpPr>
        <dsp:cNvPr id="0" name=""/>
        <dsp:cNvSpPr/>
      </dsp:nvSpPr>
      <dsp:spPr>
        <a:xfrm>
          <a:off x="0" y="2822653"/>
          <a:ext cx="651360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6EC02-C4A5-4DC8-8C34-6316827B4FDB}">
      <dsp:nvSpPr>
        <dsp:cNvPr id="0" name=""/>
        <dsp:cNvSpPr/>
      </dsp:nvSpPr>
      <dsp:spPr>
        <a:xfrm>
          <a:off x="325680" y="2483173"/>
          <a:ext cx="4559522" cy="6789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ABCDE med fortløpende tiltak</a:t>
          </a:r>
          <a:endParaRPr lang="en-US" sz="2300" kern="1200"/>
        </a:p>
      </dsp:txBody>
      <dsp:txXfrm>
        <a:off x="358824" y="2516317"/>
        <a:ext cx="4493234" cy="612672"/>
      </dsp:txXfrm>
    </dsp:sp>
    <dsp:sp modelId="{D53776E6-AB7D-4C04-A655-ABF158106C4A}">
      <dsp:nvSpPr>
        <dsp:cNvPr id="0" name=""/>
        <dsp:cNvSpPr/>
      </dsp:nvSpPr>
      <dsp:spPr>
        <a:xfrm>
          <a:off x="0" y="3865933"/>
          <a:ext cx="651360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AF5CD-1171-4E10-B86D-5EC6B3A33D98}">
      <dsp:nvSpPr>
        <dsp:cNvPr id="0" name=""/>
        <dsp:cNvSpPr/>
      </dsp:nvSpPr>
      <dsp:spPr>
        <a:xfrm>
          <a:off x="325680" y="3526453"/>
          <a:ext cx="4559522" cy="6789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Revurder </a:t>
          </a:r>
          <a:endParaRPr lang="en-US" sz="2300" kern="1200"/>
        </a:p>
      </dsp:txBody>
      <dsp:txXfrm>
        <a:off x="358824" y="3559597"/>
        <a:ext cx="4493234" cy="612672"/>
      </dsp:txXfrm>
    </dsp:sp>
    <dsp:sp modelId="{546A9E26-1CD9-487C-98F7-B479C4BA2327}">
      <dsp:nvSpPr>
        <dsp:cNvPr id="0" name=""/>
        <dsp:cNvSpPr/>
      </dsp:nvSpPr>
      <dsp:spPr>
        <a:xfrm>
          <a:off x="0" y="4909212"/>
          <a:ext cx="651360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42AC3-6C2E-4ED1-8C2E-18CECE54ED35}">
      <dsp:nvSpPr>
        <dsp:cNvPr id="0" name=""/>
        <dsp:cNvSpPr/>
      </dsp:nvSpPr>
      <dsp:spPr>
        <a:xfrm>
          <a:off x="325680" y="4569733"/>
          <a:ext cx="4559522" cy="678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Dyrkningsprøver + evt. antibiotika</a:t>
          </a:r>
          <a:endParaRPr lang="en-US" sz="2300" kern="1200"/>
        </a:p>
      </dsp:txBody>
      <dsp:txXfrm>
        <a:off x="358824" y="4602877"/>
        <a:ext cx="449323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57D6F-C118-4445-99A2-F6F93A130C09}" type="datetimeFigureOut">
              <a:rPr lang="nb-NO" smtClean="0"/>
              <a:t>02.11.2018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A7E2-0E48-4BAD-B29A-72106253C2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692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Dame i begynnelsen av 60 årene- tidligere frisk, bruker BT medisin; </a:t>
            </a:r>
            <a:r>
              <a:rPr lang="nb-NO" dirty="0" err="1"/>
              <a:t>amlodipin</a:t>
            </a:r>
            <a:r>
              <a:rPr lang="nb-NO" dirty="0"/>
              <a:t> (kalsiumantagonist) og </a:t>
            </a:r>
            <a:r>
              <a:rPr lang="nb-NO" dirty="0" err="1"/>
              <a:t>Irbesartan</a:t>
            </a:r>
            <a:r>
              <a:rPr lang="nb-NO" dirty="0"/>
              <a:t> (AT- II blokker) </a:t>
            </a:r>
          </a:p>
          <a:p>
            <a:pPr marL="171450" indent="-171450">
              <a:buFontTx/>
              <a:buChar char="-"/>
            </a:pPr>
            <a:r>
              <a:rPr lang="nb-NO" dirty="0"/>
              <a:t>Ukes sykehistorie med feber og influensafølelse. Siste 3 dager høyfebril, temp. &gt; 40 grader, siste par dagene også magesmerter med diare siste døgn (20 tømninger). </a:t>
            </a:r>
          </a:p>
          <a:p>
            <a:pPr marL="171450" indent="-171450">
              <a:buFontTx/>
              <a:buChar char="-"/>
            </a:pPr>
            <a:r>
              <a:rPr lang="nb-NO" dirty="0"/>
              <a:t>Undersøkes på legevakt; hypotensiv, </a:t>
            </a:r>
            <a:r>
              <a:rPr lang="nb-NO" dirty="0" err="1"/>
              <a:t>takykard</a:t>
            </a:r>
            <a:r>
              <a:rPr lang="nb-NO" dirty="0"/>
              <a:t>, høyfebril. Mistenkes infeksjon og kanskje smitte- hun innlegges. </a:t>
            </a:r>
          </a:p>
          <a:p>
            <a:pPr marL="171450" indent="-171450">
              <a:buFontTx/>
              <a:buChar char="-"/>
            </a:pPr>
            <a:r>
              <a:rPr lang="nb-NO" dirty="0"/>
              <a:t>Kort vei til sykehus. Ingen triagering på veien. Tas imot på isolat på avdeling grunnet smittemistanke.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646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Over diafragma: </a:t>
            </a:r>
            <a:r>
              <a:rPr lang="nb-NO" dirty="0" err="1"/>
              <a:t>BPc</a:t>
            </a:r>
            <a:r>
              <a:rPr lang="nb-NO" dirty="0"/>
              <a:t> + </a:t>
            </a:r>
            <a:r>
              <a:rPr lang="nb-NO" dirty="0" err="1"/>
              <a:t>genta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Under diafragma: </a:t>
            </a:r>
            <a:r>
              <a:rPr lang="nb-NO" dirty="0" err="1"/>
              <a:t>Ampi</a:t>
            </a:r>
            <a:r>
              <a:rPr lang="nb-NO" dirty="0"/>
              <a:t> + </a:t>
            </a:r>
            <a:r>
              <a:rPr lang="nb-NO" dirty="0" err="1"/>
              <a:t>genta</a:t>
            </a: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50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Det er ingen tid å miste… </a:t>
            </a:r>
          </a:p>
          <a:p>
            <a:pPr marL="171450" indent="-171450">
              <a:buFontTx/>
              <a:buChar char="-"/>
            </a:pPr>
            <a:r>
              <a:rPr lang="nb-NO" dirty="0"/>
              <a:t>For hver time forsinkelse</a:t>
            </a:r>
            <a:r>
              <a:rPr lang="nb-NO" baseline="0" dirty="0"/>
              <a:t> av oppstart med antibiotika øker mortaliteten med 7 %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Helsedirektoratets kampanje i sykehus. Fokusområde.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31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59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Innlegges. Rett på post pga. smittemistanke. </a:t>
            </a:r>
          </a:p>
          <a:p>
            <a:pPr marL="171450" indent="-171450">
              <a:buFontTx/>
              <a:buChar char="-"/>
            </a:pPr>
            <a:r>
              <a:rPr lang="nb-NO" dirty="0"/>
              <a:t>Møtes i gangen utenfor heisen, </a:t>
            </a:r>
            <a:r>
              <a:rPr lang="nb-NO" dirty="0" err="1"/>
              <a:t>spl</a:t>
            </a:r>
            <a:r>
              <a:rPr lang="nb-NO" dirty="0"/>
              <a:t>. Står klar ved isolatet. </a:t>
            </a:r>
          </a:p>
          <a:p>
            <a:pPr marL="171450" indent="-171450">
              <a:buFontTx/>
              <a:buChar char="-"/>
            </a:pPr>
            <a:r>
              <a:rPr lang="nb-NO" dirty="0"/>
              <a:t>Gråblå i ansiktet, preget i pusten, « hun der er dårlig». </a:t>
            </a:r>
          </a:p>
          <a:p>
            <a:pPr marL="171450" indent="-171450">
              <a:buFontTx/>
              <a:buChar char="-"/>
            </a:pPr>
            <a:r>
              <a:rPr lang="nb-NO" dirty="0"/>
              <a:t>BT 98/61, puls 140, RR 40, sO2 89 % </a:t>
            </a:r>
            <a:r>
              <a:rPr lang="nb-NO" dirty="0" err="1"/>
              <a:t>rm</a:t>
            </a:r>
            <a:r>
              <a:rPr lang="nb-NO" dirty="0"/>
              <a:t>, temp. 39,7 r, vekt 111kg 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Hvitlige</a:t>
            </a:r>
            <a:r>
              <a:rPr lang="nb-NO" dirty="0"/>
              <a:t> flekker i hud ved berøring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Tørre slimhinner, inspiratoriske knatrelyder basalt ve. Side. </a:t>
            </a:r>
          </a:p>
          <a:p>
            <a:pPr marL="171450" indent="-171450">
              <a:buFontTx/>
              <a:buChar char="-"/>
            </a:pPr>
            <a:r>
              <a:rPr lang="nb-NO" dirty="0"/>
              <a:t>Blodgass: pH 7,42, pO2 7,11, pCO2 3,13, BE -8,4, HCO3 15,1, Laktat 5,2, </a:t>
            </a:r>
            <a:r>
              <a:rPr lang="nb-NO" dirty="0" err="1"/>
              <a:t>kreatinin</a:t>
            </a:r>
            <a:r>
              <a:rPr lang="nb-NO" dirty="0"/>
              <a:t> 556, Na+ 128, K+ 3,6</a:t>
            </a:r>
          </a:p>
          <a:p>
            <a:pPr marL="171450" indent="-171450">
              <a:buFontTx/>
              <a:buChar char="-"/>
            </a:pPr>
            <a:r>
              <a:rPr lang="nb-NO" dirty="0"/>
              <a:t>BK, </a:t>
            </a:r>
            <a:r>
              <a:rPr lang="nb-NO" dirty="0" err="1"/>
              <a:t>nasopharynx</a:t>
            </a:r>
            <a:r>
              <a:rPr lang="nb-NO" dirty="0"/>
              <a:t>, ekspektorat. INGEN urinproduksjon siste døgn. 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Ibux</a:t>
            </a:r>
            <a:r>
              <a:rPr lang="nb-NO" dirty="0"/>
              <a:t> og BT medisiner </a:t>
            </a:r>
          </a:p>
          <a:p>
            <a:pPr marL="171450" indent="-171450">
              <a:buFontTx/>
              <a:buChar char="-"/>
            </a:pPr>
            <a:r>
              <a:rPr lang="nb-NO" dirty="0"/>
              <a:t>Kompenserer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98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Tenk på sepsis- jo tidligere vi oppdager det, desto bedre.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16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25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61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Omkring 7000 tilfeller av sepsis årlig. </a:t>
            </a:r>
          </a:p>
          <a:p>
            <a:pPr marL="171450" indent="-171450">
              <a:buFontTx/>
              <a:buChar char="-"/>
            </a:pPr>
            <a:r>
              <a:rPr lang="nb-NO" dirty="0"/>
              <a:t>Insidens 0,5- 1 per 1000</a:t>
            </a:r>
          </a:p>
          <a:p>
            <a:pPr marL="171450" indent="-171450">
              <a:buFontTx/>
              <a:buChar char="-"/>
            </a:pPr>
            <a:r>
              <a:rPr lang="nb-NO" dirty="0"/>
              <a:t>Landsomfattende tilsyn 2016- 2018 primært spesialisthelsetjenesten. </a:t>
            </a:r>
          </a:p>
          <a:p>
            <a:pPr marL="171450" indent="-171450">
              <a:buFontTx/>
              <a:buChar char="-"/>
            </a:pPr>
            <a:r>
              <a:rPr lang="nb-NO" dirty="0"/>
              <a:t>Pasientsikkerheten ikke godt nok ivaretatt. </a:t>
            </a:r>
          </a:p>
          <a:p>
            <a:pPr marL="171450" indent="-171450">
              <a:buFontTx/>
              <a:buChar char="-"/>
            </a:pPr>
            <a:r>
              <a:rPr lang="nb-NO" dirty="0"/>
              <a:t>Liv kan reddes når sepsis blir raskt identifisert og fulgt opp med riktig behandling. </a:t>
            </a:r>
          </a:p>
          <a:p>
            <a:pPr marL="171450" indent="-171450">
              <a:buFontTx/>
              <a:buChar char="-"/>
            </a:pPr>
            <a:r>
              <a:rPr lang="nb-NO" dirty="0"/>
              <a:t>Akuttmottaket er pasientens første møte med sykehuset, her tas viktige beslutninger om hastegrad, behov for undersøkelser, behandling og videre observasjon. Men dere er involvert allerede. </a:t>
            </a:r>
          </a:p>
          <a:p>
            <a:pPr marL="171450" indent="-171450">
              <a:buFontTx/>
              <a:buChar char="-"/>
            </a:pPr>
            <a:r>
              <a:rPr lang="nb-NO" dirty="0"/>
              <a:t>Områder trukket frem for fokusering; Triagering, legevurdering, antibiotikabehandling. 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50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baseline="0" dirty="0"/>
              <a:t>Bakterier aktiverer immunsystemet som skaper en alvorlig betennelsestilstand i kroppen, hvor det ledsagende blir redusert/ endret blodsirkulasjon til vev og organer. Som igjen vil kunne være til funksjonsnedsettelse i vitale organer som hjerte/lunge/lever/nyre/CNS.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Patogenese: bakterielle antigen (endotoksiner) og inflammatoriske mediatorer (cytokiner)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kapillærlekkasje, vasodilatasjon og videre myokarddepresjon</a:t>
            </a:r>
            <a:r>
              <a:rPr lang="nb-NO" baseline="0" dirty="0"/>
              <a:t> </a:t>
            </a:r>
            <a:r>
              <a:rPr lang="nb-NO" baseline="0" dirty="0">
                <a:sym typeface="Wingdings" panose="05000000000000000000" pitchFamily="2" charset="2"/>
              </a:rPr>
              <a:t></a:t>
            </a:r>
            <a:r>
              <a:rPr lang="nb-NO" dirty="0"/>
              <a:t> </a:t>
            </a:r>
            <a:r>
              <a:rPr lang="nb-NO" dirty="0" err="1"/>
              <a:t>komprommitert</a:t>
            </a:r>
            <a:r>
              <a:rPr lang="nb-NO" dirty="0"/>
              <a:t> </a:t>
            </a:r>
            <a:r>
              <a:rPr lang="nb-NO" dirty="0" err="1"/>
              <a:t>perfusjon</a:t>
            </a:r>
            <a:r>
              <a:rPr lang="nb-NO" dirty="0"/>
              <a:t> til vitale organ. </a:t>
            </a:r>
          </a:p>
          <a:p>
            <a:pPr marL="171450" indent="-171450">
              <a:buFontTx/>
              <a:buChar char="-"/>
            </a:pPr>
            <a:r>
              <a:rPr lang="nb-NO" dirty="0"/>
              <a:t>Sepsis: kan bli livstruende. Mortalitet i sykehus 15 %. </a:t>
            </a:r>
          </a:p>
          <a:p>
            <a:pPr marL="171450" indent="-171450">
              <a:buFontTx/>
              <a:buChar char="-"/>
            </a:pPr>
            <a:r>
              <a:rPr lang="nb-NO" dirty="0"/>
              <a:t>Septisk sjokk: mortalitet i sykehus 40 %. </a:t>
            </a:r>
          </a:p>
          <a:p>
            <a:pPr marL="171450" indent="-171450">
              <a:buFontTx/>
              <a:buChar char="-"/>
            </a:pPr>
            <a:r>
              <a:rPr lang="nb-NO" dirty="0"/>
              <a:t>Utviklet</a:t>
            </a:r>
            <a:r>
              <a:rPr lang="nb-NO" baseline="0" dirty="0"/>
              <a:t> ulike screening verktøy som hjelpemiddel for å differensiere mellom lettere syke og alvorlig syke pasienter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93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Kan være vanskelig å oppdage</a:t>
            </a:r>
          </a:p>
          <a:p>
            <a:pPr marL="171450" indent="-171450">
              <a:buFontTx/>
              <a:buChar char="-"/>
            </a:pPr>
            <a:r>
              <a:rPr lang="nb-NO" dirty="0"/>
              <a:t>Internasjonale diagnosekriterier og verktøy for hjelp til identifisering. </a:t>
            </a:r>
          </a:p>
          <a:p>
            <a:pPr marL="171450" indent="-171450">
              <a:buFontTx/>
              <a:buChar char="-"/>
            </a:pPr>
            <a:r>
              <a:rPr lang="nb-NO" dirty="0"/>
              <a:t>Alle kjenner til SIRS kriteriene, godt etablerte.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95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Men i 2016 nye kriterier; Q</a:t>
            </a:r>
            <a:r>
              <a:rPr lang="nb-NO" baseline="0" dirty="0"/>
              <a:t>- SOFA; uavhengig biokjemi (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2 av 3 q- SOFA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Studie fra St. Olavs; sammenlignet screeningverktøy, RETTS, SIRS og </a:t>
            </a:r>
            <a:r>
              <a:rPr lang="nb-NO" baseline="0" dirty="0" err="1"/>
              <a:t>qSOFA</a:t>
            </a:r>
            <a:r>
              <a:rPr lang="nb-NO" baseline="0" dirty="0"/>
              <a:t>. </a:t>
            </a:r>
          </a:p>
          <a:p>
            <a:pPr marL="628650" lvl="1" indent="-171450">
              <a:buFontTx/>
              <a:buChar char="-"/>
            </a:pPr>
            <a:r>
              <a:rPr lang="nb-NO" baseline="0" dirty="0" err="1"/>
              <a:t>qSOFA</a:t>
            </a:r>
            <a:r>
              <a:rPr lang="nb-NO" baseline="0" dirty="0"/>
              <a:t> &gt; 2 identifiserte 33 av 108 pasienter  sensitivitet 0,32 og spesifisitet 0,98</a:t>
            </a:r>
          </a:p>
          <a:p>
            <a:pPr marL="628650" lvl="1" indent="-171450">
              <a:buFontTx/>
              <a:buChar char="-"/>
            </a:pPr>
            <a:r>
              <a:rPr lang="nb-NO" baseline="0" dirty="0"/>
              <a:t>RETTS med </a:t>
            </a:r>
            <a:r>
              <a:rPr lang="nb-NO" baseline="0" dirty="0" err="1"/>
              <a:t>triage</a:t>
            </a:r>
            <a:r>
              <a:rPr lang="nb-NO" baseline="0" dirty="0"/>
              <a:t> &gt; </a:t>
            </a:r>
            <a:r>
              <a:rPr lang="nb-NO" baseline="0" dirty="0" err="1"/>
              <a:t>orange</a:t>
            </a:r>
            <a:r>
              <a:rPr lang="nb-NO" baseline="0" dirty="0"/>
              <a:t> identifiserte 92 pasienter  </a:t>
            </a:r>
            <a:r>
              <a:rPr lang="nb-NO" baseline="0" dirty="0" err="1"/>
              <a:t>sensitivtet</a:t>
            </a:r>
            <a:r>
              <a:rPr lang="nb-NO" baseline="0" dirty="0"/>
              <a:t> 0,85, spesifisitet 0,55.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Konkluderte med at </a:t>
            </a:r>
            <a:r>
              <a:rPr lang="nb-NO" baseline="0" dirty="0" err="1"/>
              <a:t>qSOFA</a:t>
            </a:r>
            <a:r>
              <a:rPr lang="nb-NO" baseline="0" dirty="0"/>
              <a:t> hadde dårligere sensitivitet for oppdagelse av alvorlig sepsis, samt 7 og 30 dagers mortalitet, enn allerede etablerte screeningverktøy SIRS og RETTS.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1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Kan være vanskelig å oppdage, ikke alltid like tydelig. </a:t>
            </a:r>
          </a:p>
          <a:p>
            <a:pPr marL="171450" indent="-171450">
              <a:buFontTx/>
              <a:buChar char="-"/>
            </a:pPr>
            <a:r>
              <a:rPr lang="nb-NO" dirty="0"/>
              <a:t>Ulik</a:t>
            </a:r>
            <a:r>
              <a:rPr lang="nb-NO" baseline="0" dirty="0"/>
              <a:t> presentasjon alt avhengig av pasienten.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Fokus kan være avklart, mens det i andre tilfeller både kan maskeres og pasientens utgangspunkt kan forvirre.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Diffuse og lokale smertetilstander 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Feber</a:t>
            </a:r>
            <a:r>
              <a:rPr lang="nb-NO" baseline="0" dirty="0"/>
              <a:t> (ikke alltid; gamle, immunsvikt, febernedsettende, steroider)</a:t>
            </a:r>
          </a:p>
          <a:p>
            <a:pPr marL="628650" lvl="1" indent="-171450">
              <a:buFontTx/>
              <a:buChar char="-"/>
            </a:pPr>
            <a:r>
              <a:rPr lang="nb-NO" baseline="0" dirty="0"/>
              <a:t>Diare, oppkast er vanlig, også organsvikt – ikke nødvendigvis pga. smitte.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Fall/ funksjonssvikt som presentasjonsform.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Kanskje demente og kognitivt påvirket fra tidligere.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Komparentopplysninger desto viktigere.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Konfus/ urolig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Medikamentliste i utgangspunktet som kan forvirre og forverre.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Eks. Betablokker, ACE hemmer, </a:t>
            </a:r>
            <a:r>
              <a:rPr lang="nb-NO" baseline="0" dirty="0" err="1"/>
              <a:t>metformin</a:t>
            </a:r>
            <a:endParaRPr lang="nb-NO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Ikke noe klart infeksjonsfokus; fremmedlegemer?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Dyrkningsprøver hvis ikke forsinkelse.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I ¾ av tilfellene identifiseres primærfokus ved 1. vurdering. (1/3 BK, 1/3 annen, 1/3 ingen)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BK steriliseres raskt etter </a:t>
            </a:r>
            <a:r>
              <a:rPr lang="nb-NO" baseline="0" dirty="0" err="1"/>
              <a:t>antibiotikaoppstart</a:t>
            </a:r>
            <a:r>
              <a:rPr lang="nb-NO" baseline="0" dirty="0"/>
              <a:t>. </a:t>
            </a:r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171450" indent="-171450">
              <a:buFontTx/>
              <a:buChar char="-"/>
            </a:pPr>
            <a:r>
              <a:rPr lang="nb-NO" baseline="0" dirty="0"/>
              <a:t>DD: hypoglykemi, delirium, slag, rusmidler, intoksikasjon osv. </a:t>
            </a:r>
            <a:endParaRPr lang="nb-NO" dirty="0"/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44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Hjelpemiddel slik at man ungår å hoppe over/ glemme noe. </a:t>
            </a:r>
          </a:p>
          <a:p>
            <a:pPr marL="171450" indent="-171450">
              <a:buFontTx/>
              <a:buChar char="-"/>
            </a:pPr>
            <a:r>
              <a:rPr lang="nb-NO" dirty="0"/>
              <a:t>fremgangsmåte; ABCDE. Et</a:t>
            </a:r>
            <a:r>
              <a:rPr lang="nb-NO" baseline="0" dirty="0"/>
              <a:t> standardisert verktøy for å sikre seg at det viktigste blir vurdert og evt. behandlet først. Riktig rekkefølge er sentralt. 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Vurdere hvert punkt, tiltak ved evt. avvik</a:t>
            </a:r>
            <a:r>
              <a:rPr lang="nb-NO" baseline="0" dirty="0"/>
              <a:t>, før man går videre.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Vurdere det man finner underveis.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9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Målet er å </a:t>
            </a:r>
            <a:r>
              <a:rPr lang="nb-NO" dirty="0" err="1"/>
              <a:t>skadebegrense</a:t>
            </a:r>
            <a:r>
              <a:rPr lang="nb-NO" dirty="0"/>
              <a:t>. Økt sjanse for videreutvikling til septisk sjokk, da studier viser at forsinkelse har uheldig effekt på andre sepsis relaterte organ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skade, eks. lunge, nyre.</a:t>
            </a:r>
          </a:p>
          <a:p>
            <a:r>
              <a:rPr lang="nb-NO" dirty="0"/>
              <a:t>Bredspektret antibiotika initialt, i kombinasjon, som dekker flere </a:t>
            </a:r>
            <a:r>
              <a:rPr lang="nb-NO" dirty="0" err="1"/>
              <a:t>patogener</a:t>
            </a:r>
            <a:r>
              <a:rPr lang="nb-NO" dirty="0"/>
              <a:t>. Innsnevring etter som patogen og sensitivitet identifiseres, og man forhåpentligvis ser klinisk bedring. </a:t>
            </a:r>
          </a:p>
          <a:p>
            <a:r>
              <a:rPr lang="nb-NO" dirty="0"/>
              <a:t>Vanligste årsak er gram negative, positive eller en blanding av bakterier. Må ofre «mindre vanlig» en tanke, dersom spesielle pasientgrupper. Mer uvanlig mikrobe kan eks. være Candida; immunsupprimerte- HIV, </a:t>
            </a:r>
            <a:r>
              <a:rPr lang="nb-NO" dirty="0" err="1"/>
              <a:t>nøytropeni</a:t>
            </a:r>
            <a:r>
              <a:rPr lang="nb-NO" dirty="0"/>
              <a:t>, transplanterte, diabetes </a:t>
            </a:r>
            <a:r>
              <a:rPr lang="nb-NO" dirty="0" err="1"/>
              <a:t>mellitus</a:t>
            </a:r>
            <a:r>
              <a:rPr lang="nb-NO" dirty="0"/>
              <a:t>, kronisk lever-/ nyresvikt, </a:t>
            </a:r>
            <a:r>
              <a:rPr lang="nb-NO" dirty="0" err="1"/>
              <a:t>intravaskulære</a:t>
            </a:r>
            <a:r>
              <a:rPr lang="nb-NO" dirty="0"/>
              <a:t> kateter ol. </a:t>
            </a:r>
          </a:p>
          <a:p>
            <a:pPr marL="171450" indent="-171450">
              <a:buFontTx/>
              <a:buChar char="-"/>
            </a:pPr>
            <a:r>
              <a:rPr lang="nb-NO" dirty="0"/>
              <a:t>Optimal dosering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Utfordring </a:t>
            </a:r>
            <a:r>
              <a:rPr lang="nb-NO" dirty="0" err="1"/>
              <a:t>hemodynamisk</a:t>
            </a:r>
            <a:r>
              <a:rPr lang="nb-NO" baseline="0" dirty="0"/>
              <a:t> pga. ustabil </a:t>
            </a:r>
            <a:r>
              <a:rPr lang="nb-NO" baseline="0" dirty="0" err="1"/>
              <a:t>hemodynamikk</a:t>
            </a:r>
            <a:r>
              <a:rPr lang="nb-NO" baseline="0" dirty="0"/>
              <a:t> med endret SV; ekstracellulærvæske (økt distribusjonsvolum) og lever/ nyrefunksjon (eliminasjon av legemiddel). Ofte redusert albumin, dermed også nedsatt binding av legemiddelet.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Over og under diafragma; B-pc + </a:t>
            </a:r>
            <a:r>
              <a:rPr lang="nb-NO" baseline="0" dirty="0" err="1"/>
              <a:t>genta</a:t>
            </a:r>
            <a:r>
              <a:rPr lang="nb-NO" baseline="0" dirty="0"/>
              <a:t> over, </a:t>
            </a:r>
            <a:r>
              <a:rPr lang="nb-NO" baseline="0" dirty="0" err="1"/>
              <a:t>ampi</a:t>
            </a:r>
            <a:r>
              <a:rPr lang="nb-NO" baseline="0" dirty="0"/>
              <a:t> + </a:t>
            </a:r>
            <a:r>
              <a:rPr lang="nb-NO" baseline="0" dirty="0" err="1"/>
              <a:t>genta</a:t>
            </a:r>
            <a:r>
              <a:rPr lang="nb-NO" baseline="0" dirty="0"/>
              <a:t> under. 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Revurdering av antibiotika etter 48- 72 timer, smalne inn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7E2-0E48-4BAD-B29A-72106253C2B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18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37C3-8C2A-42BF-BF67-E6625E8483CC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37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8B3C-26B8-4AD8-8922-E52930C93C50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6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D394-7A30-4C87-8CA4-FB50F33EBD82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2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00A6-7DBF-48FD-941B-1BEC8490C179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5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A8CA-98A5-4997-BD22-E3018B804A53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0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2862-7C54-4249-8959-DCEF74BE0322}" type="datetime1">
              <a:rPr lang="nb-NO" smtClean="0"/>
              <a:t>02.11.2018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5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6EDD-CA84-486D-9269-B8B11089C805}" type="datetime1">
              <a:rPr lang="nb-NO" smtClean="0"/>
              <a:t>02.11.2018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2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BE0-F7DD-4C2A-87C4-5C0D5319D884}" type="datetime1">
              <a:rPr lang="nb-NO" smtClean="0"/>
              <a:t>02.11.2018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2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57B-C1FA-486E-9778-45AB7EDEBC25}" type="datetime1">
              <a:rPr lang="nb-NO" smtClean="0"/>
              <a:t>02.11.2018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45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DB4-CC9A-4DCC-B7EC-84C167DD8DCF}" type="datetime1">
              <a:rPr lang="nb-NO" smtClean="0"/>
              <a:t>02.11.2018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9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58B-8965-4F56-A7DF-EB58CE2407C9}" type="datetime1">
              <a:rPr lang="nb-NO" smtClean="0"/>
              <a:t>02.11.2018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00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26A0-FCE5-4B32-8687-23209AE0C322}" type="datetime1">
              <a:rPr lang="nb-NO" smtClean="0"/>
              <a:t>02.11.2018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Tina Nilsen, anestesiavdelingen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3679-71F1-4DA8-90FC-D84BAF4CF0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3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tilsynet.no/globalassets/upload/Publikasjoner/rapporter2018/helsetilsynetrapport1_2018.pdf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ykepleien.no/2017/03/dodsarsaksregisteret-gjemmer-bort-sepsistalle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/>
          <p:cNvSpPr txBox="1"/>
          <p:nvPr/>
        </p:nvSpPr>
        <p:spPr>
          <a:xfrm>
            <a:off x="3045368" y="3147646"/>
            <a:ext cx="6105194" cy="927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3832203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177424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9933E04E-23AE-412B-BFAB-18BC89627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556669A-FAFF-4151-A9A9-FF252676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Tina Nilsen, anestesiavdelingen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A39F6C-3BDE-4669-8054-B9340D5A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53" y="78414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2914650" y="742950"/>
            <a:ext cx="6362700" cy="5038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352800" y="1390650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Hver time forsinkelse…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552950" y="4752974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7 % økt mortalitet</a:t>
            </a:r>
          </a:p>
        </p:txBody>
      </p:sp>
    </p:spTree>
    <p:extLst>
      <p:ext uri="{BB962C8B-B14F-4D97-AF65-F5344CB8AC3E}">
        <p14:creationId xmlns:p14="http://schemas.microsoft.com/office/powerpoint/2010/main" val="85591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pic>
        <p:nvPicPr>
          <p:cNvPr id="3" name="Bilde 2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4" y="1081497"/>
            <a:ext cx="12511491" cy="38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111A13D-7837-4A02-AD92-FEC41A58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73253D1-429A-40EC-9944-47E0305A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241488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E11C66-433E-400D-AA45-6117AAE1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Take home message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FF4909-8170-4D93-8BA1-7402FCC6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Tina Nilsen, anestesiavdelingen</a:t>
            </a:r>
          </a:p>
        </p:txBody>
      </p:sp>
      <p:graphicFrame>
        <p:nvGraphicFramePr>
          <p:cNvPr id="16" name="Plassholder for innhold 2">
            <a:extLst>
              <a:ext uri="{FF2B5EF4-FFF2-40B4-BE49-F238E27FC236}">
                <a16:creationId xmlns:a16="http://schemas.microsoft.com/office/drawing/2014/main" id="{C802EA9F-86D3-4EE7-9605-923C96CB9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6883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755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C6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24" y="1176793"/>
            <a:ext cx="5414459" cy="4548146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005942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356207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>
                <a:solidFill>
                  <a:schemeClr val="accent1"/>
                </a:solidFill>
              </a:rPr>
              <a:t>Kilder: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849198" y="584570"/>
            <a:ext cx="6504602" cy="595339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«Poor performance of quick SOFA score in </a:t>
            </a:r>
            <a:r>
              <a:rPr lang="en-US" sz="2400" dirty="0" err="1"/>
              <a:t>prediciting</a:t>
            </a:r>
            <a:r>
              <a:rPr lang="en-US" sz="2400" dirty="0"/>
              <a:t> severe sepsis and mortality- a prospective study of patients admitted with infection to the emergency department» Å. </a:t>
            </a:r>
            <a:r>
              <a:rPr lang="en-US" sz="2400" dirty="0" err="1"/>
              <a:t>Askim</a:t>
            </a:r>
            <a:r>
              <a:rPr lang="en-US" sz="2400" dirty="0"/>
              <a:t>, F. Moser </a:t>
            </a:r>
            <a:r>
              <a:rPr lang="en-US" sz="2400" dirty="0" err="1"/>
              <a:t>m.fl</a:t>
            </a:r>
            <a:r>
              <a:rPr lang="en-US" sz="2400" dirty="0"/>
              <a:t>. Publ. Scandinavian journal of trauma, resuscitation and emergency medicine, 2017, 25:56</a:t>
            </a:r>
          </a:p>
          <a:p>
            <a:r>
              <a:rPr lang="en-US" sz="2400" dirty="0"/>
              <a:t>Surviving Sepsis Campaign Guidelines 2016</a:t>
            </a:r>
          </a:p>
          <a:p>
            <a:r>
              <a:rPr lang="nb-NO" sz="2400" dirty="0"/>
              <a:t>Helsedirektoratet sepsis retningslinje </a:t>
            </a:r>
          </a:p>
          <a:p>
            <a:r>
              <a:rPr lang="nb-NO" sz="2400" dirty="0"/>
              <a:t>Legemiddelhåndboken </a:t>
            </a:r>
          </a:p>
          <a:p>
            <a:r>
              <a:rPr lang="nb-NO" sz="2400" dirty="0">
                <a:hlinkClick r:id="rId3"/>
              </a:rPr>
              <a:t>https://www.helsetilsynet.no/globalassets/upload/Publikasjoner/rapporter2018/helsetilsynetrapport1_2018.pdf/</a:t>
            </a:r>
            <a:r>
              <a:rPr lang="nb-NO" sz="2400" dirty="0"/>
              <a:t> </a:t>
            </a:r>
          </a:p>
          <a:p>
            <a:r>
              <a:rPr lang="nb-NO" sz="2400" dirty="0">
                <a:hlinkClick r:id="rId4"/>
              </a:rPr>
              <a:t>https://sykepleien.no/2017/03/dodsarsaksregisteret-gjemmer-bort-sepsistallene</a:t>
            </a:r>
            <a:r>
              <a:rPr lang="nb-NO" sz="2400" dirty="0"/>
              <a:t> </a:t>
            </a:r>
          </a:p>
          <a:p>
            <a:endParaRPr lang="nb-NO" sz="2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 sz="1050">
                <a:solidFill>
                  <a:schemeClr val="tx1">
                    <a:alpha val="80000"/>
                  </a:schemeClr>
                </a:solidFill>
              </a:rPr>
              <a:t>Tina Nilsen, anestesiavdelingen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2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829800" cy="1564716"/>
          </a:xfrm>
        </p:spPr>
        <p:txBody>
          <a:bodyPr>
            <a:normAutofit/>
          </a:bodyPr>
          <a:lstStyle/>
          <a:p>
            <a:pPr algn="l"/>
            <a:r>
              <a:rPr lang="nb-NO" sz="7200" dirty="0">
                <a:solidFill>
                  <a:srgbClr val="FF0000"/>
                </a:solidFill>
              </a:rPr>
              <a:t>Sepsis</a:t>
            </a:r>
            <a:r>
              <a:rPr lang="nb-NO" sz="7200" dirty="0"/>
              <a:t> </a:t>
            </a:r>
            <a:r>
              <a:rPr lang="nb-NO" sz="4400" dirty="0"/>
              <a:t>– </a:t>
            </a:r>
            <a:r>
              <a:rPr lang="nb-NO" sz="4800" dirty="0"/>
              <a:t>ingen tid å miste</a:t>
            </a:r>
            <a:endParaRPr lang="nb-NO" sz="7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endParaRPr lang="nb-NO" sz="2000"/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5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7343775" y="5625144"/>
            <a:ext cx="4010025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nb-NO">
                <a:solidFill>
                  <a:srgbClr val="FFFFFF">
                    <a:alpha val="80000"/>
                  </a:srgbClr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37468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nb-NO" sz="4000" dirty="0">
                <a:solidFill>
                  <a:srgbClr val="FFFFFF"/>
                </a:solidFill>
              </a:rPr>
              <a:t>Definisjon</a:t>
            </a:r>
          </a:p>
        </p:txBody>
      </p:sp>
      <p:graphicFrame>
        <p:nvGraphicFramePr>
          <p:cNvPr id="17" name="Plassholder for innhold 2">
            <a:extLst>
              <a:ext uri="{FF2B5EF4-FFF2-40B4-BE49-F238E27FC236}">
                <a16:creationId xmlns:a16="http://schemas.microsoft.com/office/drawing/2014/main" id="{63C46F2A-9DCE-4CD3-B71E-1314EA0D3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00600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 sz="1000">
                <a:solidFill>
                  <a:srgbClr val="898989"/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281427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4EF9CD27-E07D-49C6-AC56-C9B270195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643465"/>
            <a:ext cx="6639077" cy="341912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EE4B089-E9B3-45F6-AF38-DFE272302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068589"/>
            <a:ext cx="7477486" cy="2145943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E22C8A1-0421-4267-AC4E-D191939D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97238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rgbClr val="FFFFFF"/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343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2750"/>
          <a:stretch/>
        </p:blipFill>
        <p:spPr>
          <a:xfrm>
            <a:off x="963332" y="2161245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0"/>
          <a:stretch/>
        </p:blipFill>
        <p:spPr>
          <a:xfrm>
            <a:off x="3572745" y="2161245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/>
          <a:srcRect l="15903" r="15100" b="5"/>
          <a:stretch/>
        </p:blipFill>
        <p:spPr>
          <a:xfrm>
            <a:off x="9190001" y="2161245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/>
          <a:srcRect t="5512" r="-6" b="982"/>
          <a:stretch/>
        </p:blipFill>
        <p:spPr>
          <a:xfrm>
            <a:off x="6381373" y="2161245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14345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1847E26-78D1-4F12-97A0-E6BAADE7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Tina Nilsen, anestesiavdelingen</a:t>
            </a:r>
          </a:p>
        </p:txBody>
      </p:sp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87" y="1985761"/>
            <a:ext cx="1003122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D50CC06-BFE9-4723-ACE1-33DEDB5C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341160"/>
            <a:ext cx="5494455" cy="27609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64AACBD0-07D0-4F59-B867-8466C70E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16" y="1459529"/>
            <a:ext cx="5480780" cy="105504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8036CFB0-1AEA-4324-BEEC-6BFF0C2F5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214" y="3671316"/>
            <a:ext cx="3368371" cy="254586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B3D4A66-8B56-42E4-A0B3-03B6231BA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09" y="3502928"/>
            <a:ext cx="3664508" cy="295909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C6232CC-DDD8-42D2-B0E2-73CDF3F3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329696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68" y="588233"/>
            <a:ext cx="6233160" cy="2077720"/>
          </a:xfrm>
          <a:prstGeom prst="rect">
            <a:avLst/>
          </a:prstGeom>
        </p:spPr>
      </p:pic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4CAF5DE4-D098-412A-8A2A-C48624D7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816171"/>
              </p:ext>
            </p:extLst>
          </p:nvPr>
        </p:nvGraphicFramePr>
        <p:xfrm>
          <a:off x="1362456" y="282397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 sz="1000">
                <a:solidFill>
                  <a:srgbClr val="898989"/>
                </a:solidFill>
              </a:rPr>
              <a:t>Tina Nilsen, anestesiavdelingen</a:t>
            </a:r>
          </a:p>
        </p:txBody>
      </p:sp>
    </p:spTree>
    <p:extLst>
      <p:ext uri="{BB962C8B-B14F-4D97-AF65-F5344CB8AC3E}">
        <p14:creationId xmlns:p14="http://schemas.microsoft.com/office/powerpoint/2010/main" val="415318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1236</Words>
  <Application>Microsoft Office PowerPoint</Application>
  <PresentationFormat>Widescreen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Sepsis – ingen tid å miste</vt:lpstr>
      <vt:lpstr>Definisjon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PowerPoint Presentation</vt:lpstr>
      <vt:lpstr>Kilder: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Tina Nilsen</dc:creator>
  <cp:lastModifiedBy>Tove Myrbakk</cp:lastModifiedBy>
  <cp:revision>3</cp:revision>
  <dcterms:created xsi:type="dcterms:W3CDTF">2018-09-08T15:48:33Z</dcterms:created>
  <dcterms:modified xsi:type="dcterms:W3CDTF">2018-11-02T13:26:58Z</dcterms:modified>
</cp:coreProperties>
</file>